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259" r:id="rId3"/>
    <p:sldId id="260" r:id="rId4"/>
    <p:sldId id="281" r:id="rId5"/>
    <p:sldId id="261" r:id="rId6"/>
    <p:sldId id="287" r:id="rId7"/>
    <p:sldId id="262" r:id="rId8"/>
    <p:sldId id="257" r:id="rId9"/>
    <p:sldId id="258" r:id="rId10"/>
    <p:sldId id="282" r:id="rId11"/>
    <p:sldId id="263" r:id="rId12"/>
    <p:sldId id="264" r:id="rId13"/>
    <p:sldId id="265" r:id="rId14"/>
    <p:sldId id="266" r:id="rId15"/>
    <p:sldId id="267" r:id="rId16"/>
    <p:sldId id="277" r:id="rId17"/>
    <p:sldId id="270" r:id="rId18"/>
    <p:sldId id="286" r:id="rId19"/>
    <p:sldId id="268" r:id="rId20"/>
    <p:sldId id="283" r:id="rId21"/>
    <p:sldId id="269" r:id="rId22"/>
    <p:sldId id="271" r:id="rId23"/>
    <p:sldId id="273" r:id="rId24"/>
    <p:sldId id="278" r:id="rId25"/>
    <p:sldId id="279" r:id="rId26"/>
    <p:sldId id="280" r:id="rId27"/>
    <p:sldId id="272" r:id="rId28"/>
    <p:sldId id="288"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44"/>
    <p:restoredTop sz="94599"/>
  </p:normalViewPr>
  <p:slideViewPr>
    <p:cSldViewPr snapToGrid="0" snapToObjects="1">
      <p:cViewPr varScale="1">
        <p:scale>
          <a:sx n="97" d="100"/>
          <a:sy n="97" d="100"/>
        </p:scale>
        <p:origin x="232" y="3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nSpc>
                <a:spcPct val="150000"/>
              </a:lnSpc>
              <a:defRPr sz="1862" b="0" i="0" u="none" strike="noStrike" kern="1200" spc="0" baseline="0">
                <a:solidFill>
                  <a:schemeClr val="tx1">
                    <a:lumMod val="65000"/>
                    <a:lumOff val="35000"/>
                  </a:schemeClr>
                </a:solidFill>
                <a:latin typeface="+mn-lt"/>
                <a:ea typeface="+mn-ea"/>
                <a:cs typeface="+mn-cs"/>
              </a:defRPr>
            </a:pPr>
            <a:r>
              <a:rPr lang="ru-RU" sz="3600" b="1" dirty="0">
                <a:latin typeface="Verdana" charset="0"/>
                <a:ea typeface="Verdana" charset="0"/>
                <a:cs typeface="Verdana" charset="0"/>
              </a:rPr>
              <a:t>ОТВЕТЫ НА ГРАФИЧЕСКИЙ ДИКТАНТ</a:t>
            </a:r>
          </a:p>
        </c:rich>
      </c:tx>
      <c:layout>
        <c:manualLayout>
          <c:xMode val="edge"/>
          <c:yMode val="edge"/>
          <c:x val="6.4857451330705695E-2"/>
          <c:y val="3.40114636168335E-2"/>
        </c:manualLayout>
      </c:layout>
      <c:overlay val="0"/>
      <c:spPr>
        <a:noFill/>
        <a:ln>
          <a:noFill/>
        </a:ln>
        <a:effectLst/>
      </c:spPr>
      <c:txPr>
        <a:bodyPr rot="0" spcFirstLastPara="1" vertOverflow="ellipsis" vert="horz" wrap="square" anchor="ctr" anchorCtr="1"/>
        <a:lstStyle/>
        <a:p>
          <a:pPr>
            <a:lnSpc>
              <a:spcPct val="150000"/>
            </a:lnSpc>
            <a:defRPr sz="1862" b="0"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9.3256731941226606E-2"/>
          <c:y val="0.61455462184873899"/>
          <c:w val="0.88464238176102605"/>
          <c:h val="0.27115966386554602"/>
        </c:manualLayout>
      </c:layout>
      <c:lineChart>
        <c:grouping val="standard"/>
        <c:varyColors val="0"/>
        <c:ser>
          <c:idx val="0"/>
          <c:order val="0"/>
          <c:tx>
            <c:strRef>
              <c:f>Лист1!$B$1</c:f>
              <c:strCache>
                <c:ptCount val="1"/>
                <c:pt idx="0">
                  <c:v>Ряд 1</c:v>
                </c:pt>
              </c:strCache>
            </c:strRef>
          </c:tx>
          <c:spPr>
            <a:ln w="28575" cap="rnd">
              <a:solidFill>
                <a:schemeClr val="accent1"/>
              </a:solidFill>
              <a:round/>
            </a:ln>
            <a:effectLst/>
          </c:spPr>
          <c:marker>
            <c:symbol val="none"/>
          </c:marker>
          <c:cat>
            <c:strRef>
              <c:f>Лист1!$A$2:$A$30</c:f>
              <c:strCache>
                <c:ptCount val="21"/>
                <c:pt idx="0">
                  <c:v>.</c:v>
                </c:pt>
                <c:pt idx="1">
                  <c:v>1</c:v>
                </c:pt>
                <c:pt idx="2">
                  <c:v>.</c:v>
                </c:pt>
                <c:pt idx="3">
                  <c:v>2</c:v>
                </c:pt>
                <c:pt idx="4">
                  <c:v>.</c:v>
                </c:pt>
                <c:pt idx="5">
                  <c:v>3</c:v>
                </c:pt>
                <c:pt idx="6">
                  <c:v>.</c:v>
                </c:pt>
                <c:pt idx="7">
                  <c:v>4</c:v>
                </c:pt>
                <c:pt idx="8">
                  <c:v>.</c:v>
                </c:pt>
                <c:pt idx="9">
                  <c:v>5</c:v>
                </c:pt>
                <c:pt idx="10">
                  <c:v>.</c:v>
                </c:pt>
                <c:pt idx="11">
                  <c:v>6.</c:v>
                </c:pt>
                <c:pt idx="12">
                  <c:v>.</c:v>
                </c:pt>
                <c:pt idx="13">
                  <c:v>7</c:v>
                </c:pt>
                <c:pt idx="14">
                  <c:v>.</c:v>
                </c:pt>
                <c:pt idx="15">
                  <c:v>8</c:v>
                </c:pt>
                <c:pt idx="16">
                  <c:v>.</c:v>
                </c:pt>
                <c:pt idx="17">
                  <c:v>9</c:v>
                </c:pt>
                <c:pt idx="18">
                  <c:v>.</c:v>
                </c:pt>
                <c:pt idx="19">
                  <c:v>10</c:v>
                </c:pt>
                <c:pt idx="20">
                  <c:v>.</c:v>
                </c:pt>
              </c:strCache>
            </c:strRef>
          </c:cat>
          <c:val>
            <c:numRef>
              <c:f>Лист1!$B$2:$B$30</c:f>
              <c:numCache>
                <c:formatCode>General</c:formatCode>
                <c:ptCount val="29"/>
                <c:pt idx="0">
                  <c:v>0</c:v>
                </c:pt>
                <c:pt idx="1">
                  <c:v>1</c:v>
                </c:pt>
                <c:pt idx="2">
                  <c:v>0</c:v>
                </c:pt>
                <c:pt idx="3">
                  <c:v>-1</c:v>
                </c:pt>
                <c:pt idx="4">
                  <c:v>0</c:v>
                </c:pt>
                <c:pt idx="5">
                  <c:v>1</c:v>
                </c:pt>
                <c:pt idx="6">
                  <c:v>0</c:v>
                </c:pt>
                <c:pt idx="7">
                  <c:v>1</c:v>
                </c:pt>
                <c:pt idx="8">
                  <c:v>0</c:v>
                </c:pt>
                <c:pt idx="9">
                  <c:v>-1</c:v>
                </c:pt>
                <c:pt idx="10">
                  <c:v>0</c:v>
                </c:pt>
                <c:pt idx="11">
                  <c:v>1</c:v>
                </c:pt>
                <c:pt idx="12">
                  <c:v>0</c:v>
                </c:pt>
                <c:pt idx="13">
                  <c:v>-1</c:v>
                </c:pt>
                <c:pt idx="14">
                  <c:v>0</c:v>
                </c:pt>
                <c:pt idx="15">
                  <c:v>1</c:v>
                </c:pt>
                <c:pt idx="16">
                  <c:v>0</c:v>
                </c:pt>
                <c:pt idx="17">
                  <c:v>1</c:v>
                </c:pt>
                <c:pt idx="18">
                  <c:v>0</c:v>
                </c:pt>
                <c:pt idx="19">
                  <c:v>1</c:v>
                </c:pt>
                <c:pt idx="20">
                  <c:v>0</c:v>
                </c:pt>
              </c:numCache>
            </c:numRef>
          </c:val>
          <c:smooth val="0"/>
          <c:extLst>
            <c:ext xmlns:c16="http://schemas.microsoft.com/office/drawing/2014/chart" uri="{C3380CC4-5D6E-409C-BE32-E72D297353CC}">
              <c16:uniqueId val="{00000000-6EB6-194F-AF20-401305E458DC}"/>
            </c:ext>
          </c:extLst>
        </c:ser>
        <c:ser>
          <c:idx val="1"/>
          <c:order val="1"/>
          <c:tx>
            <c:strRef>
              <c:f>Лист1!$C$1</c:f>
              <c:strCache>
                <c:ptCount val="1"/>
                <c:pt idx="0">
                  <c:v>Ряд 2</c:v>
                </c:pt>
              </c:strCache>
            </c:strRef>
          </c:tx>
          <c:spPr>
            <a:ln w="28575" cap="rnd">
              <a:solidFill>
                <a:schemeClr val="accent2"/>
              </a:solidFill>
              <a:round/>
            </a:ln>
            <a:effectLst/>
          </c:spPr>
          <c:marker>
            <c:symbol val="none"/>
          </c:marker>
          <c:cat>
            <c:strRef>
              <c:f>Лист1!$A$2:$A$30</c:f>
              <c:strCache>
                <c:ptCount val="21"/>
                <c:pt idx="0">
                  <c:v>.</c:v>
                </c:pt>
                <c:pt idx="1">
                  <c:v>1</c:v>
                </c:pt>
                <c:pt idx="2">
                  <c:v>.</c:v>
                </c:pt>
                <c:pt idx="3">
                  <c:v>2</c:v>
                </c:pt>
                <c:pt idx="4">
                  <c:v>.</c:v>
                </c:pt>
                <c:pt idx="5">
                  <c:v>3</c:v>
                </c:pt>
                <c:pt idx="6">
                  <c:v>.</c:v>
                </c:pt>
                <c:pt idx="7">
                  <c:v>4</c:v>
                </c:pt>
                <c:pt idx="8">
                  <c:v>.</c:v>
                </c:pt>
                <c:pt idx="9">
                  <c:v>5</c:v>
                </c:pt>
                <c:pt idx="10">
                  <c:v>.</c:v>
                </c:pt>
                <c:pt idx="11">
                  <c:v>6.</c:v>
                </c:pt>
                <c:pt idx="12">
                  <c:v>.</c:v>
                </c:pt>
                <c:pt idx="13">
                  <c:v>7</c:v>
                </c:pt>
                <c:pt idx="14">
                  <c:v>.</c:v>
                </c:pt>
                <c:pt idx="15">
                  <c:v>8</c:v>
                </c:pt>
                <c:pt idx="16">
                  <c:v>.</c:v>
                </c:pt>
                <c:pt idx="17">
                  <c:v>9</c:v>
                </c:pt>
                <c:pt idx="18">
                  <c:v>.</c:v>
                </c:pt>
                <c:pt idx="19">
                  <c:v>10</c:v>
                </c:pt>
                <c:pt idx="20">
                  <c:v>.</c:v>
                </c:pt>
              </c:strCache>
            </c:strRef>
          </c:cat>
          <c:val>
            <c:numRef>
              <c:f>Лист1!$C$2:$C$30</c:f>
              <c:numCache>
                <c:formatCode>General</c:formatCode>
                <c:ptCount val="29"/>
                <c:pt idx="0">
                  <c:v>2.4</c:v>
                </c:pt>
                <c:pt idx="1">
                  <c:v>4.4000000000000004</c:v>
                </c:pt>
                <c:pt idx="2">
                  <c:v>1.8</c:v>
                </c:pt>
                <c:pt idx="3">
                  <c:v>2.8</c:v>
                </c:pt>
              </c:numCache>
            </c:numRef>
          </c:val>
          <c:smooth val="0"/>
          <c:extLst>
            <c:ext xmlns:c16="http://schemas.microsoft.com/office/drawing/2014/chart" uri="{C3380CC4-5D6E-409C-BE32-E72D297353CC}">
              <c16:uniqueId val="{00000001-6EB6-194F-AF20-401305E458DC}"/>
            </c:ext>
          </c:extLst>
        </c:ser>
        <c:ser>
          <c:idx val="2"/>
          <c:order val="2"/>
          <c:tx>
            <c:strRef>
              <c:f>Лист1!$D$1</c:f>
              <c:strCache>
                <c:ptCount val="1"/>
                <c:pt idx="0">
                  <c:v>Ряд 3</c:v>
                </c:pt>
              </c:strCache>
            </c:strRef>
          </c:tx>
          <c:spPr>
            <a:ln w="28575" cap="rnd">
              <a:solidFill>
                <a:schemeClr val="accent3"/>
              </a:solidFill>
              <a:round/>
            </a:ln>
            <a:effectLst/>
          </c:spPr>
          <c:marker>
            <c:symbol val="none"/>
          </c:marker>
          <c:cat>
            <c:strRef>
              <c:f>Лист1!$A$2:$A$30</c:f>
              <c:strCache>
                <c:ptCount val="21"/>
                <c:pt idx="0">
                  <c:v>.</c:v>
                </c:pt>
                <c:pt idx="1">
                  <c:v>1</c:v>
                </c:pt>
                <c:pt idx="2">
                  <c:v>.</c:v>
                </c:pt>
                <c:pt idx="3">
                  <c:v>2</c:v>
                </c:pt>
                <c:pt idx="4">
                  <c:v>.</c:v>
                </c:pt>
                <c:pt idx="5">
                  <c:v>3</c:v>
                </c:pt>
                <c:pt idx="6">
                  <c:v>.</c:v>
                </c:pt>
                <c:pt idx="7">
                  <c:v>4</c:v>
                </c:pt>
                <c:pt idx="8">
                  <c:v>.</c:v>
                </c:pt>
                <c:pt idx="9">
                  <c:v>5</c:v>
                </c:pt>
                <c:pt idx="10">
                  <c:v>.</c:v>
                </c:pt>
                <c:pt idx="11">
                  <c:v>6.</c:v>
                </c:pt>
                <c:pt idx="12">
                  <c:v>.</c:v>
                </c:pt>
                <c:pt idx="13">
                  <c:v>7</c:v>
                </c:pt>
                <c:pt idx="14">
                  <c:v>.</c:v>
                </c:pt>
                <c:pt idx="15">
                  <c:v>8</c:v>
                </c:pt>
                <c:pt idx="16">
                  <c:v>.</c:v>
                </c:pt>
                <c:pt idx="17">
                  <c:v>9</c:v>
                </c:pt>
                <c:pt idx="18">
                  <c:v>.</c:v>
                </c:pt>
                <c:pt idx="19">
                  <c:v>10</c:v>
                </c:pt>
                <c:pt idx="20">
                  <c:v>.</c:v>
                </c:pt>
              </c:strCache>
            </c:strRef>
          </c:cat>
          <c:val>
            <c:numRef>
              <c:f>Лист1!$D$2:$D$30</c:f>
              <c:numCache>
                <c:formatCode>General</c:formatCode>
                <c:ptCount val="29"/>
                <c:pt idx="0">
                  <c:v>2</c:v>
                </c:pt>
                <c:pt idx="1">
                  <c:v>2</c:v>
                </c:pt>
                <c:pt idx="2">
                  <c:v>3</c:v>
                </c:pt>
                <c:pt idx="3">
                  <c:v>5</c:v>
                </c:pt>
              </c:numCache>
            </c:numRef>
          </c:val>
          <c:smooth val="0"/>
          <c:extLst>
            <c:ext xmlns:c16="http://schemas.microsoft.com/office/drawing/2014/chart" uri="{C3380CC4-5D6E-409C-BE32-E72D297353CC}">
              <c16:uniqueId val="{00000002-6EB6-194F-AF20-401305E458DC}"/>
            </c:ext>
          </c:extLst>
        </c:ser>
        <c:dLbls>
          <c:showLegendKey val="0"/>
          <c:showVal val="0"/>
          <c:showCatName val="0"/>
          <c:showSerName val="0"/>
          <c:showPercent val="0"/>
          <c:showBubbleSize val="0"/>
        </c:dLbls>
        <c:smooth val="0"/>
        <c:axId val="-971486608"/>
        <c:axId val="-971481744"/>
      </c:lineChart>
      <c:catAx>
        <c:axId val="-971486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971481744"/>
        <c:crosses val="autoZero"/>
        <c:auto val="1"/>
        <c:lblAlgn val="ctr"/>
        <c:lblOffset val="100"/>
        <c:noMultiLvlLbl val="0"/>
      </c:catAx>
      <c:valAx>
        <c:axId val="-971481744"/>
        <c:scaling>
          <c:orientation val="minMax"/>
          <c:max val="1"/>
          <c:min val="-1"/>
        </c:scaling>
        <c:delete val="0"/>
        <c:axPos val="l"/>
        <c:majorGridlines>
          <c:spPr>
            <a:ln w="9525" cap="flat" cmpd="sng" algn="ctr">
              <a:solidFill>
                <a:schemeClr val="bg1">
                  <a:alpha val="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971486608"/>
        <c:crosses val="autoZero"/>
        <c:crossBetween val="between"/>
        <c:majorUnit val="1"/>
        <c:minorUnit val="1"/>
      </c:valAx>
      <c:spPr>
        <a:noFill/>
        <a:ln>
          <a:solidFill>
            <a:schemeClr val="bg1">
              <a:alpha val="0"/>
            </a:schemeClr>
          </a:solid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2999CB-6844-8E47-9DF9-5129DEAEAF16}" type="datetimeFigureOut">
              <a:rPr lang="ru-RU" smtClean="0"/>
              <a:t>24.02.2018</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8E8F8A-A52A-CB4D-8073-9FDD2841841A}" type="slidenum">
              <a:rPr lang="ru-RU" smtClean="0"/>
              <a:t>‹#›</a:t>
            </a:fld>
            <a:endParaRPr lang="ru-RU"/>
          </a:p>
        </p:txBody>
      </p:sp>
    </p:spTree>
    <p:extLst>
      <p:ext uri="{BB962C8B-B14F-4D97-AF65-F5344CB8AC3E}">
        <p14:creationId xmlns:p14="http://schemas.microsoft.com/office/powerpoint/2010/main" val="146985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с именем">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с цитатой">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Чтобы добавить рисунок, перетащите его в заполнитель или щелкните значок</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2/24/18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63880" y="309966"/>
            <a:ext cx="11628120" cy="2372274"/>
          </a:xfrm>
        </p:spPr>
        <p:txBody>
          <a:bodyPr>
            <a:normAutofit fontScale="90000"/>
          </a:bodyPr>
          <a:lstStyle/>
          <a:p>
            <a:pPr algn="ctr">
              <a:lnSpc>
                <a:spcPct val="150000"/>
              </a:lnSpc>
            </a:pPr>
            <a:r>
              <a:rPr lang="ru-RU" sz="2800" dirty="0">
                <a:latin typeface="Verdana" charset="0"/>
                <a:ea typeface="Verdana" charset="0"/>
                <a:cs typeface="Verdana" charset="0"/>
              </a:rPr>
              <a:t>МИНИСТЕРСТВО ЗДРАВООХРАНЕНИЯ РОСТОВСКОЙ ОБЛАСТИ</a:t>
            </a:r>
            <a:br>
              <a:rPr lang="ru-RU" sz="2800" dirty="0">
                <a:latin typeface="Verdana" charset="0"/>
                <a:ea typeface="Verdana" charset="0"/>
                <a:cs typeface="Verdana" charset="0"/>
              </a:rPr>
            </a:br>
            <a:r>
              <a:rPr lang="ru-RU" sz="2800" dirty="0">
                <a:latin typeface="Verdana" charset="0"/>
                <a:ea typeface="Verdana" charset="0"/>
                <a:cs typeface="Verdana" charset="0"/>
              </a:rPr>
              <a:t>ГОСУДАРСТВЕННОЕ БЮДЖЕТНОЕ ПРОФЕССИОНАЛЬНОЕ ОБРАЗОВАТЕЛЬНОЕ УЧРЕЖДЕНИЕ РОСТОВСКОЙ ОБЛАСТИ</a:t>
            </a:r>
            <a:br>
              <a:rPr lang="ru-RU" sz="2800" dirty="0">
                <a:latin typeface="Verdana" charset="0"/>
                <a:ea typeface="Verdana" charset="0"/>
                <a:cs typeface="Verdana" charset="0"/>
              </a:rPr>
            </a:br>
            <a:r>
              <a:rPr lang="ru-RU" sz="2800" dirty="0">
                <a:latin typeface="Verdana" charset="0"/>
                <a:ea typeface="Verdana" charset="0"/>
                <a:cs typeface="Verdana" charset="0"/>
              </a:rPr>
              <a:t>« РОСТОВСКИЙ БАЗОВЫЙ МЕДИЦИНСКИЙ КОЛЛЕДЖ »</a:t>
            </a:r>
          </a:p>
        </p:txBody>
      </p:sp>
      <p:sp>
        <p:nvSpPr>
          <p:cNvPr id="3" name="Подзаголовок 2"/>
          <p:cNvSpPr>
            <a:spLocks noGrp="1"/>
          </p:cNvSpPr>
          <p:nvPr>
            <p:ph type="subTitle" idx="1"/>
          </p:nvPr>
        </p:nvSpPr>
        <p:spPr>
          <a:xfrm>
            <a:off x="1737360" y="2895600"/>
            <a:ext cx="10454640" cy="2964826"/>
          </a:xfrm>
        </p:spPr>
        <p:txBody>
          <a:bodyPr>
            <a:noAutofit/>
          </a:bodyPr>
          <a:lstStyle/>
          <a:p>
            <a:pPr algn="ctr">
              <a:lnSpc>
                <a:spcPct val="150000"/>
              </a:lnSpc>
            </a:pPr>
            <a:r>
              <a:rPr lang="ru-RU" sz="3200" b="1" dirty="0">
                <a:latin typeface="Verdana" charset="0"/>
                <a:ea typeface="Verdana" charset="0"/>
                <a:cs typeface="Verdana" charset="0"/>
              </a:rPr>
              <a:t> ТЕМА «ЛЕЧЕНИЕ РАХИТА» В РАМКАХ ПМ.02 ЛЕЧЕБНАЯ ДЕЯТЕЛЬНОСТЬ МДК.02.04. ЛЕЧЕНИЕ ПАЦИЕНТОВ ДЕТСКОГО ВОЗРАСТА</a:t>
            </a:r>
          </a:p>
        </p:txBody>
      </p:sp>
      <p:sp>
        <p:nvSpPr>
          <p:cNvPr id="4" name="TextBox 3"/>
          <p:cNvSpPr txBox="1"/>
          <p:nvPr/>
        </p:nvSpPr>
        <p:spPr>
          <a:xfrm>
            <a:off x="5089902" y="5860426"/>
            <a:ext cx="3084162" cy="867289"/>
          </a:xfrm>
          <a:prstGeom prst="rect">
            <a:avLst/>
          </a:prstGeom>
          <a:noFill/>
        </p:spPr>
        <p:txBody>
          <a:bodyPr wrap="square" rtlCol="0">
            <a:spAutoFit/>
          </a:bodyPr>
          <a:lstStyle/>
          <a:p>
            <a:pPr algn="ctr">
              <a:lnSpc>
                <a:spcPct val="150000"/>
              </a:lnSpc>
            </a:pPr>
            <a:r>
              <a:rPr lang="ru-RU" dirty="0">
                <a:latin typeface="Verdana" charset="0"/>
                <a:ea typeface="Verdana" charset="0"/>
                <a:cs typeface="Verdana" charset="0"/>
              </a:rPr>
              <a:t>РОСТОВ-НА-ДОНУ</a:t>
            </a:r>
          </a:p>
          <a:p>
            <a:pPr algn="ctr">
              <a:lnSpc>
                <a:spcPct val="150000"/>
              </a:lnSpc>
            </a:pPr>
            <a:r>
              <a:rPr lang="ru-RU" dirty="0">
                <a:latin typeface="Verdana" charset="0"/>
                <a:ea typeface="Verdana" charset="0"/>
                <a:cs typeface="Verdana" charset="0"/>
              </a:rPr>
              <a:t>2016</a:t>
            </a:r>
          </a:p>
        </p:txBody>
      </p:sp>
    </p:spTree>
    <p:extLst>
      <p:ext uri="{BB962C8B-B14F-4D97-AF65-F5344CB8AC3E}">
        <p14:creationId xmlns:p14="http://schemas.microsoft.com/office/powerpoint/2010/main" val="2048380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50520"/>
            <a:ext cx="9416195" cy="1036320"/>
          </a:xfrm>
        </p:spPr>
        <p:txBody>
          <a:bodyPr>
            <a:noAutofit/>
          </a:bodyPr>
          <a:lstStyle/>
          <a:p>
            <a:pPr algn="ctr">
              <a:lnSpc>
                <a:spcPct val="150000"/>
              </a:lnSpc>
            </a:pPr>
            <a:r>
              <a:rPr lang="ru-RU" sz="3200" b="1" dirty="0">
                <a:latin typeface="Verdana" charset="0"/>
                <a:ea typeface="Verdana" charset="0"/>
                <a:cs typeface="Verdana" charset="0"/>
              </a:rPr>
              <a:t>КРИТЕРИИ ОЦЕНКИ УСТНОГО ОТВЕТА</a:t>
            </a:r>
          </a:p>
        </p:txBody>
      </p:sp>
      <p:sp>
        <p:nvSpPr>
          <p:cNvPr id="3" name="Объект 2"/>
          <p:cNvSpPr>
            <a:spLocks noGrp="1"/>
          </p:cNvSpPr>
          <p:nvPr>
            <p:ph idx="1"/>
          </p:nvPr>
        </p:nvSpPr>
        <p:spPr>
          <a:xfrm>
            <a:off x="1554480" y="1386840"/>
            <a:ext cx="10637520" cy="5471160"/>
          </a:xfrm>
        </p:spPr>
        <p:txBody>
          <a:bodyPr>
            <a:normAutofit/>
          </a:bodyPr>
          <a:lstStyle/>
          <a:p>
            <a:pPr marL="0" lvl="0" indent="0" algn="ctr" defTabSz="914400">
              <a:lnSpc>
                <a:spcPct val="150000"/>
              </a:lnSpc>
              <a:spcBef>
                <a:spcPts val="0"/>
              </a:spcBef>
              <a:buClrTx/>
              <a:buNone/>
              <a:defRPr/>
            </a:pPr>
            <a:r>
              <a:rPr lang="ru-RU" sz="2800" b="1" dirty="0">
                <a:latin typeface="Verdana" charset="0"/>
                <a:ea typeface="Verdana" charset="0"/>
                <a:cs typeface="Verdana" charset="0"/>
              </a:rPr>
              <a:t>«Удовлетворительно» </a:t>
            </a:r>
          </a:p>
          <a:p>
            <a:pPr marL="0" lvl="0" indent="0" defTabSz="914400">
              <a:lnSpc>
                <a:spcPct val="150000"/>
              </a:lnSpc>
              <a:spcBef>
                <a:spcPts val="0"/>
              </a:spcBef>
              <a:buClrTx/>
              <a:buNone/>
              <a:defRPr/>
            </a:pPr>
            <a:r>
              <a:rPr lang="ru-RU" sz="2000" dirty="0">
                <a:latin typeface="Verdana" charset="0"/>
                <a:ea typeface="Verdana" charset="0"/>
                <a:cs typeface="Verdana" charset="0"/>
              </a:rPr>
              <a:t>– студент затрудняется ответить на поставленные вопросы; </a:t>
            </a:r>
          </a:p>
          <a:p>
            <a:pPr lvl="0" defTabSz="914400">
              <a:lnSpc>
                <a:spcPct val="150000"/>
              </a:lnSpc>
              <a:spcBef>
                <a:spcPts val="0"/>
              </a:spcBef>
              <a:buClrTx/>
              <a:buFontTx/>
              <a:buChar char="-"/>
              <a:defRPr/>
            </a:pPr>
            <a:r>
              <a:rPr lang="ru-RU" sz="2000" dirty="0">
                <a:latin typeface="Verdana" charset="0"/>
                <a:ea typeface="Verdana" charset="0"/>
                <a:cs typeface="Verdana" charset="0"/>
              </a:rPr>
              <a:t>неуверенно, нечетко излагает свои мысли; </a:t>
            </a:r>
          </a:p>
          <a:p>
            <a:pPr lvl="0" defTabSz="914400">
              <a:lnSpc>
                <a:spcPct val="150000"/>
              </a:lnSpc>
              <a:spcBef>
                <a:spcPts val="0"/>
              </a:spcBef>
              <a:buClrTx/>
              <a:buFontTx/>
              <a:buChar char="-"/>
              <a:defRPr/>
            </a:pPr>
            <a:r>
              <a:rPr lang="ru-RU" sz="2000" dirty="0">
                <a:latin typeface="Verdana" charset="0"/>
                <a:ea typeface="Verdana" charset="0"/>
                <a:cs typeface="Verdana" charset="0"/>
              </a:rPr>
              <a:t>нарушена последовательность изложения; </a:t>
            </a:r>
            <a:endParaRPr lang="en-US" sz="2000" dirty="0">
              <a:latin typeface="Verdana" charset="0"/>
              <a:ea typeface="Verdana" charset="0"/>
              <a:cs typeface="Verdana" charset="0"/>
            </a:endParaRPr>
          </a:p>
          <a:p>
            <a:pPr lvl="0" defTabSz="914400">
              <a:lnSpc>
                <a:spcPct val="150000"/>
              </a:lnSpc>
              <a:spcBef>
                <a:spcPts val="0"/>
              </a:spcBef>
              <a:buClrTx/>
              <a:buFontTx/>
              <a:buChar char="-"/>
              <a:defRPr/>
            </a:pPr>
            <a:r>
              <a:rPr lang="ru-RU" sz="2000" dirty="0">
                <a:latin typeface="Verdana" charset="0"/>
                <a:ea typeface="Verdana" charset="0"/>
                <a:cs typeface="Verdana" charset="0"/>
              </a:rPr>
              <a:t>для обоснования действий необходимы наводящие и дополнительные вопросы и комментарии преподавателя.</a:t>
            </a:r>
          </a:p>
          <a:p>
            <a:pPr marL="0" lvl="0" indent="0" defTabSz="914400">
              <a:lnSpc>
                <a:spcPct val="150000"/>
              </a:lnSpc>
              <a:spcBef>
                <a:spcPts val="0"/>
              </a:spcBef>
              <a:buClrTx/>
              <a:buNone/>
              <a:defRPr/>
            </a:pPr>
            <a:endParaRPr lang="ru-RU" sz="2000" dirty="0">
              <a:latin typeface="Verdana" charset="0"/>
              <a:ea typeface="Verdana" charset="0"/>
              <a:cs typeface="Verdana" charset="0"/>
            </a:endParaRPr>
          </a:p>
          <a:p>
            <a:pPr marL="0" lvl="0" indent="0" algn="ctr" defTabSz="914400">
              <a:lnSpc>
                <a:spcPct val="150000"/>
              </a:lnSpc>
              <a:spcBef>
                <a:spcPts val="0"/>
              </a:spcBef>
              <a:buClrTx/>
              <a:buNone/>
              <a:defRPr/>
            </a:pPr>
            <a:r>
              <a:rPr lang="ru-RU" sz="2800" b="1" dirty="0">
                <a:latin typeface="Verdana" charset="0"/>
                <a:ea typeface="Verdana" charset="0"/>
                <a:cs typeface="Verdana" charset="0"/>
              </a:rPr>
              <a:t>«Неудовлетворительно» </a:t>
            </a:r>
            <a:endParaRPr lang="en-US" sz="2800" b="1" dirty="0">
              <a:latin typeface="Verdana" charset="0"/>
              <a:ea typeface="Verdana" charset="0"/>
              <a:cs typeface="Verdana" charset="0"/>
            </a:endParaRPr>
          </a:p>
          <a:p>
            <a:pPr marL="0" lvl="0" indent="0" defTabSz="914400">
              <a:lnSpc>
                <a:spcPct val="150000"/>
              </a:lnSpc>
              <a:spcBef>
                <a:spcPts val="0"/>
              </a:spcBef>
              <a:buClrTx/>
              <a:buNone/>
              <a:defRPr/>
            </a:pPr>
            <a:r>
              <a:rPr lang="ru-RU" sz="2000" dirty="0">
                <a:latin typeface="Verdana" charset="0"/>
                <a:ea typeface="Verdana" charset="0"/>
                <a:cs typeface="Verdana" charset="0"/>
              </a:rPr>
              <a:t>– студент не отвечает на поставленные вопросы даже при наводящих вопросах педагога.</a:t>
            </a:r>
            <a:endParaRPr lang="ru-RU" sz="2000" b="1" dirty="0">
              <a:latin typeface="Verdana" charset="0"/>
              <a:ea typeface="Verdana" charset="0"/>
              <a:cs typeface="Verdana"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ru-RU" sz="2000" dirty="0">
              <a:latin typeface="Verdana" charset="0"/>
              <a:ea typeface="Verdana" charset="0"/>
              <a:cs typeface="Verdana" charset="0"/>
            </a:endParaRPr>
          </a:p>
        </p:txBody>
      </p:sp>
    </p:spTree>
    <p:extLst>
      <p:ext uri="{BB962C8B-B14F-4D97-AF65-F5344CB8AC3E}">
        <p14:creationId xmlns:p14="http://schemas.microsoft.com/office/powerpoint/2010/main" val="251439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0681" y="426720"/>
            <a:ext cx="10561320" cy="1539240"/>
          </a:xfrm>
        </p:spPr>
        <p:txBody>
          <a:bodyPr>
            <a:normAutofit fontScale="90000"/>
          </a:bodyPr>
          <a:lstStyle/>
          <a:p>
            <a:pPr algn="ctr">
              <a:lnSpc>
                <a:spcPct val="150000"/>
              </a:lnSpc>
            </a:pPr>
            <a:r>
              <a:rPr lang="ru-RU" sz="3200" b="1" dirty="0">
                <a:latin typeface="Verdana" charset="0"/>
                <a:ea typeface="Verdana" charset="0"/>
                <a:cs typeface="Verdana" charset="0"/>
              </a:rPr>
              <a:t>ИНСТРУКЦИЯ К НАПИСАНИЮ ГРАФИЧЕСКОГО ДИКТАНТА.</a:t>
            </a:r>
          </a:p>
        </p:txBody>
      </p:sp>
      <p:sp>
        <p:nvSpPr>
          <p:cNvPr id="3" name="Объект 2"/>
          <p:cNvSpPr>
            <a:spLocks noGrp="1"/>
          </p:cNvSpPr>
          <p:nvPr>
            <p:ph idx="1"/>
          </p:nvPr>
        </p:nvSpPr>
        <p:spPr>
          <a:xfrm>
            <a:off x="1630680" y="2262754"/>
            <a:ext cx="10561319" cy="4595246"/>
          </a:xfrm>
        </p:spPr>
        <p:txBody>
          <a:bodyPr>
            <a:noAutofit/>
          </a:bodyPr>
          <a:lstStyle/>
          <a:p>
            <a:pPr marL="0" marR="0" lvl="0" indent="0" algn="ctr" defTabSz="914400" eaLnBrk="1" fontAlgn="auto" latinLnBrk="0" hangingPunct="1">
              <a:lnSpc>
                <a:spcPct val="150000"/>
              </a:lnSpc>
              <a:spcBef>
                <a:spcPts val="0"/>
              </a:spcBef>
              <a:spcAft>
                <a:spcPts val="0"/>
              </a:spcAft>
              <a:buClrTx/>
              <a:buSzTx/>
              <a:buFontTx/>
              <a:buNone/>
              <a:tabLst/>
              <a:defRPr/>
            </a:pPr>
            <a:r>
              <a:rPr lang="ru-RU" sz="2400" dirty="0">
                <a:latin typeface="Verdana" charset="0"/>
                <a:ea typeface="Verdana" charset="0"/>
                <a:cs typeface="Verdana" charset="0"/>
              </a:rPr>
              <a:t>Вам предлагается ответить на графический диктант по теме «Лечение рахита». </a:t>
            </a:r>
          </a:p>
          <a:p>
            <a:pPr marL="0" marR="0" lvl="0" indent="0" algn="ctr" defTabSz="914400" eaLnBrk="1" fontAlgn="auto" latinLnBrk="0" hangingPunct="1">
              <a:lnSpc>
                <a:spcPct val="150000"/>
              </a:lnSpc>
              <a:spcBef>
                <a:spcPts val="0"/>
              </a:spcBef>
              <a:spcAft>
                <a:spcPts val="0"/>
              </a:spcAft>
              <a:buClrTx/>
              <a:buSzTx/>
              <a:buFontTx/>
              <a:buNone/>
              <a:tabLst/>
              <a:defRPr/>
            </a:pPr>
            <a:r>
              <a:rPr lang="ru-RU" sz="2400" dirty="0">
                <a:latin typeface="Verdana" charset="0"/>
                <a:ea typeface="Verdana" charset="0"/>
                <a:cs typeface="Verdana" charset="0"/>
              </a:rPr>
              <a:t>Давая положительный ответ, т.е. «да», вы рисуете линию вверх относительно горизонтальной линии.</a:t>
            </a:r>
            <a:endParaRPr lang="en-US" sz="2400" dirty="0">
              <a:latin typeface="Verdana" charset="0"/>
              <a:ea typeface="Verdana" charset="0"/>
              <a:cs typeface="Verdana" charset="0"/>
            </a:endParaRPr>
          </a:p>
          <a:p>
            <a:pPr marL="0" marR="0" lvl="0" indent="0" algn="ctr" defTabSz="914400" eaLnBrk="1" fontAlgn="auto" latinLnBrk="0" hangingPunct="1">
              <a:lnSpc>
                <a:spcPct val="150000"/>
              </a:lnSpc>
              <a:spcBef>
                <a:spcPts val="0"/>
              </a:spcBef>
              <a:spcAft>
                <a:spcPts val="0"/>
              </a:spcAft>
              <a:buClrTx/>
              <a:buSzTx/>
              <a:buFontTx/>
              <a:buNone/>
              <a:tabLst/>
              <a:defRPr/>
            </a:pPr>
            <a:endParaRPr lang="ru-RU" sz="2400" dirty="0">
              <a:latin typeface="Verdana" charset="0"/>
              <a:ea typeface="Verdana" charset="0"/>
              <a:cs typeface="Verdana" charset="0"/>
            </a:endParaRPr>
          </a:p>
          <a:p>
            <a:pPr marL="0" marR="0" lvl="0" indent="0" algn="ctr" defTabSz="914400" eaLnBrk="1" fontAlgn="auto" latinLnBrk="0" hangingPunct="1">
              <a:lnSpc>
                <a:spcPct val="150000"/>
              </a:lnSpc>
              <a:spcBef>
                <a:spcPts val="0"/>
              </a:spcBef>
              <a:spcAft>
                <a:spcPts val="0"/>
              </a:spcAft>
              <a:buClrTx/>
              <a:buSzTx/>
              <a:buFontTx/>
              <a:buNone/>
              <a:tabLst/>
              <a:defRPr/>
            </a:pPr>
            <a:r>
              <a:rPr lang="ru-RU" sz="2400" dirty="0">
                <a:latin typeface="Verdana" charset="0"/>
                <a:ea typeface="Verdana" charset="0"/>
                <a:cs typeface="Verdana" charset="0"/>
              </a:rPr>
              <a:t>Давая отрицательный ответ, т.е. «нет», вы рисуете линию вниз относительно горизонтальной линии.</a:t>
            </a:r>
          </a:p>
        </p:txBody>
      </p:sp>
    </p:spTree>
    <p:extLst>
      <p:ext uri="{BB962C8B-B14F-4D97-AF65-F5344CB8AC3E}">
        <p14:creationId xmlns:p14="http://schemas.microsoft.com/office/powerpoint/2010/main" val="1575419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1" y="472440"/>
            <a:ext cx="10424160" cy="767423"/>
          </a:xfrm>
        </p:spPr>
        <p:txBody>
          <a:bodyPr>
            <a:normAutofit/>
          </a:bodyPr>
          <a:lstStyle/>
          <a:p>
            <a:pPr algn="ctr"/>
            <a:r>
              <a:rPr lang="ru-RU" sz="3200" b="1" dirty="0">
                <a:latin typeface="Verdana" charset="0"/>
                <a:ea typeface="Verdana" charset="0"/>
                <a:cs typeface="Verdana" charset="0"/>
              </a:rPr>
              <a:t>ГРАФИЧЕСКИЙ ДИКТАНТ.</a:t>
            </a:r>
          </a:p>
        </p:txBody>
      </p:sp>
      <p:sp>
        <p:nvSpPr>
          <p:cNvPr id="3" name="Объект 2"/>
          <p:cNvSpPr>
            <a:spLocks noGrp="1"/>
          </p:cNvSpPr>
          <p:nvPr>
            <p:ph idx="1"/>
          </p:nvPr>
        </p:nvSpPr>
        <p:spPr>
          <a:xfrm>
            <a:off x="1478280" y="1239863"/>
            <a:ext cx="10713719" cy="5618137"/>
          </a:xfrm>
        </p:spPr>
        <p:txBody>
          <a:bodyPr>
            <a:normAutofit fontScale="55000" lnSpcReduction="20000"/>
          </a:bodyPr>
          <a:lstStyle/>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Рахит – заболевание, сопровождающееся нарушением фосфорно-кальциевого обмена.</a:t>
            </a:r>
          </a:p>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Непосредственная причина развития рахита – дефицит витамина В.</a:t>
            </a:r>
          </a:p>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В основе рахита лежит </a:t>
            </a:r>
            <a:r>
              <a:rPr lang="ru-RU" sz="3200" dirty="0" err="1">
                <a:latin typeface="Verdana" charset="0"/>
                <a:ea typeface="Verdana" charset="0"/>
                <a:cs typeface="Verdana" charset="0"/>
              </a:rPr>
              <a:t>гипокальциемия</a:t>
            </a:r>
            <a:r>
              <a:rPr lang="ru-RU" sz="3200" dirty="0">
                <a:latin typeface="Verdana" charset="0"/>
                <a:ea typeface="Verdana" charset="0"/>
                <a:cs typeface="Verdana" charset="0"/>
              </a:rPr>
              <a:t>.</a:t>
            </a:r>
          </a:p>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При рахите нарушаются окислительные процессы и развивается ацидоз.</a:t>
            </a:r>
          </a:p>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Для специфического лечения рахита применяют витамин В.</a:t>
            </a:r>
          </a:p>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После достижения терапевтического эффекта, лечебную дозу витамина заменяют профилактической.</a:t>
            </a:r>
          </a:p>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Лечение рахита проводится под контролем пробы </a:t>
            </a:r>
            <a:r>
              <a:rPr lang="ru-RU" sz="3200" dirty="0" err="1">
                <a:latin typeface="Verdana" charset="0"/>
                <a:ea typeface="Verdana" charset="0"/>
                <a:cs typeface="Verdana" charset="0"/>
              </a:rPr>
              <a:t>Шалкова</a:t>
            </a:r>
            <a:r>
              <a:rPr lang="ru-RU" sz="3200" dirty="0">
                <a:latin typeface="Verdana" charset="0"/>
                <a:ea typeface="Verdana" charset="0"/>
                <a:cs typeface="Verdana" charset="0"/>
              </a:rPr>
              <a:t>.</a:t>
            </a:r>
          </a:p>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Лечение витамином Д сочетают с применением препаратов кальция и фосфора.</a:t>
            </a:r>
          </a:p>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Лечение витамином Д сочетают с назначением витаминов группы В и С.</a:t>
            </a:r>
          </a:p>
          <a:p>
            <a:pPr marL="457200" marR="0" lvl="0" indent="-457200" defTabSz="914400" eaLnBrk="1" fontAlgn="auto" latinLnBrk="0" hangingPunct="1">
              <a:lnSpc>
                <a:spcPct val="170000"/>
              </a:lnSpc>
              <a:spcBef>
                <a:spcPts val="0"/>
              </a:spcBef>
              <a:spcAft>
                <a:spcPts val="0"/>
              </a:spcAft>
              <a:buClrTx/>
              <a:buSzTx/>
              <a:buFontTx/>
              <a:buAutoNum type="arabicPeriod"/>
              <a:tabLst/>
              <a:defRPr/>
            </a:pPr>
            <a:r>
              <a:rPr lang="ru-RU" sz="3200" dirty="0">
                <a:latin typeface="Verdana" charset="0"/>
                <a:ea typeface="Verdana" charset="0"/>
                <a:cs typeface="Verdana" charset="0"/>
              </a:rPr>
              <a:t>Солевые и хвойные ванны – часть лечения рахита.</a:t>
            </a:r>
          </a:p>
          <a:p>
            <a:pPr marL="457200" marR="0" lvl="0" indent="-457200" defTabSz="914400" eaLnBrk="1" fontAlgn="auto" latinLnBrk="0" hangingPunct="1">
              <a:lnSpc>
                <a:spcPct val="100000"/>
              </a:lnSpc>
              <a:spcBef>
                <a:spcPts val="0"/>
              </a:spcBef>
              <a:spcAft>
                <a:spcPts val="0"/>
              </a:spcAft>
              <a:buClrTx/>
              <a:buSzTx/>
              <a:buFontTx/>
              <a:buAutoNum type="arabicPeriod"/>
              <a:tabLst/>
              <a:defRPr/>
            </a:pPr>
            <a:endParaRPr lang="ru-RU" sz="2400" dirty="0">
              <a:latin typeface="Times" charset="0"/>
              <a:ea typeface="Times" charset="0"/>
              <a:cs typeface="Times" charset="0"/>
            </a:endParaRPr>
          </a:p>
          <a:p>
            <a:pPr marL="457200" marR="0" lvl="0" indent="-457200" defTabSz="914400" eaLnBrk="1" fontAlgn="auto" latinLnBrk="0" hangingPunct="1">
              <a:lnSpc>
                <a:spcPct val="100000"/>
              </a:lnSpc>
              <a:spcBef>
                <a:spcPts val="0"/>
              </a:spcBef>
              <a:spcAft>
                <a:spcPts val="0"/>
              </a:spcAft>
              <a:buClrTx/>
              <a:buSzTx/>
              <a:buFontTx/>
              <a:buAutoNum type="arabicPeriod"/>
              <a:tabLst/>
              <a:defRPr/>
            </a:pPr>
            <a:endParaRPr lang="ru-RU" sz="2400" dirty="0">
              <a:latin typeface="Times" charset="0"/>
              <a:ea typeface="Times" charset="0"/>
              <a:cs typeface="Times" charset="0"/>
            </a:endParaRPr>
          </a:p>
          <a:p>
            <a:pPr marL="457200" marR="0" lvl="0" indent="-457200" defTabSz="914400" eaLnBrk="1" fontAlgn="auto" latinLnBrk="0" hangingPunct="1">
              <a:lnSpc>
                <a:spcPct val="100000"/>
              </a:lnSpc>
              <a:spcBef>
                <a:spcPts val="0"/>
              </a:spcBef>
              <a:spcAft>
                <a:spcPts val="0"/>
              </a:spcAft>
              <a:buClrTx/>
              <a:buSzTx/>
              <a:buFontTx/>
              <a:buAutoNum type="arabicPeriod"/>
              <a:tabLst/>
              <a:defRPr/>
            </a:pPr>
            <a:endParaRPr lang="ru-RU" sz="2400" dirty="0">
              <a:latin typeface="Times" charset="0"/>
              <a:ea typeface="Times" charset="0"/>
              <a:cs typeface="Times" charset="0"/>
            </a:endParaRPr>
          </a:p>
        </p:txBody>
      </p:sp>
    </p:spTree>
    <p:extLst>
      <p:ext uri="{BB962C8B-B14F-4D97-AF65-F5344CB8AC3E}">
        <p14:creationId xmlns:p14="http://schemas.microsoft.com/office/powerpoint/2010/main" val="6397361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Объект 9"/>
          <p:cNvGraphicFramePr>
            <a:graphicFrameLocks noGrp="1"/>
          </p:cNvGraphicFramePr>
          <p:nvPr>
            <p:ph idx="1"/>
            <p:extLst>
              <p:ext uri="{D42A27DB-BD31-4B8C-83A1-F6EECF244321}">
                <p14:modId xmlns:p14="http://schemas.microsoft.com/office/powerpoint/2010/main" val="1725214026"/>
              </p:ext>
            </p:extLst>
          </p:nvPr>
        </p:nvGraphicFramePr>
        <p:xfrm>
          <a:off x="2423160" y="624110"/>
          <a:ext cx="9768839" cy="5609050"/>
        </p:xfrm>
        <a:graphic>
          <a:graphicData uri="http://schemas.openxmlformats.org/drawingml/2006/chart">
            <c:chart xmlns:c="http://schemas.openxmlformats.org/drawingml/2006/chart" xmlns:r="http://schemas.openxmlformats.org/officeDocument/2006/relationships" r:id="rId2"/>
          </a:graphicData>
        </a:graphic>
      </p:graphicFrame>
      <p:sp>
        <p:nvSpPr>
          <p:cNvPr id="11" name="Заголовок 10"/>
          <p:cNvSpPr>
            <a:spLocks noGrp="1"/>
          </p:cNvSpPr>
          <p:nvPr>
            <p:ph type="title"/>
          </p:nvPr>
        </p:nvSpPr>
        <p:spPr/>
        <p:txBody>
          <a:bodyPr/>
          <a:lstStyle/>
          <a:p>
            <a:br>
              <a:rPr lang="ru-RU" dirty="0"/>
            </a:br>
            <a:endParaRPr lang="ru-RU" dirty="0"/>
          </a:p>
        </p:txBody>
      </p:sp>
    </p:spTree>
    <p:extLst>
      <p:ext uri="{BB962C8B-B14F-4D97-AF65-F5344CB8AC3E}">
        <p14:creationId xmlns:p14="http://schemas.microsoft.com/office/powerpoint/2010/main" val="219585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5840" y="0"/>
            <a:ext cx="11186161" cy="1554480"/>
          </a:xfrm>
        </p:spPr>
        <p:txBody>
          <a:bodyPr>
            <a:normAutofit/>
          </a:bodyPr>
          <a:lstStyle/>
          <a:p>
            <a:pPr algn="ctr">
              <a:lnSpc>
                <a:spcPct val="150000"/>
              </a:lnSpc>
            </a:pPr>
            <a:r>
              <a:rPr lang="ru-RU" sz="3200" b="1" dirty="0">
                <a:latin typeface="Verdana" charset="0"/>
                <a:ea typeface="Verdana" charset="0"/>
                <a:cs typeface="Verdana" charset="0"/>
              </a:rPr>
              <a:t>КРИТЕРИИ ОЦЕНКИ ГРАФИЧЕСКОГО ДИКТАНТА.</a:t>
            </a:r>
          </a:p>
        </p:txBody>
      </p:sp>
      <p:graphicFrame>
        <p:nvGraphicFramePr>
          <p:cNvPr id="4" name="Объект 3"/>
          <p:cNvGraphicFramePr>
            <a:graphicFrameLocks noGrp="1"/>
          </p:cNvGraphicFramePr>
          <p:nvPr>
            <p:ph idx="1"/>
            <p:extLst>
              <p:ext uri="{D42A27DB-BD31-4B8C-83A1-F6EECF244321}">
                <p14:modId xmlns:p14="http://schemas.microsoft.com/office/powerpoint/2010/main" val="484334738"/>
              </p:ext>
            </p:extLst>
          </p:nvPr>
        </p:nvGraphicFramePr>
        <p:xfrm>
          <a:off x="792480" y="1722121"/>
          <a:ext cx="11399520" cy="5135882"/>
        </p:xfrm>
        <a:graphic>
          <a:graphicData uri="http://schemas.openxmlformats.org/drawingml/2006/table">
            <a:tbl>
              <a:tblPr firstRow="1" bandRow="1">
                <a:tableStyleId>{D27102A9-8310-4765-A935-A1911B00CA55}</a:tableStyleId>
              </a:tblPr>
              <a:tblGrid>
                <a:gridCol w="3799840">
                  <a:extLst>
                    <a:ext uri="{9D8B030D-6E8A-4147-A177-3AD203B41FA5}">
                      <a16:colId xmlns:a16="http://schemas.microsoft.com/office/drawing/2014/main" val="20000"/>
                    </a:ext>
                  </a:extLst>
                </a:gridCol>
                <a:gridCol w="3799840">
                  <a:extLst>
                    <a:ext uri="{9D8B030D-6E8A-4147-A177-3AD203B41FA5}">
                      <a16:colId xmlns:a16="http://schemas.microsoft.com/office/drawing/2014/main" val="20001"/>
                    </a:ext>
                  </a:extLst>
                </a:gridCol>
                <a:gridCol w="3799840">
                  <a:extLst>
                    <a:ext uri="{9D8B030D-6E8A-4147-A177-3AD203B41FA5}">
                      <a16:colId xmlns:a16="http://schemas.microsoft.com/office/drawing/2014/main" val="20002"/>
                    </a:ext>
                  </a:extLst>
                </a:gridCol>
              </a:tblGrid>
              <a:tr h="1770622">
                <a:tc>
                  <a:txBody>
                    <a:bodyPr/>
                    <a:lstStyle/>
                    <a:p>
                      <a:pPr algn="ctr">
                        <a:lnSpc>
                          <a:spcPct val="100000"/>
                        </a:lnSpc>
                      </a:pPr>
                      <a:r>
                        <a:rPr lang="ru-RU" sz="2400" i="1" dirty="0">
                          <a:latin typeface="Verdana" charset="0"/>
                          <a:ea typeface="Verdana" charset="0"/>
                          <a:cs typeface="Verdana" charset="0"/>
                        </a:rPr>
                        <a:t>% ПРАВИЛЬНЫХ ОТВЕТОВ</a:t>
                      </a:r>
                    </a:p>
                  </a:txBody>
                  <a:tcPr/>
                </a:tc>
                <a:tc>
                  <a:txBody>
                    <a:bodyPr/>
                    <a:lstStyle/>
                    <a:p>
                      <a:pPr algn="ctr">
                        <a:lnSpc>
                          <a:spcPct val="100000"/>
                        </a:lnSpc>
                      </a:pPr>
                      <a:r>
                        <a:rPr lang="ru-RU" sz="2400" i="1" dirty="0">
                          <a:latin typeface="Verdana" charset="0"/>
                          <a:ea typeface="Verdana" charset="0"/>
                          <a:cs typeface="Verdana" charset="0"/>
                        </a:rPr>
                        <a:t>АБСОЛЮТНОЕ</a:t>
                      </a:r>
                      <a:r>
                        <a:rPr lang="ru-RU" sz="2400" i="1" baseline="0" dirty="0">
                          <a:latin typeface="Verdana" charset="0"/>
                          <a:ea typeface="Verdana" charset="0"/>
                          <a:cs typeface="Verdana" charset="0"/>
                        </a:rPr>
                        <a:t> КОЛИЧЕСТВО НЕВЕРНЫХ ОТВЕТОВ</a:t>
                      </a:r>
                      <a:endParaRPr lang="ru-RU" sz="2400" i="1" dirty="0">
                        <a:latin typeface="Verdana" charset="0"/>
                        <a:ea typeface="Verdana" charset="0"/>
                        <a:cs typeface="Verdana" charset="0"/>
                      </a:endParaRPr>
                    </a:p>
                  </a:txBody>
                  <a:tcPr/>
                </a:tc>
                <a:tc>
                  <a:txBody>
                    <a:bodyPr/>
                    <a:lstStyle/>
                    <a:p>
                      <a:pPr algn="ctr">
                        <a:lnSpc>
                          <a:spcPct val="100000"/>
                        </a:lnSpc>
                      </a:pPr>
                      <a:r>
                        <a:rPr lang="ru-RU" sz="2400" i="1" dirty="0">
                          <a:latin typeface="Verdana" charset="0"/>
                          <a:ea typeface="Verdana" charset="0"/>
                          <a:cs typeface="Verdana" charset="0"/>
                        </a:rPr>
                        <a:t>ОЦЕНКА</a:t>
                      </a:r>
                    </a:p>
                  </a:txBody>
                  <a:tcPr/>
                </a:tc>
                <a:extLst>
                  <a:ext uri="{0D108BD9-81ED-4DB2-BD59-A6C34878D82A}">
                    <a16:rowId xmlns:a16="http://schemas.microsoft.com/office/drawing/2014/main" val="10000"/>
                  </a:ext>
                </a:extLst>
              </a:tr>
              <a:tr h="745242">
                <a:tc>
                  <a:txBody>
                    <a:bodyPr/>
                    <a:lstStyle/>
                    <a:p>
                      <a:pPr algn="ctr">
                        <a:lnSpc>
                          <a:spcPct val="100000"/>
                        </a:lnSpc>
                      </a:pPr>
                      <a:r>
                        <a:rPr lang="ru-RU" sz="2400" dirty="0">
                          <a:latin typeface="Verdana" charset="0"/>
                          <a:ea typeface="Verdana" charset="0"/>
                          <a:cs typeface="Verdana" charset="0"/>
                        </a:rPr>
                        <a:t>100 – 90 %</a:t>
                      </a:r>
                    </a:p>
                  </a:txBody>
                  <a:tcPr/>
                </a:tc>
                <a:tc>
                  <a:txBody>
                    <a:bodyPr/>
                    <a:lstStyle/>
                    <a:p>
                      <a:pPr algn="ctr">
                        <a:lnSpc>
                          <a:spcPct val="100000"/>
                        </a:lnSpc>
                      </a:pPr>
                      <a:r>
                        <a:rPr lang="ru-RU" sz="2400" dirty="0">
                          <a:latin typeface="Verdana" charset="0"/>
                          <a:ea typeface="Verdana" charset="0"/>
                          <a:cs typeface="Verdana" charset="0"/>
                        </a:rPr>
                        <a:t>0 - 3</a:t>
                      </a:r>
                    </a:p>
                  </a:txBody>
                  <a:tcPr/>
                </a:tc>
                <a:tc>
                  <a:txBody>
                    <a:bodyPr/>
                    <a:lstStyle/>
                    <a:p>
                      <a:pPr algn="ctr">
                        <a:lnSpc>
                          <a:spcPct val="100000"/>
                        </a:lnSpc>
                      </a:pPr>
                      <a:r>
                        <a:rPr lang="ru-RU" sz="2400" dirty="0">
                          <a:latin typeface="Verdana" charset="0"/>
                          <a:ea typeface="Verdana" charset="0"/>
                          <a:cs typeface="Verdana" charset="0"/>
                        </a:rPr>
                        <a:t>ОТЛИЧНО</a:t>
                      </a:r>
                    </a:p>
                  </a:txBody>
                  <a:tcPr/>
                </a:tc>
                <a:extLst>
                  <a:ext uri="{0D108BD9-81ED-4DB2-BD59-A6C34878D82A}">
                    <a16:rowId xmlns:a16="http://schemas.microsoft.com/office/drawing/2014/main" val="10001"/>
                  </a:ext>
                </a:extLst>
              </a:tr>
              <a:tr h="745242">
                <a:tc>
                  <a:txBody>
                    <a:bodyPr/>
                    <a:lstStyle/>
                    <a:p>
                      <a:pPr algn="ctr">
                        <a:lnSpc>
                          <a:spcPct val="100000"/>
                        </a:lnSpc>
                      </a:pPr>
                      <a:r>
                        <a:rPr lang="ru-RU" sz="2400" dirty="0">
                          <a:latin typeface="Verdana" charset="0"/>
                          <a:ea typeface="Verdana" charset="0"/>
                          <a:cs typeface="Verdana" charset="0"/>
                        </a:rPr>
                        <a:t>89 – 80 %</a:t>
                      </a:r>
                    </a:p>
                  </a:txBody>
                  <a:tcPr/>
                </a:tc>
                <a:tc>
                  <a:txBody>
                    <a:bodyPr/>
                    <a:lstStyle/>
                    <a:p>
                      <a:pPr algn="ctr">
                        <a:lnSpc>
                          <a:spcPct val="100000"/>
                        </a:lnSpc>
                      </a:pPr>
                      <a:r>
                        <a:rPr lang="ru-RU" sz="2400" dirty="0">
                          <a:latin typeface="Verdana" charset="0"/>
                          <a:ea typeface="Verdana" charset="0"/>
                          <a:cs typeface="Verdana" charset="0"/>
                        </a:rPr>
                        <a:t>4 - 6</a:t>
                      </a:r>
                    </a:p>
                  </a:txBody>
                  <a:tcPr/>
                </a:tc>
                <a:tc>
                  <a:txBody>
                    <a:bodyPr/>
                    <a:lstStyle/>
                    <a:p>
                      <a:pPr algn="ctr">
                        <a:lnSpc>
                          <a:spcPct val="100000"/>
                        </a:lnSpc>
                      </a:pPr>
                      <a:r>
                        <a:rPr lang="ru-RU" sz="2400" dirty="0">
                          <a:latin typeface="Verdana" charset="0"/>
                          <a:ea typeface="Verdana" charset="0"/>
                          <a:cs typeface="Verdana" charset="0"/>
                        </a:rPr>
                        <a:t>ХОРОШО</a:t>
                      </a:r>
                    </a:p>
                  </a:txBody>
                  <a:tcPr/>
                </a:tc>
                <a:extLst>
                  <a:ext uri="{0D108BD9-81ED-4DB2-BD59-A6C34878D82A}">
                    <a16:rowId xmlns:a16="http://schemas.microsoft.com/office/drawing/2014/main" val="10002"/>
                  </a:ext>
                </a:extLst>
              </a:tr>
              <a:tr h="937388">
                <a:tc>
                  <a:txBody>
                    <a:bodyPr/>
                    <a:lstStyle/>
                    <a:p>
                      <a:pPr algn="ctr">
                        <a:lnSpc>
                          <a:spcPct val="100000"/>
                        </a:lnSpc>
                      </a:pPr>
                      <a:r>
                        <a:rPr lang="ru-RU" sz="2400" dirty="0">
                          <a:latin typeface="Verdana" charset="0"/>
                          <a:ea typeface="Verdana" charset="0"/>
                          <a:cs typeface="Verdana" charset="0"/>
                        </a:rPr>
                        <a:t>79 – 70 %</a:t>
                      </a:r>
                    </a:p>
                  </a:txBody>
                  <a:tcPr/>
                </a:tc>
                <a:tc>
                  <a:txBody>
                    <a:bodyPr/>
                    <a:lstStyle/>
                    <a:p>
                      <a:pPr algn="ctr">
                        <a:lnSpc>
                          <a:spcPct val="100000"/>
                        </a:lnSpc>
                      </a:pPr>
                      <a:r>
                        <a:rPr lang="ru-RU" sz="2400" dirty="0">
                          <a:latin typeface="Verdana" charset="0"/>
                          <a:ea typeface="Verdana" charset="0"/>
                          <a:cs typeface="Verdana" charset="0"/>
                        </a:rPr>
                        <a:t>7 - 9</a:t>
                      </a:r>
                    </a:p>
                  </a:txBody>
                  <a:tcPr/>
                </a:tc>
                <a:tc>
                  <a:txBody>
                    <a:bodyPr/>
                    <a:lstStyle/>
                    <a:p>
                      <a:pPr algn="ctr">
                        <a:lnSpc>
                          <a:spcPct val="100000"/>
                        </a:lnSpc>
                      </a:pPr>
                      <a:r>
                        <a:rPr lang="ru-RU" sz="2400" dirty="0">
                          <a:latin typeface="Verdana" charset="0"/>
                          <a:ea typeface="Verdana" charset="0"/>
                          <a:cs typeface="Verdana" charset="0"/>
                        </a:rPr>
                        <a:t>УДОВЛЕТВОРИТЕЛЬНО</a:t>
                      </a:r>
                    </a:p>
                  </a:txBody>
                  <a:tcPr/>
                </a:tc>
                <a:extLst>
                  <a:ext uri="{0D108BD9-81ED-4DB2-BD59-A6C34878D82A}">
                    <a16:rowId xmlns:a16="http://schemas.microsoft.com/office/drawing/2014/main" val="10003"/>
                  </a:ext>
                </a:extLst>
              </a:tr>
              <a:tr h="937388">
                <a:tc>
                  <a:txBody>
                    <a:bodyPr/>
                    <a:lstStyle/>
                    <a:p>
                      <a:pPr algn="ctr">
                        <a:lnSpc>
                          <a:spcPct val="100000"/>
                        </a:lnSpc>
                      </a:pPr>
                      <a:r>
                        <a:rPr lang="ru-RU" sz="2400" dirty="0">
                          <a:latin typeface="Verdana" charset="0"/>
                          <a:ea typeface="Verdana" charset="0"/>
                          <a:cs typeface="Verdana" charset="0"/>
                        </a:rPr>
                        <a:t>69 % И МЕНЕЕ</a:t>
                      </a:r>
                    </a:p>
                  </a:txBody>
                  <a:tcPr/>
                </a:tc>
                <a:tc>
                  <a:txBody>
                    <a:bodyPr/>
                    <a:lstStyle/>
                    <a:p>
                      <a:pPr algn="ctr">
                        <a:lnSpc>
                          <a:spcPct val="100000"/>
                        </a:lnSpc>
                      </a:pPr>
                      <a:r>
                        <a:rPr lang="ru-RU" sz="2400" dirty="0">
                          <a:latin typeface="Verdana" charset="0"/>
                          <a:ea typeface="Verdana" charset="0"/>
                          <a:cs typeface="Verdana" charset="0"/>
                        </a:rPr>
                        <a:t>10 И БОЛЕЕ</a:t>
                      </a:r>
                    </a:p>
                  </a:txBody>
                  <a:tcPr/>
                </a:tc>
                <a:tc>
                  <a:txBody>
                    <a:bodyPr/>
                    <a:lstStyle/>
                    <a:p>
                      <a:pPr algn="ctr">
                        <a:lnSpc>
                          <a:spcPct val="100000"/>
                        </a:lnSpc>
                      </a:pPr>
                      <a:r>
                        <a:rPr lang="ru-RU" sz="2400" dirty="0">
                          <a:latin typeface="Verdana" charset="0"/>
                          <a:ea typeface="Verdana" charset="0"/>
                          <a:cs typeface="Verdana" charset="0"/>
                        </a:rPr>
                        <a:t>НЕУДОВЛЕТВОРИТЕЛЬНО</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85163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54480" y="213360"/>
            <a:ext cx="10637520" cy="1112520"/>
          </a:xfrm>
        </p:spPr>
        <p:txBody>
          <a:bodyPr>
            <a:normAutofit/>
          </a:bodyPr>
          <a:lstStyle/>
          <a:p>
            <a:pPr algn="ctr"/>
            <a:r>
              <a:rPr lang="ru-RU" sz="3200" b="1" dirty="0">
                <a:latin typeface="Verdana" charset="0"/>
                <a:ea typeface="Verdana" charset="0"/>
                <a:cs typeface="Verdana" charset="0"/>
              </a:rPr>
              <a:t>РАБОТА МАЛЫМИ ГРУППАМИ. РЕШЕНИЕ СИТУАЦИОННЫХ ЗАДАЧ.</a:t>
            </a:r>
          </a:p>
        </p:txBody>
      </p:sp>
      <p:sp>
        <p:nvSpPr>
          <p:cNvPr id="3" name="Объект 2"/>
          <p:cNvSpPr>
            <a:spLocks noGrp="1"/>
          </p:cNvSpPr>
          <p:nvPr>
            <p:ph idx="1"/>
          </p:nvPr>
        </p:nvSpPr>
        <p:spPr>
          <a:xfrm>
            <a:off x="1722119" y="1493520"/>
            <a:ext cx="10469881" cy="5364480"/>
          </a:xfrm>
        </p:spPr>
        <p:txBody>
          <a:bodyPr>
            <a:normAutofit fontScale="70000" lnSpcReduction="20000"/>
          </a:bodyPr>
          <a:lstStyle/>
          <a:p>
            <a:pPr marL="0" marR="0" lvl="0" indent="0" defTabSz="914400" eaLnBrk="1" fontAlgn="auto" latinLnBrk="0" hangingPunct="1">
              <a:lnSpc>
                <a:spcPct val="160000"/>
              </a:lnSpc>
              <a:spcBef>
                <a:spcPts val="0"/>
              </a:spcBef>
              <a:spcAft>
                <a:spcPts val="0"/>
              </a:spcAft>
              <a:buClrTx/>
              <a:buSzTx/>
              <a:buFontTx/>
              <a:buNone/>
              <a:tabLst/>
              <a:defRPr/>
            </a:pPr>
            <a:r>
              <a:rPr lang="ru-RU" sz="2400" dirty="0">
                <a:latin typeface="Verdana" charset="0"/>
                <a:ea typeface="Verdana" charset="0"/>
                <a:cs typeface="Verdana" charset="0"/>
              </a:rPr>
              <a:t>Задача № 1.</a:t>
            </a:r>
          </a:p>
          <a:p>
            <a:pPr marL="0" marR="0" lvl="0" indent="0" defTabSz="914400" eaLnBrk="1" fontAlgn="auto" latinLnBrk="0" hangingPunct="1">
              <a:lnSpc>
                <a:spcPct val="160000"/>
              </a:lnSpc>
              <a:spcBef>
                <a:spcPts val="0"/>
              </a:spcBef>
              <a:spcAft>
                <a:spcPts val="0"/>
              </a:spcAft>
              <a:buClrTx/>
              <a:buSzTx/>
              <a:buFontTx/>
              <a:buNone/>
              <a:tabLst/>
              <a:defRPr/>
            </a:pPr>
            <a:r>
              <a:rPr lang="ru-RU" sz="2400" dirty="0">
                <a:latin typeface="Verdana" charset="0"/>
                <a:ea typeface="Verdana" charset="0"/>
                <a:cs typeface="Verdana" charset="0"/>
              </a:rPr>
              <a:t>  Фельдшер </a:t>
            </a:r>
            <a:r>
              <a:rPr lang="ru-RU" sz="2400" dirty="0" err="1">
                <a:latin typeface="Verdana" charset="0"/>
                <a:ea typeface="Verdana" charset="0"/>
                <a:cs typeface="Verdana" charset="0"/>
              </a:rPr>
              <a:t>ФАПа</a:t>
            </a:r>
            <a:r>
              <a:rPr lang="ru-RU" sz="2400" dirty="0">
                <a:latin typeface="Verdana" charset="0"/>
                <a:ea typeface="Verdana" charset="0"/>
                <a:cs typeface="Verdana" charset="0"/>
              </a:rPr>
              <a:t> пришел на патронаж к ребенку 4,5 мес. Ребенок родился с массой 3200г и находится на искусственном вскармливании. При беседе мама отметила, что последние две недели ребенок стал беспокойным, часто вздрагивает во сне, появилась повышенная потливость во время кормления и сна.</a:t>
            </a:r>
          </a:p>
          <a:p>
            <a:pPr marL="0" marR="0" lvl="0" indent="0" defTabSz="914400" eaLnBrk="1" fontAlgn="auto" latinLnBrk="0" hangingPunct="1">
              <a:lnSpc>
                <a:spcPct val="160000"/>
              </a:lnSpc>
              <a:spcBef>
                <a:spcPts val="0"/>
              </a:spcBef>
              <a:spcAft>
                <a:spcPts val="0"/>
              </a:spcAft>
              <a:buClrTx/>
              <a:buSzTx/>
              <a:buFontTx/>
              <a:buNone/>
              <a:tabLst/>
              <a:defRPr/>
            </a:pPr>
            <a:r>
              <a:rPr lang="ru-RU" sz="2400" dirty="0">
                <a:latin typeface="Verdana" charset="0"/>
                <a:ea typeface="Verdana" charset="0"/>
                <a:cs typeface="Verdana" charset="0"/>
              </a:rPr>
              <a:t>  Объективно: состояние малыша удовлетворительное, кожа чистая, обычной окраски, имеет место облысение затылка. Большой родничок 2,5 х 2,5 см., края податливы при пальпации. Голова асимметричной формы – сплющена с правой стороны. Со стороны внутренних органов изменений нет, стул, мочеиспускание без особенностей.</a:t>
            </a:r>
          </a:p>
          <a:p>
            <a:pPr marL="457200" marR="0" lvl="0" indent="-457200" defTabSz="914400" eaLnBrk="1" fontAlgn="auto" latinLnBrk="0" hangingPunct="1">
              <a:lnSpc>
                <a:spcPct val="160000"/>
              </a:lnSpc>
              <a:spcBef>
                <a:spcPts val="0"/>
              </a:spcBef>
              <a:spcAft>
                <a:spcPts val="0"/>
              </a:spcAft>
              <a:buClrTx/>
              <a:buSzTx/>
              <a:buFontTx/>
              <a:buAutoNum type="arabicPeriod"/>
              <a:tabLst/>
              <a:defRPr/>
            </a:pPr>
            <a:r>
              <a:rPr lang="ru-RU" sz="2400" dirty="0">
                <a:latin typeface="Verdana" charset="0"/>
                <a:ea typeface="Verdana" charset="0"/>
                <a:cs typeface="Verdana" charset="0"/>
              </a:rPr>
              <a:t>Сформулируйте диагноз. Обоснуйте.</a:t>
            </a:r>
          </a:p>
          <a:p>
            <a:pPr marL="457200" marR="0" lvl="0" indent="-457200" defTabSz="914400" eaLnBrk="1" fontAlgn="auto" latinLnBrk="0" hangingPunct="1">
              <a:lnSpc>
                <a:spcPct val="160000"/>
              </a:lnSpc>
              <a:spcBef>
                <a:spcPts val="0"/>
              </a:spcBef>
              <a:spcAft>
                <a:spcPts val="0"/>
              </a:spcAft>
              <a:buClrTx/>
              <a:buSzTx/>
              <a:buFontTx/>
              <a:buAutoNum type="arabicPeriod"/>
              <a:tabLst/>
              <a:defRPr/>
            </a:pPr>
            <a:r>
              <a:rPr lang="ru-RU" sz="2400" dirty="0">
                <a:latin typeface="Verdana" charset="0"/>
                <a:ea typeface="Verdana" charset="0"/>
                <a:cs typeface="Verdana" charset="0"/>
              </a:rPr>
              <a:t>Ваша тактика.</a:t>
            </a:r>
          </a:p>
          <a:p>
            <a:pPr marL="457200" marR="0" lvl="0" indent="-457200" defTabSz="914400" eaLnBrk="1" fontAlgn="auto" latinLnBrk="0" hangingPunct="1">
              <a:lnSpc>
                <a:spcPct val="160000"/>
              </a:lnSpc>
              <a:spcBef>
                <a:spcPts val="0"/>
              </a:spcBef>
              <a:spcAft>
                <a:spcPts val="0"/>
              </a:spcAft>
              <a:buClrTx/>
              <a:buSzTx/>
              <a:buFontTx/>
              <a:buAutoNum type="arabicPeriod"/>
              <a:tabLst/>
              <a:defRPr/>
            </a:pPr>
            <a:r>
              <a:rPr lang="ru-RU" sz="2400" dirty="0">
                <a:latin typeface="Verdana" charset="0"/>
                <a:ea typeface="Verdana" charset="0"/>
                <a:cs typeface="Verdana" charset="0"/>
              </a:rPr>
              <a:t>Назначьте специфическое лечение этому ребенку.</a:t>
            </a:r>
          </a:p>
          <a:p>
            <a:pPr marL="457200" marR="0" lvl="0" indent="-457200" defTabSz="914400" eaLnBrk="1" fontAlgn="auto" latinLnBrk="0" hangingPunct="1">
              <a:lnSpc>
                <a:spcPct val="160000"/>
              </a:lnSpc>
              <a:spcBef>
                <a:spcPts val="0"/>
              </a:spcBef>
              <a:spcAft>
                <a:spcPts val="0"/>
              </a:spcAft>
              <a:buClrTx/>
              <a:buSzTx/>
              <a:buFontTx/>
              <a:buAutoNum type="arabicPeriod"/>
              <a:tabLst/>
              <a:defRPr/>
            </a:pPr>
            <a:r>
              <a:rPr lang="ru-RU" sz="2400" dirty="0">
                <a:latin typeface="Verdana" charset="0"/>
                <a:ea typeface="Verdana" charset="0"/>
                <a:cs typeface="Verdana" charset="0"/>
              </a:rPr>
              <a:t>Дайте советы по уходу.</a:t>
            </a:r>
          </a:p>
        </p:txBody>
      </p:sp>
    </p:spTree>
    <p:extLst>
      <p:ext uri="{BB962C8B-B14F-4D97-AF65-F5344CB8AC3E}">
        <p14:creationId xmlns:p14="http://schemas.microsoft.com/office/powerpoint/2010/main" val="1060300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9721" y="0"/>
            <a:ext cx="10622280" cy="1539240"/>
          </a:xfrm>
        </p:spPr>
        <p:txBody>
          <a:bodyPr>
            <a:normAutofit fontScale="90000"/>
          </a:bodyPr>
          <a:lstStyle/>
          <a:p>
            <a:pPr algn="ctr">
              <a:lnSpc>
                <a:spcPct val="150000"/>
              </a:lnSpc>
            </a:pPr>
            <a:r>
              <a:rPr lang="ru-RU" sz="3200" b="1" dirty="0">
                <a:latin typeface="Verdana" charset="0"/>
                <a:ea typeface="Verdana" charset="0"/>
                <a:cs typeface="Verdana" charset="0"/>
              </a:rPr>
              <a:t>РАБОТА МАЛЫМИ ГРУППАМИ. РЕШЕНИЕ СИТУАЦИОННЫХ ЗАДАЧ.</a:t>
            </a:r>
          </a:p>
        </p:txBody>
      </p:sp>
      <p:sp>
        <p:nvSpPr>
          <p:cNvPr id="3" name="Объект 2"/>
          <p:cNvSpPr>
            <a:spLocks noGrp="1"/>
          </p:cNvSpPr>
          <p:nvPr>
            <p:ph idx="1"/>
          </p:nvPr>
        </p:nvSpPr>
        <p:spPr>
          <a:xfrm>
            <a:off x="1569721" y="1417320"/>
            <a:ext cx="10622279" cy="5440680"/>
          </a:xfrm>
        </p:spPr>
        <p:txBody>
          <a:bodyPr>
            <a:noAutofit/>
          </a:bodyPr>
          <a:lstStyle/>
          <a:p>
            <a:pPr marL="0" indent="0" algn="just">
              <a:buNone/>
            </a:pPr>
            <a:r>
              <a:rPr lang="ru-RU" sz="2400" dirty="0">
                <a:latin typeface="Verdana" charset="0"/>
                <a:ea typeface="Verdana" charset="0"/>
                <a:cs typeface="Verdana" charset="0"/>
              </a:rPr>
              <a:t>Задача № 2. </a:t>
            </a:r>
          </a:p>
          <a:p>
            <a:pPr marL="0" indent="0" algn="just">
              <a:buNone/>
            </a:pPr>
            <a:r>
              <a:rPr lang="ru-RU" sz="2400" dirty="0">
                <a:latin typeface="Verdana" charset="0"/>
                <a:ea typeface="Verdana" charset="0"/>
                <a:cs typeface="Verdana" charset="0"/>
              </a:rPr>
              <a:t>  Ребенок 7 месяцев. Масса тела при рождении 3200г, в настоящее время 6000г. При осмотре: затылок уплощен, голова деформирована, самостоятельно не сидит, зубов нет, голову держит с 3,5 месяцев. Вскармливание искусственное, коровьим молоком, манной кашей. Состояние удовлетворительное, кожа бледная, большой родничок 2,5 х 2,5 см, края размягчены, дыхание пуэрильное, тоны сердца громкие, печень + 1 см.</a:t>
            </a:r>
          </a:p>
          <a:p>
            <a:pPr marL="0" indent="0" algn="just">
              <a:buNone/>
            </a:pPr>
            <a:r>
              <a:rPr lang="ru-RU" sz="2400" dirty="0">
                <a:latin typeface="Verdana" charset="0"/>
                <a:ea typeface="Verdana" charset="0"/>
                <a:cs typeface="Verdana" charset="0"/>
              </a:rPr>
              <a:t>1. Сформулируйте диагноз, обоснуйте.</a:t>
            </a:r>
          </a:p>
          <a:p>
            <a:pPr marL="0" indent="0" algn="just">
              <a:buNone/>
            </a:pPr>
            <a:r>
              <a:rPr lang="ru-RU" sz="2400" dirty="0">
                <a:latin typeface="Verdana" charset="0"/>
                <a:ea typeface="Verdana" charset="0"/>
                <a:cs typeface="Verdana" charset="0"/>
              </a:rPr>
              <a:t>2. Определите тактику.</a:t>
            </a:r>
          </a:p>
          <a:p>
            <a:pPr marL="0" indent="0" algn="just">
              <a:buNone/>
            </a:pPr>
            <a:r>
              <a:rPr lang="ru-RU" sz="2400" dirty="0">
                <a:latin typeface="Verdana" charset="0"/>
                <a:ea typeface="Verdana" charset="0"/>
                <a:cs typeface="Verdana" charset="0"/>
              </a:rPr>
              <a:t>3. Составьте план лечения по схеме.	</a:t>
            </a:r>
          </a:p>
          <a:p>
            <a:pPr marL="0" indent="0" algn="just">
              <a:buNone/>
            </a:pPr>
            <a:r>
              <a:rPr lang="ru-RU" sz="2400" dirty="0">
                <a:latin typeface="Verdana" charset="0"/>
                <a:ea typeface="Verdana" charset="0"/>
                <a:cs typeface="Verdana" charset="0"/>
              </a:rPr>
              <a:t>4. Организуйте базисный уход за ребёнком. Обоснуйте.</a:t>
            </a:r>
          </a:p>
          <a:p>
            <a:pPr marL="0" indent="0" algn="just">
              <a:buNone/>
            </a:pPr>
            <a:r>
              <a:rPr lang="ru-RU" sz="2400" dirty="0">
                <a:latin typeface="Verdana" charset="0"/>
                <a:ea typeface="Verdana" charset="0"/>
                <a:cs typeface="Verdana" charset="0"/>
              </a:rPr>
              <a:t> </a:t>
            </a:r>
          </a:p>
          <a:p>
            <a:pPr marL="0" marR="0" lvl="0" indent="0" algn="just" defTabSz="914400" eaLnBrk="1" fontAlgn="auto" latinLnBrk="0" hangingPunct="1">
              <a:lnSpc>
                <a:spcPct val="150000"/>
              </a:lnSpc>
              <a:spcBef>
                <a:spcPts val="0"/>
              </a:spcBef>
              <a:spcAft>
                <a:spcPts val="0"/>
              </a:spcAft>
              <a:buClrTx/>
              <a:buSzTx/>
              <a:buFontTx/>
              <a:buNone/>
              <a:tabLst/>
              <a:defRPr/>
            </a:pPr>
            <a:endParaRPr lang="ru-RU" sz="2400" dirty="0">
              <a:latin typeface="Times" charset="0"/>
              <a:ea typeface="Times" charset="0"/>
              <a:cs typeface="Times" charset="0"/>
            </a:endParaRPr>
          </a:p>
        </p:txBody>
      </p:sp>
    </p:spTree>
    <p:extLst>
      <p:ext uri="{BB962C8B-B14F-4D97-AF65-F5344CB8AC3E}">
        <p14:creationId xmlns:p14="http://schemas.microsoft.com/office/powerpoint/2010/main" val="52393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2121" y="414338"/>
            <a:ext cx="10347960" cy="957262"/>
          </a:xfrm>
        </p:spPr>
        <p:txBody>
          <a:bodyPr>
            <a:normAutofit/>
          </a:bodyPr>
          <a:lstStyle/>
          <a:p>
            <a:pPr algn="ctr"/>
            <a:r>
              <a:rPr lang="ru-RU" sz="3200" b="1" dirty="0">
                <a:latin typeface="Verdana" charset="0"/>
                <a:ea typeface="Verdana" charset="0"/>
                <a:cs typeface="Verdana" charset="0"/>
              </a:rPr>
              <a:t>ОТВЕТЫ НА СИТУАЦИОННЫЕ ЗАДАЧИ.</a:t>
            </a:r>
          </a:p>
        </p:txBody>
      </p:sp>
      <p:sp>
        <p:nvSpPr>
          <p:cNvPr id="3" name="Объект 2"/>
          <p:cNvSpPr>
            <a:spLocks noGrp="1"/>
          </p:cNvSpPr>
          <p:nvPr>
            <p:ph idx="1"/>
          </p:nvPr>
        </p:nvSpPr>
        <p:spPr>
          <a:xfrm>
            <a:off x="1600200" y="1524000"/>
            <a:ext cx="10591799" cy="5334000"/>
          </a:xfrm>
        </p:spPr>
        <p:txBody>
          <a:bodyPr>
            <a:normAutofit fontScale="70000" lnSpcReduction="20000"/>
          </a:bodyPr>
          <a:lstStyle/>
          <a:p>
            <a:pPr marL="0" marR="0" lvl="0" indent="0" defTabSz="914400" eaLnBrk="1" fontAlgn="auto" latinLnBrk="0" hangingPunct="1">
              <a:lnSpc>
                <a:spcPct val="160000"/>
              </a:lnSpc>
              <a:spcBef>
                <a:spcPts val="0"/>
              </a:spcBef>
              <a:spcAft>
                <a:spcPts val="0"/>
              </a:spcAft>
              <a:buClrTx/>
              <a:buSzTx/>
              <a:buFontTx/>
              <a:buNone/>
              <a:tabLst/>
              <a:defRPr/>
            </a:pPr>
            <a:r>
              <a:rPr lang="ru-RU" sz="2400" dirty="0">
                <a:latin typeface="Verdana" charset="0"/>
                <a:ea typeface="Verdana" charset="0"/>
                <a:cs typeface="Verdana" charset="0"/>
              </a:rPr>
              <a:t>Задача № 1.</a:t>
            </a:r>
          </a:p>
          <a:p>
            <a:pPr marL="457200" marR="0" lvl="0" indent="-457200" defTabSz="914400" eaLnBrk="1" fontAlgn="auto" latinLnBrk="0" hangingPunct="1">
              <a:lnSpc>
                <a:spcPct val="160000"/>
              </a:lnSpc>
              <a:spcBef>
                <a:spcPts val="0"/>
              </a:spcBef>
              <a:spcAft>
                <a:spcPts val="0"/>
              </a:spcAft>
              <a:buClrTx/>
              <a:buSzTx/>
              <a:buFontTx/>
              <a:buAutoNum type="arabicPeriod"/>
              <a:tabLst/>
              <a:defRPr/>
            </a:pPr>
            <a:r>
              <a:rPr lang="ru-RU" sz="2400" dirty="0">
                <a:latin typeface="Verdana" charset="0"/>
                <a:ea typeface="Verdana" charset="0"/>
                <a:cs typeface="Verdana" charset="0"/>
              </a:rPr>
              <a:t>Учитывая возраст ребенка – 4,5 мес., наличие симптомов поражения нервной системы – повышенная потливость и связанное с нею облысение затылка, беспокойство, вздрагивание во сне, поражение костной системы – податливость краев большого родничка, асимметрия головы, можно поставить диагноз – рахит, период разгара. Быстрое нарастание симптомов и преобладание процессов остеомаляции свидетельствуют в пользу острого течения заболевания.</a:t>
            </a:r>
          </a:p>
          <a:p>
            <a:pPr marL="457200" marR="0" lvl="0" indent="-457200" defTabSz="914400" eaLnBrk="1" fontAlgn="auto" latinLnBrk="0" hangingPunct="1">
              <a:lnSpc>
                <a:spcPct val="160000"/>
              </a:lnSpc>
              <a:spcBef>
                <a:spcPts val="0"/>
              </a:spcBef>
              <a:spcAft>
                <a:spcPts val="0"/>
              </a:spcAft>
              <a:buClrTx/>
              <a:buSzTx/>
              <a:buFontTx/>
              <a:buAutoNum type="arabicPeriod"/>
              <a:tabLst/>
              <a:defRPr/>
            </a:pPr>
            <a:r>
              <a:rPr lang="ru-RU" sz="2400" dirty="0">
                <a:latin typeface="Verdana" charset="0"/>
                <a:ea typeface="Verdana" charset="0"/>
                <a:cs typeface="Verdana" charset="0"/>
              </a:rPr>
              <a:t>Тактика фельдшера: а) лечение амбулаторное, б) консультация педиатра, в) взятие на диспансерный учет.</a:t>
            </a:r>
          </a:p>
          <a:p>
            <a:pPr marL="457200" marR="0" lvl="0" indent="-457200" defTabSz="914400" eaLnBrk="1" fontAlgn="auto" latinLnBrk="0" hangingPunct="1">
              <a:lnSpc>
                <a:spcPct val="160000"/>
              </a:lnSpc>
              <a:spcBef>
                <a:spcPts val="0"/>
              </a:spcBef>
              <a:spcAft>
                <a:spcPts val="0"/>
              </a:spcAft>
              <a:buClrTx/>
              <a:buSzTx/>
              <a:buFontTx/>
              <a:buAutoNum type="arabicPeriod"/>
              <a:tabLst/>
              <a:defRPr/>
            </a:pPr>
            <a:r>
              <a:rPr lang="ru-RU" sz="2400" dirty="0">
                <a:latin typeface="Verdana" charset="0"/>
                <a:ea typeface="Verdana" charset="0"/>
                <a:cs typeface="Verdana" charset="0"/>
              </a:rPr>
              <a:t>Специфическая терапия – витамин Д в дозе 2000 МЕ в день в течение 30 дней + поливитамины или витамин С в порошках в течение 10 – 15 дней.</a:t>
            </a:r>
          </a:p>
          <a:p>
            <a:pPr marL="457200" marR="0" lvl="0" indent="-457200" defTabSz="914400" eaLnBrk="1" fontAlgn="auto" latinLnBrk="0" hangingPunct="1">
              <a:lnSpc>
                <a:spcPct val="160000"/>
              </a:lnSpc>
              <a:spcBef>
                <a:spcPts val="0"/>
              </a:spcBef>
              <a:spcAft>
                <a:spcPts val="0"/>
              </a:spcAft>
              <a:buClrTx/>
              <a:buSzTx/>
              <a:buFontTx/>
              <a:buAutoNum type="arabicPeriod"/>
              <a:tabLst/>
              <a:defRPr/>
            </a:pPr>
            <a:r>
              <a:rPr lang="ru-RU" sz="2400" dirty="0">
                <a:latin typeface="Verdana" charset="0"/>
                <a:ea typeface="Verdana" charset="0"/>
                <a:cs typeface="Verdana" charset="0"/>
              </a:rPr>
              <a:t>Советы по уходу: гигиенический уход, рациональное вскармливание, массаж, гимнастика, прогулки на свежем воздухе регулярно, закаливающие мероприятия.</a:t>
            </a:r>
          </a:p>
        </p:txBody>
      </p:sp>
    </p:spTree>
    <p:extLst>
      <p:ext uri="{BB962C8B-B14F-4D97-AF65-F5344CB8AC3E}">
        <p14:creationId xmlns:p14="http://schemas.microsoft.com/office/powerpoint/2010/main" val="439052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6400" y="655320"/>
            <a:ext cx="10515599" cy="746760"/>
          </a:xfrm>
        </p:spPr>
        <p:txBody>
          <a:bodyPr/>
          <a:lstStyle/>
          <a:p>
            <a:pPr algn="ctr"/>
            <a:r>
              <a:rPr lang="ru-RU" b="1">
                <a:latin typeface="Verdana" charset="0"/>
                <a:ea typeface="Verdana" charset="0"/>
                <a:cs typeface="Verdana" charset="0"/>
              </a:rPr>
              <a:t>ОТВЕТЫ НА СИТУАЦИОННЫЕ ЗАДАЧИ.</a:t>
            </a:r>
            <a:endParaRPr lang="ru-RU" b="1" dirty="0">
              <a:latin typeface="Verdana" charset="0"/>
              <a:ea typeface="Verdana" charset="0"/>
              <a:cs typeface="Verdana" charset="0"/>
            </a:endParaRPr>
          </a:p>
        </p:txBody>
      </p:sp>
      <p:sp>
        <p:nvSpPr>
          <p:cNvPr id="3" name="Объект 2"/>
          <p:cNvSpPr>
            <a:spLocks noGrp="1"/>
          </p:cNvSpPr>
          <p:nvPr>
            <p:ph idx="1"/>
          </p:nvPr>
        </p:nvSpPr>
        <p:spPr>
          <a:xfrm>
            <a:off x="1676400" y="1676400"/>
            <a:ext cx="10515600" cy="5181600"/>
          </a:xfrm>
        </p:spPr>
        <p:txBody>
          <a:bodyPr>
            <a:normAutofit fontScale="85000" lnSpcReduction="10000"/>
          </a:bodyPr>
          <a:lstStyle/>
          <a:p>
            <a:pPr marL="0" marR="0" lvl="0" indent="0" defTabSz="914400" eaLnBrk="1" fontAlgn="auto" latinLnBrk="0" hangingPunct="1">
              <a:lnSpc>
                <a:spcPct val="150000"/>
              </a:lnSpc>
              <a:spcBef>
                <a:spcPts val="0"/>
              </a:spcBef>
              <a:spcAft>
                <a:spcPts val="0"/>
              </a:spcAft>
              <a:buClrTx/>
              <a:buSzTx/>
              <a:buFontTx/>
              <a:buNone/>
              <a:tabLst/>
              <a:defRPr/>
            </a:pPr>
            <a:r>
              <a:rPr lang="ru-RU" sz="2000" dirty="0">
                <a:latin typeface="Verdana" charset="0"/>
                <a:ea typeface="Verdana" charset="0"/>
                <a:cs typeface="Verdana" charset="0"/>
              </a:rPr>
              <a:t>Задача №2.</a:t>
            </a:r>
          </a:p>
          <a:p>
            <a:pPr lvl="0" defTabSz="914400">
              <a:lnSpc>
                <a:spcPct val="150000"/>
              </a:lnSpc>
              <a:spcBef>
                <a:spcPts val="0"/>
              </a:spcBef>
              <a:buClrTx/>
              <a:buAutoNum type="arabicPeriod"/>
            </a:pPr>
            <a:r>
              <a:rPr lang="ru-RU" sz="2000" dirty="0">
                <a:latin typeface="Verdana" charset="0"/>
                <a:ea typeface="Verdana" charset="0"/>
                <a:cs typeface="Verdana" charset="0"/>
              </a:rPr>
              <a:t>Учитывая возраст ребенка – 7 мес.; низкую массу тела; наличие поражения костной системы - затылок уплощен, голова деформирована, размягчение краев большого родничка, зубов нет, задержку нервно-психического развития - самостоятельно не сидит, голову держит с 3,5 месяцев.</a:t>
            </a:r>
            <a:r>
              <a:rPr lang="en-US" sz="2000" dirty="0">
                <a:latin typeface="Verdana" charset="0"/>
                <a:ea typeface="Verdana" charset="0"/>
                <a:cs typeface="Verdana" charset="0"/>
              </a:rPr>
              <a:t> </a:t>
            </a:r>
            <a:r>
              <a:rPr lang="ru-RU" sz="2000" dirty="0">
                <a:latin typeface="Verdana" charset="0"/>
                <a:ea typeface="Verdana" charset="0"/>
                <a:cs typeface="Verdana" charset="0"/>
              </a:rPr>
              <a:t>Вскармливание искусственное, коровьим молоком, манной кашей.</a:t>
            </a:r>
            <a:r>
              <a:rPr lang="en-US" sz="2000" dirty="0">
                <a:latin typeface="Verdana" charset="0"/>
                <a:ea typeface="Verdana" charset="0"/>
                <a:cs typeface="Verdana" charset="0"/>
              </a:rPr>
              <a:t> </a:t>
            </a:r>
            <a:r>
              <a:rPr lang="ru-RU" sz="2000" dirty="0">
                <a:latin typeface="Verdana" charset="0"/>
                <a:ea typeface="Verdana" charset="0"/>
                <a:cs typeface="Verdana" charset="0"/>
              </a:rPr>
              <a:t>На основании вышесказанного можно поставить диагноз – рахит, период разгара, </a:t>
            </a:r>
            <a:r>
              <a:rPr lang="en-US" sz="2000" dirty="0">
                <a:latin typeface="Verdana" charset="0"/>
                <a:ea typeface="Verdana" charset="0"/>
                <a:cs typeface="Verdana" charset="0"/>
              </a:rPr>
              <a:t>II</a:t>
            </a:r>
            <a:r>
              <a:rPr lang="ru-RU" sz="2000" dirty="0">
                <a:latin typeface="Verdana" charset="0"/>
                <a:ea typeface="Verdana" charset="0"/>
                <a:cs typeface="Verdana" charset="0"/>
              </a:rPr>
              <a:t> ст. тяжести, острое течение заболевания.</a:t>
            </a:r>
          </a:p>
          <a:p>
            <a:pPr lvl="0" defTabSz="914400">
              <a:lnSpc>
                <a:spcPct val="150000"/>
              </a:lnSpc>
              <a:spcBef>
                <a:spcPts val="0"/>
              </a:spcBef>
              <a:buClrTx/>
              <a:buAutoNum type="arabicPeriod"/>
            </a:pPr>
            <a:r>
              <a:rPr lang="ru-RU" sz="2000" dirty="0">
                <a:latin typeface="Verdana" charset="0"/>
                <a:ea typeface="Verdana" charset="0"/>
                <a:cs typeface="Verdana" charset="0"/>
              </a:rPr>
              <a:t>Тактика фельдшера: а) госпитализация ребенка в детское отделение; б) консультация невропатолога, ортопеда; в) взятие на диспансерный учет.</a:t>
            </a:r>
          </a:p>
          <a:p>
            <a:pPr lvl="0" defTabSz="914400">
              <a:lnSpc>
                <a:spcPct val="150000"/>
              </a:lnSpc>
              <a:spcBef>
                <a:spcPts val="0"/>
              </a:spcBef>
              <a:buClrTx/>
              <a:buAutoNum type="arabicPeriod"/>
            </a:pPr>
            <a:r>
              <a:rPr lang="ru-RU" sz="2000" dirty="0">
                <a:latin typeface="Verdana" charset="0"/>
                <a:ea typeface="Verdana" charset="0"/>
                <a:cs typeface="Verdana" charset="0"/>
              </a:rPr>
              <a:t>Специфическая терапия – витамин Д в дозе 4000 МЕ в день в течение 30 дней + поливитамины или витамин С в порошках в течение 10 – 15 дней.</a:t>
            </a:r>
          </a:p>
          <a:p>
            <a:pPr lvl="0" defTabSz="914400">
              <a:lnSpc>
                <a:spcPct val="150000"/>
              </a:lnSpc>
              <a:spcBef>
                <a:spcPts val="0"/>
              </a:spcBef>
              <a:buClrTx/>
              <a:buAutoNum type="arabicPeriod"/>
            </a:pPr>
            <a:r>
              <a:rPr lang="ru-RU" sz="2000" dirty="0">
                <a:latin typeface="Verdana" charset="0"/>
                <a:ea typeface="Verdana" charset="0"/>
                <a:cs typeface="Verdana" charset="0"/>
              </a:rPr>
              <a:t>Советы по уходу: гигиенический уход, рациональное вскармливание, массаж, гимнастика, прогулки на свежем воздухе регулярно, закаливающие мероприятия.</a:t>
            </a:r>
          </a:p>
        </p:txBody>
      </p:sp>
    </p:spTree>
    <p:extLst>
      <p:ext uri="{BB962C8B-B14F-4D97-AF65-F5344CB8AC3E}">
        <p14:creationId xmlns:p14="http://schemas.microsoft.com/office/powerpoint/2010/main" val="17971143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9721" y="0"/>
            <a:ext cx="10622280" cy="1676400"/>
          </a:xfrm>
        </p:spPr>
        <p:txBody>
          <a:bodyPr>
            <a:noAutofit/>
          </a:bodyPr>
          <a:lstStyle/>
          <a:p>
            <a:pPr algn="ctr">
              <a:lnSpc>
                <a:spcPct val="150000"/>
              </a:lnSpc>
            </a:pPr>
            <a:r>
              <a:rPr lang="ru-RU" b="1" dirty="0">
                <a:latin typeface="Verdana" charset="0"/>
                <a:ea typeface="Verdana" charset="0"/>
                <a:cs typeface="Verdana" charset="0"/>
              </a:rPr>
              <a:t>КРИТЕРИИ ОЦЕНКИ РАБОТЫ МАЛЫМИ ГРУППАМИ.</a:t>
            </a:r>
          </a:p>
        </p:txBody>
      </p:sp>
      <p:sp>
        <p:nvSpPr>
          <p:cNvPr id="3" name="Объект 2"/>
          <p:cNvSpPr>
            <a:spLocks noGrp="1"/>
          </p:cNvSpPr>
          <p:nvPr>
            <p:ph idx="1"/>
          </p:nvPr>
        </p:nvSpPr>
        <p:spPr>
          <a:xfrm>
            <a:off x="1569721" y="1676400"/>
            <a:ext cx="10622280" cy="5181600"/>
          </a:xfrm>
        </p:spPr>
        <p:txBody>
          <a:bodyPr>
            <a:normAutofit/>
          </a:bodyPr>
          <a:lstStyle/>
          <a:p>
            <a:pPr marL="0" marR="0" lvl="0" indent="0" algn="ctr" defTabSz="914400" eaLnBrk="1" fontAlgn="auto" latinLnBrk="0" hangingPunct="1">
              <a:lnSpc>
                <a:spcPct val="150000"/>
              </a:lnSpc>
              <a:spcBef>
                <a:spcPts val="0"/>
              </a:spcBef>
              <a:spcAft>
                <a:spcPts val="0"/>
              </a:spcAft>
              <a:buClrTx/>
              <a:buSzTx/>
              <a:buFontTx/>
              <a:buNone/>
              <a:tabLst/>
              <a:defRPr/>
            </a:pPr>
            <a:r>
              <a:rPr lang="ru-RU" sz="3200" b="1" dirty="0">
                <a:latin typeface="Verdana" charset="0"/>
                <a:ea typeface="Verdana" charset="0"/>
                <a:cs typeface="Verdana" charset="0"/>
              </a:rPr>
              <a:t>«Отлично» </a:t>
            </a:r>
            <a:endParaRPr lang="en-US" sz="3200" b="1" dirty="0">
              <a:latin typeface="Verdana" charset="0"/>
              <a:ea typeface="Verdana" charset="0"/>
              <a:cs typeface="Verdana" charset="0"/>
            </a:endParaRPr>
          </a:p>
          <a:p>
            <a:pPr marL="0" marR="0" lvl="0" indent="0" defTabSz="914400" eaLnBrk="1" fontAlgn="auto" latinLnBrk="0" hangingPunct="1">
              <a:lnSpc>
                <a:spcPct val="150000"/>
              </a:lnSpc>
              <a:spcBef>
                <a:spcPts val="0"/>
              </a:spcBef>
              <a:spcAft>
                <a:spcPts val="0"/>
              </a:spcAft>
              <a:buClrTx/>
              <a:buSzTx/>
              <a:buFontTx/>
              <a:buNone/>
              <a:tabLst/>
              <a:defRPr/>
            </a:pPr>
            <a:r>
              <a:rPr lang="ru-RU" sz="2400" dirty="0">
                <a:latin typeface="Verdana" charset="0"/>
                <a:ea typeface="Verdana" charset="0"/>
                <a:cs typeface="Verdana" charset="0"/>
              </a:rPr>
              <a:t>– все студенты группы принимают активное участие в работе; </a:t>
            </a:r>
            <a:endParaRPr lang="en-US" sz="2400" dirty="0">
              <a:latin typeface="Verdana" charset="0"/>
              <a:ea typeface="Verdana" charset="0"/>
              <a:cs typeface="Verdana" charset="0"/>
            </a:endParaRP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излагают материал последовательно; </a:t>
            </a:r>
            <a:endParaRPr lang="en-US" sz="2400" dirty="0">
              <a:latin typeface="Verdana" charset="0"/>
              <a:ea typeface="Verdana" charset="0"/>
              <a:cs typeface="Verdana" charset="0"/>
            </a:endParaRP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полностью раскрывают тему; </a:t>
            </a:r>
            <a:endParaRPr lang="en-US" sz="2400" dirty="0">
              <a:latin typeface="Verdana" charset="0"/>
              <a:ea typeface="Verdana" charset="0"/>
              <a:cs typeface="Verdana" charset="0"/>
            </a:endParaRP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приводят доказательства в пользу той или иной точки зрения;</a:t>
            </a:r>
            <a:endParaRPr lang="en-US" sz="2400" dirty="0">
              <a:latin typeface="Verdana" charset="0"/>
              <a:ea typeface="Verdana" charset="0"/>
              <a:cs typeface="Verdana" charset="0"/>
            </a:endParaRP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аргументируют ответы не только научной информацией, но и собственными суждениями; </a:t>
            </a:r>
            <a:endParaRPr lang="en-US" sz="2400" dirty="0">
              <a:latin typeface="Verdana" charset="0"/>
              <a:ea typeface="Verdana" charset="0"/>
              <a:cs typeface="Verdana" charset="0"/>
            </a:endParaRP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дополняют ответы студентов других групп.</a:t>
            </a:r>
          </a:p>
          <a:p>
            <a:pPr marL="0" marR="0" lvl="0" indent="0" defTabSz="914400" eaLnBrk="1" fontAlgn="auto" latinLnBrk="0" hangingPunct="1">
              <a:lnSpc>
                <a:spcPct val="150000"/>
              </a:lnSpc>
              <a:spcBef>
                <a:spcPts val="0"/>
              </a:spcBef>
              <a:spcAft>
                <a:spcPts val="0"/>
              </a:spcAft>
              <a:buClrTx/>
              <a:buSzTx/>
              <a:buFontTx/>
              <a:buNone/>
              <a:tabLst/>
              <a:defRPr/>
            </a:pPr>
            <a:endParaRPr lang="ru-RU" sz="2400" b="1" dirty="0">
              <a:latin typeface="Verdana" charset="0"/>
              <a:ea typeface="Verdana" charset="0"/>
              <a:cs typeface="Verdana"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ru-RU" sz="2000" b="1" dirty="0">
              <a:latin typeface="Times" charset="0"/>
              <a:ea typeface="Times" charset="0"/>
              <a:cs typeface="Times" charset="0"/>
            </a:endParaRPr>
          </a:p>
        </p:txBody>
      </p:sp>
    </p:spTree>
    <p:extLst>
      <p:ext uri="{BB962C8B-B14F-4D97-AF65-F5344CB8AC3E}">
        <p14:creationId xmlns:p14="http://schemas.microsoft.com/office/powerpoint/2010/main" val="1440643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0680" y="243840"/>
            <a:ext cx="10165079" cy="2194560"/>
          </a:xfrm>
        </p:spPr>
        <p:txBody>
          <a:bodyPr>
            <a:noAutofit/>
          </a:bodyPr>
          <a:lstStyle/>
          <a:p>
            <a:pPr algn="ctr">
              <a:lnSpc>
                <a:spcPct val="200000"/>
              </a:lnSpc>
            </a:pPr>
            <a:r>
              <a:rPr lang="ru-RU" sz="3200" b="1" dirty="0">
                <a:latin typeface="Verdana" charset="0"/>
                <a:ea typeface="Verdana" charset="0"/>
                <a:cs typeface="Verdana" charset="0"/>
              </a:rPr>
              <a:t>РЕАЛИЗАЦИЯ ВНЕАУДИТОРНОЙ САМОСТОЯТЕЛЬНОЙ РАБОТЫ.</a:t>
            </a:r>
          </a:p>
        </p:txBody>
      </p:sp>
      <p:sp>
        <p:nvSpPr>
          <p:cNvPr id="3" name="Объект 2"/>
          <p:cNvSpPr>
            <a:spLocks noGrp="1"/>
          </p:cNvSpPr>
          <p:nvPr>
            <p:ph idx="1"/>
          </p:nvPr>
        </p:nvSpPr>
        <p:spPr>
          <a:xfrm>
            <a:off x="1371600" y="2727960"/>
            <a:ext cx="10424160" cy="3840480"/>
          </a:xfrm>
        </p:spPr>
        <p:txBody>
          <a:bodyPr>
            <a:normAutofit/>
          </a:bodyPr>
          <a:lstStyle/>
          <a:p>
            <a:pPr lvl="1" algn="ctr">
              <a:lnSpc>
                <a:spcPct val="200000"/>
              </a:lnSpc>
            </a:pPr>
            <a:r>
              <a:rPr lang="ru-RU" sz="3000" dirty="0">
                <a:latin typeface="Verdana" charset="0"/>
                <a:ea typeface="Verdana" charset="0"/>
                <a:cs typeface="Verdana" charset="0"/>
              </a:rPr>
              <a:t>ПРЕЗЕНТАЦИЯ ПО МАТЕРИАЛАМ НАЦИОНАЛЬНОЙ ПРОГРАММЫ ОПТИМИЗАЦИИ ВСКАРМЛИВАНИЯ ДЕТЕЙ В РФ: «ПРОФИЛАКТИКА И ЛЕЧЕНИЕ РАХИТА».</a:t>
            </a:r>
          </a:p>
        </p:txBody>
      </p:sp>
    </p:spTree>
    <p:extLst>
      <p:ext uri="{BB962C8B-B14F-4D97-AF65-F5344CB8AC3E}">
        <p14:creationId xmlns:p14="http://schemas.microsoft.com/office/powerpoint/2010/main" val="1248960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8760" y="304800"/>
            <a:ext cx="10683241" cy="1600200"/>
          </a:xfrm>
        </p:spPr>
        <p:txBody>
          <a:bodyPr>
            <a:normAutofit fontScale="90000"/>
          </a:bodyPr>
          <a:lstStyle/>
          <a:p>
            <a:pPr algn="ctr">
              <a:lnSpc>
                <a:spcPct val="150000"/>
              </a:lnSpc>
            </a:pPr>
            <a:r>
              <a:rPr lang="ru-RU" b="1" dirty="0">
                <a:latin typeface="Verdana" charset="0"/>
                <a:ea typeface="Verdana" charset="0"/>
                <a:cs typeface="Verdana" charset="0"/>
              </a:rPr>
              <a:t>КРИТЕРИИ ОЦЕНКИ РАБОТЫ МАЛЫМИ ГРУППАМИ.</a:t>
            </a:r>
          </a:p>
        </p:txBody>
      </p:sp>
      <p:sp>
        <p:nvSpPr>
          <p:cNvPr id="3" name="Объект 2"/>
          <p:cNvSpPr>
            <a:spLocks noGrp="1"/>
          </p:cNvSpPr>
          <p:nvPr>
            <p:ph idx="1"/>
          </p:nvPr>
        </p:nvSpPr>
        <p:spPr>
          <a:xfrm>
            <a:off x="1676401" y="1905000"/>
            <a:ext cx="10515599" cy="4953000"/>
          </a:xfrm>
        </p:spPr>
        <p:txBody>
          <a:bodyPr>
            <a:normAutofit lnSpcReduction="10000"/>
          </a:bodyPr>
          <a:lstStyle/>
          <a:p>
            <a:pPr marL="0" indent="0" algn="ctr" defTabSz="914400">
              <a:lnSpc>
                <a:spcPct val="150000"/>
              </a:lnSpc>
              <a:spcBef>
                <a:spcPts val="0"/>
              </a:spcBef>
              <a:buClrTx/>
              <a:buNone/>
            </a:pPr>
            <a:r>
              <a:rPr lang="ru-RU" sz="3200" b="1" dirty="0">
                <a:latin typeface="Verdana" charset="0"/>
                <a:ea typeface="Verdana" charset="0"/>
                <a:cs typeface="Verdana" charset="0"/>
              </a:rPr>
              <a:t>«Хорошо» </a:t>
            </a:r>
          </a:p>
          <a:p>
            <a:pPr defTabSz="914400">
              <a:lnSpc>
                <a:spcPct val="150000"/>
              </a:lnSpc>
              <a:spcBef>
                <a:spcPts val="0"/>
              </a:spcBef>
              <a:buClrTx/>
              <a:buFontTx/>
              <a:buChar char="-"/>
            </a:pPr>
            <a:r>
              <a:rPr lang="ru-RU" sz="2400" dirty="0">
                <a:latin typeface="Verdana" charset="0"/>
                <a:ea typeface="Verdana" charset="0"/>
                <a:cs typeface="Verdana" charset="0"/>
              </a:rPr>
              <a:t>большая часть студентов группы принимает участие в работе; </a:t>
            </a:r>
          </a:p>
          <a:p>
            <a:pPr defTabSz="914400">
              <a:lnSpc>
                <a:spcPct val="150000"/>
              </a:lnSpc>
              <a:spcBef>
                <a:spcPts val="0"/>
              </a:spcBef>
              <a:buClrTx/>
              <a:buFontTx/>
              <a:buChar char="-"/>
            </a:pPr>
            <a:r>
              <a:rPr lang="ru-RU" sz="2400" dirty="0">
                <a:latin typeface="Verdana" charset="0"/>
                <a:ea typeface="Verdana" charset="0"/>
                <a:cs typeface="Verdana" charset="0"/>
              </a:rPr>
              <a:t>полно и последовательно излагает материал; </a:t>
            </a:r>
          </a:p>
          <a:p>
            <a:pPr defTabSz="914400">
              <a:lnSpc>
                <a:spcPct val="150000"/>
              </a:lnSpc>
              <a:spcBef>
                <a:spcPts val="0"/>
              </a:spcBef>
              <a:buClrTx/>
              <a:buFontTx/>
              <a:buChar char="-"/>
            </a:pPr>
            <a:r>
              <a:rPr lang="ru-RU" sz="2400" dirty="0">
                <a:latin typeface="Verdana" charset="0"/>
                <a:ea typeface="Verdana" charset="0"/>
                <a:cs typeface="Verdana" charset="0"/>
              </a:rPr>
              <a:t>используют для подтверждения фактов научную информацию; </a:t>
            </a:r>
          </a:p>
          <a:p>
            <a:pPr defTabSz="914400">
              <a:lnSpc>
                <a:spcPct val="150000"/>
              </a:lnSpc>
              <a:spcBef>
                <a:spcPts val="0"/>
              </a:spcBef>
              <a:buClrTx/>
              <a:buFontTx/>
              <a:buChar char="-"/>
            </a:pPr>
            <a:r>
              <a:rPr lang="ru-RU" sz="2400" dirty="0">
                <a:latin typeface="Verdana" charset="0"/>
                <a:ea typeface="Verdana" charset="0"/>
                <a:cs typeface="Verdana" charset="0"/>
              </a:rPr>
              <a:t>частично высказывают свою точку зрения на решение проблемы;</a:t>
            </a:r>
          </a:p>
          <a:p>
            <a:pPr defTabSz="914400">
              <a:lnSpc>
                <a:spcPct val="150000"/>
              </a:lnSpc>
              <a:spcBef>
                <a:spcPts val="0"/>
              </a:spcBef>
              <a:buClrTx/>
              <a:buFontTx/>
              <a:buChar char="-"/>
            </a:pPr>
            <a:r>
              <a:rPr lang="ru-RU" sz="2400" dirty="0">
                <a:latin typeface="Verdana" charset="0"/>
                <a:ea typeface="Verdana" charset="0"/>
                <a:cs typeface="Verdana" charset="0"/>
              </a:rPr>
              <a:t>допускают неточности в ответах.</a:t>
            </a:r>
          </a:p>
          <a:p>
            <a:pPr marL="0" marR="0" lvl="0" indent="0" defTabSz="914400" eaLnBrk="1" fontAlgn="auto" latinLnBrk="0" hangingPunct="1">
              <a:lnSpc>
                <a:spcPct val="100000"/>
              </a:lnSpc>
              <a:spcBef>
                <a:spcPts val="0"/>
              </a:spcBef>
              <a:spcAft>
                <a:spcPts val="0"/>
              </a:spcAft>
              <a:buClrTx/>
              <a:buSzTx/>
              <a:buFontTx/>
              <a:buNone/>
              <a:tabLst/>
              <a:defRPr/>
            </a:pPr>
            <a:endParaRPr lang="ru-RU" dirty="0"/>
          </a:p>
        </p:txBody>
      </p:sp>
    </p:spTree>
    <p:extLst>
      <p:ext uri="{BB962C8B-B14F-4D97-AF65-F5344CB8AC3E}">
        <p14:creationId xmlns:p14="http://schemas.microsoft.com/office/powerpoint/2010/main" val="205970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1080" y="0"/>
            <a:ext cx="11170921" cy="1097280"/>
          </a:xfrm>
        </p:spPr>
        <p:txBody>
          <a:bodyPr>
            <a:normAutofit fontScale="90000"/>
          </a:bodyPr>
          <a:lstStyle/>
          <a:p>
            <a:pPr algn="ctr">
              <a:lnSpc>
                <a:spcPct val="150000"/>
              </a:lnSpc>
            </a:pPr>
            <a:r>
              <a:rPr lang="ru-RU" sz="3200" b="1" dirty="0">
                <a:latin typeface="Verdana" charset="0"/>
                <a:ea typeface="Verdana" charset="0"/>
                <a:cs typeface="Verdana" charset="0"/>
              </a:rPr>
              <a:t>КРИТЕРИИ ОЦЕНКИ РАБОТЫ МАЛЫМИ ГРУППАМИ.</a:t>
            </a:r>
          </a:p>
        </p:txBody>
      </p:sp>
      <p:sp>
        <p:nvSpPr>
          <p:cNvPr id="3" name="Объект 2"/>
          <p:cNvSpPr>
            <a:spLocks noGrp="1"/>
          </p:cNvSpPr>
          <p:nvPr>
            <p:ph idx="1"/>
          </p:nvPr>
        </p:nvSpPr>
        <p:spPr>
          <a:xfrm>
            <a:off x="1219201" y="1097280"/>
            <a:ext cx="10972800" cy="5760720"/>
          </a:xfrm>
        </p:spPr>
        <p:txBody>
          <a:bodyPr>
            <a:normAutofit/>
          </a:bodyPr>
          <a:lstStyle/>
          <a:p>
            <a:pPr marL="0" marR="0" lvl="0" indent="0" algn="ctr" defTabSz="914400" eaLnBrk="1" fontAlgn="auto" latinLnBrk="0" hangingPunct="1">
              <a:lnSpc>
                <a:spcPct val="150000"/>
              </a:lnSpc>
              <a:spcBef>
                <a:spcPts val="0"/>
              </a:spcBef>
              <a:spcAft>
                <a:spcPts val="0"/>
              </a:spcAft>
              <a:buClrTx/>
              <a:buSzTx/>
              <a:buFontTx/>
              <a:buNone/>
              <a:tabLst/>
              <a:defRPr/>
            </a:pPr>
            <a:r>
              <a:rPr lang="ru-RU" sz="2800" b="1" dirty="0">
                <a:latin typeface="Verdana" charset="0"/>
                <a:ea typeface="Verdana" charset="0"/>
                <a:cs typeface="Verdana" charset="0"/>
              </a:rPr>
              <a:t>«Удовлетворительно» </a:t>
            </a:r>
          </a:p>
          <a:p>
            <a:pPr marL="0" marR="0" lvl="0" indent="0" defTabSz="914400" eaLnBrk="1" fontAlgn="auto" latinLnBrk="0" hangingPunct="1">
              <a:lnSpc>
                <a:spcPct val="150000"/>
              </a:lnSpc>
              <a:spcBef>
                <a:spcPts val="0"/>
              </a:spcBef>
              <a:spcAft>
                <a:spcPts val="0"/>
              </a:spcAft>
              <a:buClrTx/>
              <a:buSzTx/>
              <a:buFontTx/>
              <a:buNone/>
              <a:tabLst/>
              <a:defRPr/>
            </a:pPr>
            <a:r>
              <a:rPr lang="ru-RU" sz="2400" dirty="0">
                <a:latin typeface="Verdana" charset="0"/>
                <a:ea typeface="Verdana" charset="0"/>
                <a:cs typeface="Verdana" charset="0"/>
              </a:rPr>
              <a:t>– в работе принимает участие небольшая группа студентов; </a:t>
            </a: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при ответах используют только материал учебной литературы;  </a:t>
            </a: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не выражают своей точки зрения; </a:t>
            </a: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допускают при ответах фактические ошибки.</a:t>
            </a:r>
          </a:p>
          <a:p>
            <a:pPr marL="0" indent="0" algn="ctr" defTabSz="914400">
              <a:lnSpc>
                <a:spcPct val="150000"/>
              </a:lnSpc>
              <a:spcBef>
                <a:spcPts val="0"/>
              </a:spcBef>
              <a:buClrTx/>
              <a:buNone/>
              <a:defRPr/>
            </a:pPr>
            <a:r>
              <a:rPr lang="ru-RU" sz="2800" b="1" dirty="0">
                <a:latin typeface="Verdana" charset="0"/>
                <a:ea typeface="Verdana" charset="0"/>
                <a:cs typeface="Verdana" charset="0"/>
              </a:rPr>
              <a:t>«Неудовлетворительно» </a:t>
            </a:r>
          </a:p>
          <a:p>
            <a:pPr marL="0" indent="0" defTabSz="914400">
              <a:lnSpc>
                <a:spcPct val="150000"/>
              </a:lnSpc>
              <a:spcBef>
                <a:spcPts val="0"/>
              </a:spcBef>
              <a:buClrTx/>
              <a:buNone/>
              <a:defRPr/>
            </a:pPr>
            <a:r>
              <a:rPr lang="ru-RU" sz="2400" dirty="0">
                <a:latin typeface="Verdana" charset="0"/>
                <a:ea typeface="Verdana" charset="0"/>
                <a:cs typeface="Verdana" charset="0"/>
              </a:rPr>
              <a:t>– работают отдельные студенты; </a:t>
            </a:r>
          </a:p>
          <a:p>
            <a:pPr marL="0" indent="0" defTabSz="914400">
              <a:lnSpc>
                <a:spcPct val="150000"/>
              </a:lnSpc>
              <a:spcBef>
                <a:spcPts val="0"/>
              </a:spcBef>
              <a:buClrTx/>
              <a:buNone/>
              <a:defRPr/>
            </a:pPr>
            <a:r>
              <a:rPr lang="ru-RU" sz="2400" dirty="0">
                <a:latin typeface="Verdana" charset="0"/>
                <a:ea typeface="Verdana" charset="0"/>
                <a:cs typeface="Verdana" charset="0"/>
              </a:rPr>
              <a:t>- ответы не отличаются полнотой и логичностью изложения;</a:t>
            </a:r>
          </a:p>
          <a:p>
            <a:pPr marL="0" indent="0" defTabSz="914400">
              <a:lnSpc>
                <a:spcPct val="150000"/>
              </a:lnSpc>
              <a:spcBef>
                <a:spcPts val="0"/>
              </a:spcBef>
              <a:buClrTx/>
              <a:buNone/>
              <a:defRPr/>
            </a:pPr>
            <a:r>
              <a:rPr lang="ru-RU" sz="2400" dirty="0">
                <a:latin typeface="Verdana" charset="0"/>
                <a:ea typeface="Verdana" charset="0"/>
                <a:cs typeface="Verdana" charset="0"/>
              </a:rPr>
              <a:t>- допускают грубые ошибки.</a:t>
            </a:r>
            <a:endParaRPr lang="ru-RU" sz="2400" b="1" dirty="0">
              <a:latin typeface="Verdana" charset="0"/>
              <a:ea typeface="Verdana" charset="0"/>
              <a:cs typeface="Verdana" charset="0"/>
            </a:endParaRPr>
          </a:p>
          <a:p>
            <a:pPr marL="0" marR="0" lvl="0" indent="0" defTabSz="914400" eaLnBrk="1" fontAlgn="auto" latinLnBrk="0" hangingPunct="1">
              <a:lnSpc>
                <a:spcPct val="150000"/>
              </a:lnSpc>
              <a:spcBef>
                <a:spcPts val="0"/>
              </a:spcBef>
              <a:spcAft>
                <a:spcPts val="0"/>
              </a:spcAft>
              <a:buClrTx/>
              <a:buSzTx/>
              <a:buFontTx/>
              <a:buNone/>
              <a:tabLst/>
              <a:defRPr/>
            </a:pPr>
            <a:endParaRPr lang="ru-RU" sz="2400" b="1" dirty="0">
              <a:latin typeface="Verdana" charset="0"/>
              <a:ea typeface="Verdana" charset="0"/>
              <a:cs typeface="Verdana" charset="0"/>
            </a:endParaRPr>
          </a:p>
        </p:txBody>
      </p:sp>
    </p:spTree>
    <p:extLst>
      <p:ext uri="{BB962C8B-B14F-4D97-AF65-F5344CB8AC3E}">
        <p14:creationId xmlns:p14="http://schemas.microsoft.com/office/powerpoint/2010/main" val="66639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7320" y="289560"/>
            <a:ext cx="10774679" cy="1615440"/>
          </a:xfrm>
        </p:spPr>
        <p:txBody>
          <a:bodyPr>
            <a:normAutofit/>
          </a:bodyPr>
          <a:lstStyle/>
          <a:p>
            <a:pPr algn="ctr">
              <a:lnSpc>
                <a:spcPct val="150000"/>
              </a:lnSpc>
            </a:pPr>
            <a:r>
              <a:rPr lang="ru-RU" sz="2800" b="1" dirty="0">
                <a:latin typeface="Verdana" charset="0"/>
                <a:ea typeface="Verdana" charset="0"/>
                <a:cs typeface="Verdana" charset="0"/>
              </a:rPr>
              <a:t>ИНСТРУКЦИЯ К ЗАДАНИЯМ В ТЕСТОВОЙ ФОРМЕ ДЛЯ ОПРЕДЕЛЕНИЯ ИТОГОВОГО УРОВНЯ ЗНАНИЙ.</a:t>
            </a:r>
          </a:p>
        </p:txBody>
      </p:sp>
      <p:sp>
        <p:nvSpPr>
          <p:cNvPr id="3" name="Объект 2"/>
          <p:cNvSpPr>
            <a:spLocks noGrp="1"/>
          </p:cNvSpPr>
          <p:nvPr>
            <p:ph idx="1"/>
          </p:nvPr>
        </p:nvSpPr>
        <p:spPr>
          <a:xfrm>
            <a:off x="1188720" y="1905000"/>
            <a:ext cx="11003279" cy="4953000"/>
          </a:xfrm>
        </p:spPr>
        <p:txBody>
          <a:bodyPr>
            <a:normAutofit fontScale="92500"/>
          </a:bodyPr>
          <a:lstStyle/>
          <a:p>
            <a:pPr marL="0" marR="0" lvl="0" indent="0" algn="ctr" defTabSz="914400" eaLnBrk="1" fontAlgn="auto" latinLnBrk="0" hangingPunct="1">
              <a:lnSpc>
                <a:spcPct val="120000"/>
              </a:lnSpc>
              <a:spcBef>
                <a:spcPts val="0"/>
              </a:spcBef>
              <a:spcAft>
                <a:spcPts val="0"/>
              </a:spcAft>
              <a:buClrTx/>
              <a:buSzTx/>
              <a:buFontTx/>
              <a:buNone/>
              <a:tabLst/>
              <a:defRPr/>
            </a:pPr>
            <a:r>
              <a:rPr lang="ru-RU" sz="2400" dirty="0">
                <a:latin typeface="Verdana" charset="0"/>
                <a:ea typeface="Verdana" charset="0"/>
                <a:cs typeface="Verdana" charset="0"/>
              </a:rPr>
              <a:t>Вам предлагается проверить уровень знаний по теме «Лечение рахита». Прочитав задание, вы должны выбрать правильный ответ. Букву правильного ответа вы должны внести около соответствующего номера вопроса данного задания на контрольном листе. Заполнять контрольный лист только печатными буквами.</a:t>
            </a:r>
          </a:p>
          <a:p>
            <a:pPr marL="0" marR="0" lvl="0" indent="0" algn="ctr" defTabSz="914400" eaLnBrk="1" fontAlgn="auto" latinLnBrk="0" hangingPunct="1">
              <a:lnSpc>
                <a:spcPct val="120000"/>
              </a:lnSpc>
              <a:spcBef>
                <a:spcPts val="0"/>
              </a:spcBef>
              <a:spcAft>
                <a:spcPts val="0"/>
              </a:spcAft>
              <a:buClrTx/>
              <a:buSzTx/>
              <a:buFontTx/>
              <a:buNone/>
              <a:tabLst/>
              <a:defRPr/>
            </a:pPr>
            <a:endParaRPr lang="ru-RU" sz="2400" dirty="0">
              <a:latin typeface="Verdana" charset="0"/>
              <a:ea typeface="Verdana" charset="0"/>
              <a:cs typeface="Verdana" charset="0"/>
            </a:endParaRPr>
          </a:p>
          <a:p>
            <a:pPr marL="0" marR="0" lvl="0" indent="0" algn="ctr" defTabSz="914400" eaLnBrk="1" fontAlgn="auto" latinLnBrk="0" hangingPunct="1">
              <a:lnSpc>
                <a:spcPct val="120000"/>
              </a:lnSpc>
              <a:spcBef>
                <a:spcPts val="0"/>
              </a:spcBef>
              <a:spcAft>
                <a:spcPts val="0"/>
              </a:spcAft>
              <a:buClrTx/>
              <a:buSzTx/>
              <a:buFontTx/>
              <a:buNone/>
              <a:tabLst/>
              <a:defRPr/>
            </a:pPr>
            <a:r>
              <a:rPr lang="ru-RU" sz="2400" dirty="0">
                <a:latin typeface="Verdana" charset="0"/>
                <a:ea typeface="Verdana" charset="0"/>
                <a:cs typeface="Verdana" charset="0"/>
              </a:rPr>
              <a:t>Исправления недопустимы. Отсутствие буквы, а также наличие нескольких букв в ответе – равнозначно неправильному ответу.</a:t>
            </a:r>
          </a:p>
          <a:p>
            <a:pPr marL="0" marR="0" lvl="0" indent="0" algn="ctr" defTabSz="914400" eaLnBrk="1" fontAlgn="auto" latinLnBrk="0" hangingPunct="1">
              <a:lnSpc>
                <a:spcPct val="120000"/>
              </a:lnSpc>
              <a:spcBef>
                <a:spcPts val="0"/>
              </a:spcBef>
              <a:spcAft>
                <a:spcPts val="0"/>
              </a:spcAft>
              <a:buClrTx/>
              <a:buSzTx/>
              <a:buFontTx/>
              <a:buNone/>
              <a:tabLst/>
              <a:defRPr/>
            </a:pPr>
            <a:endParaRPr lang="ru-RU" sz="2400" dirty="0">
              <a:latin typeface="Verdana" charset="0"/>
              <a:ea typeface="Verdana" charset="0"/>
              <a:cs typeface="Verdana" charset="0"/>
            </a:endParaRPr>
          </a:p>
          <a:p>
            <a:pPr marL="0" marR="0" lvl="0" indent="0" algn="ctr" defTabSz="914400" eaLnBrk="1" fontAlgn="auto" latinLnBrk="0" hangingPunct="1">
              <a:lnSpc>
                <a:spcPct val="120000"/>
              </a:lnSpc>
              <a:spcBef>
                <a:spcPts val="0"/>
              </a:spcBef>
              <a:spcAft>
                <a:spcPts val="0"/>
              </a:spcAft>
              <a:buClrTx/>
              <a:buSzTx/>
              <a:buFontTx/>
              <a:buNone/>
              <a:tabLst/>
              <a:defRPr/>
            </a:pPr>
            <a:r>
              <a:rPr lang="ru-RU" sz="2400" dirty="0">
                <a:latin typeface="Verdana" charset="0"/>
                <a:ea typeface="Verdana" charset="0"/>
                <a:cs typeface="Verdana" charset="0"/>
              </a:rPr>
              <a:t>Каждый правильный ответ оценивается в один балл. На выполнение задания отводится 10 минут, т.е. 1 минута на задание.</a:t>
            </a:r>
          </a:p>
          <a:p>
            <a:pPr marL="0" marR="0" lvl="0" indent="0" algn="ctr" defTabSz="914400" eaLnBrk="1" fontAlgn="auto" latinLnBrk="0" hangingPunct="1">
              <a:lnSpc>
                <a:spcPct val="120000"/>
              </a:lnSpc>
              <a:spcBef>
                <a:spcPts val="0"/>
              </a:spcBef>
              <a:spcAft>
                <a:spcPts val="0"/>
              </a:spcAft>
              <a:buClrTx/>
              <a:buSzTx/>
              <a:buFontTx/>
              <a:buNone/>
              <a:tabLst/>
              <a:defRPr/>
            </a:pPr>
            <a:endParaRPr lang="ru-RU" sz="2400" dirty="0">
              <a:latin typeface="Verdana" charset="0"/>
              <a:ea typeface="Verdana" charset="0"/>
              <a:cs typeface="Verdana"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ru-RU" sz="2400"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ru-RU" sz="2400"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ru-RU" sz="2400"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ru-RU" sz="2400" dirty="0">
              <a:latin typeface="Times" charset="0"/>
              <a:ea typeface="Times" charset="0"/>
              <a:cs typeface="Times" charset="0"/>
            </a:endParaRPr>
          </a:p>
        </p:txBody>
      </p:sp>
    </p:spTree>
    <p:extLst>
      <p:ext uri="{BB962C8B-B14F-4D97-AF65-F5344CB8AC3E}">
        <p14:creationId xmlns:p14="http://schemas.microsoft.com/office/powerpoint/2010/main" val="336394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7321" y="0"/>
            <a:ext cx="10774680" cy="1584960"/>
          </a:xfrm>
        </p:spPr>
        <p:txBody>
          <a:bodyPr>
            <a:normAutofit/>
          </a:bodyPr>
          <a:lstStyle/>
          <a:p>
            <a:pPr algn="ctr">
              <a:lnSpc>
                <a:spcPct val="150000"/>
              </a:lnSpc>
            </a:pPr>
            <a:r>
              <a:rPr lang="ru-RU" sz="3200" b="1" dirty="0">
                <a:latin typeface="Verdana" charset="0"/>
                <a:ea typeface="Verdana" charset="0"/>
                <a:cs typeface="Verdana" charset="0"/>
              </a:rPr>
              <a:t>ЗАДАНИЯ В ТЕСТОВОЙ ФОРМЕ С ВЫБОРОМ ОДНОГО ПРАВИЛЬНОГО ОТВЕТА.</a:t>
            </a:r>
          </a:p>
        </p:txBody>
      </p:sp>
      <p:sp>
        <p:nvSpPr>
          <p:cNvPr id="3" name="Объект 2"/>
          <p:cNvSpPr>
            <a:spLocks noGrp="1"/>
          </p:cNvSpPr>
          <p:nvPr>
            <p:ph idx="1"/>
          </p:nvPr>
        </p:nvSpPr>
        <p:spPr>
          <a:xfrm>
            <a:off x="1417321" y="1783080"/>
            <a:ext cx="10774680" cy="5074920"/>
          </a:xfrm>
        </p:spPr>
        <p:txBody>
          <a:bodyPr>
            <a:normAutofit fontScale="92500" lnSpcReduction="20000"/>
          </a:bodyPr>
          <a:lstStyle/>
          <a:p>
            <a:pPr marL="457200" marR="0" lvl="0" indent="-457200" defTabSz="914400" eaLnBrk="1" fontAlgn="auto" latinLnBrk="0" hangingPunct="1">
              <a:lnSpc>
                <a:spcPct val="120000"/>
              </a:lnSpc>
              <a:spcBef>
                <a:spcPts val="0"/>
              </a:spcBef>
              <a:spcAft>
                <a:spcPts val="0"/>
              </a:spcAft>
              <a:buClrTx/>
              <a:buSzTx/>
              <a:buFontTx/>
              <a:buAutoNum type="arabicPeriod"/>
              <a:tabLst/>
              <a:defRPr/>
            </a:pPr>
            <a:r>
              <a:rPr lang="ru-RU" sz="2000" dirty="0">
                <a:latin typeface="Verdana" charset="0"/>
                <a:ea typeface="Verdana" charset="0"/>
                <a:cs typeface="Verdana" charset="0"/>
              </a:rPr>
              <a:t>Препарат специфического лечения рахита – это</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А) витамин А</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Б) витамин В</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В) витамин Д</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Г) витамин С</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2. Для лечения начального периода рахита средней степени тяжести необходимо ежедневно</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А) 500 МЕ</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Б) 1000 МЕ</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В) 2000 МЕ</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Г) 3000 МЕ</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3. Детям, больным рахитом, в пищевой рацион необходимо добавлять продукты богатые</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А) белками</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Б) углеводами</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В) витамином Д</a:t>
            </a:r>
          </a:p>
          <a:p>
            <a:pPr marL="0" marR="0" lvl="0" indent="0" defTabSz="914400" eaLnBrk="1" fontAlgn="auto" latinLnBrk="0" hangingPunct="1">
              <a:lnSpc>
                <a:spcPct val="120000"/>
              </a:lnSpc>
              <a:spcBef>
                <a:spcPts val="0"/>
              </a:spcBef>
              <a:spcAft>
                <a:spcPts val="0"/>
              </a:spcAft>
              <a:buClrTx/>
              <a:buSzTx/>
              <a:buNone/>
              <a:tabLst/>
              <a:defRPr/>
            </a:pPr>
            <a:r>
              <a:rPr lang="ru-RU" sz="2000" dirty="0">
                <a:latin typeface="Verdana" charset="0"/>
                <a:ea typeface="Verdana" charset="0"/>
                <a:cs typeface="Verdana" charset="0"/>
              </a:rPr>
              <a:t>      Г) витамином В</a:t>
            </a:r>
          </a:p>
        </p:txBody>
      </p:sp>
    </p:spTree>
    <p:extLst>
      <p:ext uri="{BB962C8B-B14F-4D97-AF65-F5344CB8AC3E}">
        <p14:creationId xmlns:p14="http://schemas.microsoft.com/office/powerpoint/2010/main" val="7990499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9721" y="0"/>
            <a:ext cx="10622280" cy="1645920"/>
          </a:xfrm>
        </p:spPr>
        <p:txBody>
          <a:bodyPr>
            <a:normAutofit/>
          </a:bodyPr>
          <a:lstStyle/>
          <a:p>
            <a:pPr algn="ctr">
              <a:lnSpc>
                <a:spcPct val="150000"/>
              </a:lnSpc>
            </a:pPr>
            <a:r>
              <a:rPr lang="ru-RU" sz="3200" b="1" dirty="0">
                <a:latin typeface="Verdana" charset="0"/>
                <a:ea typeface="Verdana" charset="0"/>
                <a:cs typeface="Verdana" charset="0"/>
              </a:rPr>
              <a:t>ЗАДАНИЯ В ТЕСТОВОЙ ФОРМЕ С ВЫБОРОМ ОДНОГО ПРАВИЛЬНОГО ОТВЕТА.</a:t>
            </a:r>
          </a:p>
        </p:txBody>
      </p:sp>
      <p:sp>
        <p:nvSpPr>
          <p:cNvPr id="3" name="Объект 2"/>
          <p:cNvSpPr>
            <a:spLocks noGrp="1"/>
          </p:cNvSpPr>
          <p:nvPr>
            <p:ph idx="1"/>
          </p:nvPr>
        </p:nvSpPr>
        <p:spPr>
          <a:xfrm>
            <a:off x="1844040" y="1645920"/>
            <a:ext cx="10347960" cy="5212080"/>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Times" charset="0"/>
                <a:ea typeface="Times" charset="0"/>
                <a:cs typeface="Times" charset="0"/>
              </a:rPr>
              <a:t>4</a:t>
            </a:r>
            <a:r>
              <a:rPr lang="ru-RU" sz="2000" dirty="0">
                <a:latin typeface="Verdana" charset="0"/>
                <a:ea typeface="Verdana" charset="0"/>
                <a:cs typeface="Verdana" charset="0"/>
              </a:rPr>
              <a:t>. Для лечения начального периода рахита легкой степени тяжести необходимо ежедневно</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А) 200 МЕ</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Б) 300 МЕ</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В) 500 МЕ</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Г) 1000 МЕ</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5. Этиотропным препаратом для лечения рахита является</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А) глюконат кальция</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Б) </a:t>
            </a:r>
            <a:r>
              <a:rPr lang="ru-RU" sz="2000" dirty="0" err="1">
                <a:latin typeface="Verdana" charset="0"/>
                <a:ea typeface="Verdana" charset="0"/>
                <a:cs typeface="Verdana" charset="0"/>
              </a:rPr>
              <a:t>реланиум</a:t>
            </a:r>
            <a:endParaRPr lang="ru-RU" sz="2000" dirty="0">
              <a:latin typeface="Verdana" charset="0"/>
              <a:ea typeface="Verdana" charset="0"/>
              <a:cs typeface="Verdana" charset="0"/>
            </a:endParaRP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В) поливитамины</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Г) парацетамол</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6. Препаратом для патогенетического лечения рахита является</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А) глюконат кальция</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Б) </a:t>
            </a:r>
            <a:r>
              <a:rPr lang="ru-RU" sz="2000" dirty="0" err="1">
                <a:latin typeface="Verdana" charset="0"/>
                <a:ea typeface="Verdana" charset="0"/>
                <a:cs typeface="Verdana" charset="0"/>
              </a:rPr>
              <a:t>реланиум</a:t>
            </a:r>
            <a:endParaRPr lang="ru-RU" sz="2000" dirty="0">
              <a:latin typeface="Verdana" charset="0"/>
              <a:ea typeface="Verdana" charset="0"/>
              <a:cs typeface="Verdana" charset="0"/>
            </a:endParaRP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В) поливитамины</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Verdana" charset="0"/>
                <a:ea typeface="Verdana" charset="0"/>
                <a:cs typeface="Verdana" charset="0"/>
              </a:rPr>
              <a:t>    Г) парацетамол</a:t>
            </a:r>
          </a:p>
          <a:p>
            <a:pPr marL="0" marR="0" lvl="0" indent="0" defTabSz="914400" eaLnBrk="1" fontAlgn="auto" latinLnBrk="0" hangingPunct="1">
              <a:lnSpc>
                <a:spcPct val="100000"/>
              </a:lnSpc>
              <a:spcBef>
                <a:spcPts val="0"/>
              </a:spcBef>
              <a:spcAft>
                <a:spcPts val="0"/>
              </a:spcAft>
              <a:buClrTx/>
              <a:buSzTx/>
              <a:buFontTx/>
              <a:buNone/>
              <a:tabLst/>
              <a:defRPr/>
            </a:pPr>
            <a:endParaRPr lang="ru-RU" sz="2000" dirty="0">
              <a:latin typeface="Times" charset="0"/>
              <a:ea typeface="Times" charset="0"/>
              <a:cs typeface="Times" charset="0"/>
            </a:endParaRPr>
          </a:p>
        </p:txBody>
      </p:sp>
    </p:spTree>
    <p:extLst>
      <p:ext uri="{BB962C8B-B14F-4D97-AF65-F5344CB8AC3E}">
        <p14:creationId xmlns:p14="http://schemas.microsoft.com/office/powerpoint/2010/main" val="11839680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5440" y="0"/>
            <a:ext cx="10576560" cy="1463040"/>
          </a:xfrm>
        </p:spPr>
        <p:txBody>
          <a:bodyPr>
            <a:normAutofit fontScale="90000"/>
          </a:bodyPr>
          <a:lstStyle/>
          <a:p>
            <a:pPr algn="ctr">
              <a:lnSpc>
                <a:spcPct val="150000"/>
              </a:lnSpc>
            </a:pPr>
            <a:r>
              <a:rPr lang="ru-RU" sz="3200" b="1" dirty="0">
                <a:latin typeface="Verdana" charset="0"/>
                <a:ea typeface="Verdana" charset="0"/>
                <a:cs typeface="Verdana" charset="0"/>
              </a:rPr>
              <a:t>ЗАДАНИЯ В ТЕСТОВОЙ ФОРМЕ С ВЫБОРОМ ОДНОГО ПРАВИЛЬНОГО ОТВЕТА.</a:t>
            </a:r>
          </a:p>
        </p:txBody>
      </p:sp>
      <p:sp>
        <p:nvSpPr>
          <p:cNvPr id="3" name="Объект 2"/>
          <p:cNvSpPr>
            <a:spLocks noGrp="1"/>
          </p:cNvSpPr>
          <p:nvPr>
            <p:ph idx="1"/>
          </p:nvPr>
        </p:nvSpPr>
        <p:spPr>
          <a:xfrm>
            <a:off x="1950720" y="1691640"/>
            <a:ext cx="10241280" cy="5166360"/>
          </a:xfrm>
        </p:spPr>
        <p:txBody>
          <a:bodyPr>
            <a:normAutofit fontScale="77500" lnSpcReduction="20000"/>
          </a:bodyPr>
          <a:lstStyle/>
          <a:p>
            <a:pPr marL="0" marR="0" lvl="0" indent="0" defTabSz="914400" eaLnBrk="1" fontAlgn="auto" latinLnBrk="0" hangingPunct="1">
              <a:lnSpc>
                <a:spcPct val="120000"/>
              </a:lnSpc>
              <a:spcBef>
                <a:spcPts val="0"/>
              </a:spcBef>
              <a:spcAft>
                <a:spcPts val="0"/>
              </a:spcAft>
              <a:buClrTx/>
              <a:buSzTx/>
              <a:buFontTx/>
              <a:buNone/>
              <a:tabLst/>
              <a:defRPr/>
            </a:pPr>
            <a:r>
              <a:rPr lang="en-US" sz="2000" dirty="0">
                <a:latin typeface="Verdana" charset="0"/>
                <a:ea typeface="Verdana" charset="0"/>
                <a:cs typeface="Verdana" charset="0"/>
              </a:rPr>
              <a:t>7</a:t>
            </a:r>
            <a:r>
              <a:rPr lang="ru-RU" sz="2000" dirty="0">
                <a:latin typeface="Verdana" charset="0"/>
                <a:ea typeface="Verdana" charset="0"/>
                <a:cs typeface="Verdana" charset="0"/>
              </a:rPr>
              <a:t>. Для лечения начального периода рахита тяжелой степени тяжести необходимо ежедневно</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А) 500 МЕ</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Б) 1000 МЕ</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В) 2000 МЕ</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Г) 3000 МЕ</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8. Препарат специфического лечения спазмофилии – это</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А) ГОМК</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Б) поливитамины</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В) глюконат кальция</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Г) папаверин</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9. Детям, больным спазмофилией, в пищевом рационе необходимо ограничить</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А) смесь</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Б) тертое яблоко</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В) коровье молоко</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Г) грудное молоко</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10. Лечение при рахите проводится под контролем</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А) общего анализа крови</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Б) общего анализа мочи</a:t>
            </a: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В) пробы </a:t>
            </a:r>
            <a:r>
              <a:rPr lang="ru-RU" sz="2000" dirty="0" err="1">
                <a:latin typeface="Verdana" charset="0"/>
                <a:ea typeface="Verdana" charset="0"/>
                <a:cs typeface="Verdana" charset="0"/>
              </a:rPr>
              <a:t>Сулковича</a:t>
            </a:r>
            <a:endParaRPr lang="ru-RU" sz="2000" dirty="0">
              <a:latin typeface="Verdana" charset="0"/>
              <a:ea typeface="Verdana" charset="0"/>
              <a:cs typeface="Verdana" charset="0"/>
            </a:endParaRPr>
          </a:p>
          <a:p>
            <a:pPr marL="0" marR="0" lvl="0" indent="0" defTabSz="914400" eaLnBrk="1" fontAlgn="auto" latinLnBrk="0" hangingPunct="1">
              <a:lnSpc>
                <a:spcPct val="120000"/>
              </a:lnSpc>
              <a:spcBef>
                <a:spcPts val="0"/>
              </a:spcBef>
              <a:spcAft>
                <a:spcPts val="0"/>
              </a:spcAft>
              <a:buClrTx/>
              <a:buSzTx/>
              <a:buFontTx/>
              <a:buNone/>
              <a:tabLst/>
              <a:defRPr/>
            </a:pPr>
            <a:r>
              <a:rPr lang="ru-RU" sz="2000" dirty="0">
                <a:latin typeface="Verdana" charset="0"/>
                <a:ea typeface="Verdana" charset="0"/>
                <a:cs typeface="Verdana" charset="0"/>
              </a:rPr>
              <a:t>    Г) мочи на сахар</a:t>
            </a:r>
          </a:p>
          <a:p>
            <a:pPr marL="0" marR="0" lvl="0" indent="0" defTabSz="914400" eaLnBrk="1" fontAlgn="auto" latinLnBrk="0" hangingPunct="1">
              <a:lnSpc>
                <a:spcPct val="100000"/>
              </a:lnSpc>
              <a:spcBef>
                <a:spcPts val="0"/>
              </a:spcBef>
              <a:spcAft>
                <a:spcPts val="0"/>
              </a:spcAft>
              <a:buClrTx/>
              <a:buSzTx/>
              <a:buFontTx/>
              <a:buNone/>
              <a:tabLst/>
              <a:defRPr/>
            </a:pPr>
            <a:r>
              <a:rPr lang="ru-RU" sz="2000" dirty="0">
                <a:latin typeface="Times" charset="0"/>
                <a:ea typeface="Times" charset="0"/>
                <a:cs typeface="Times" charset="0"/>
              </a:rPr>
              <a:t>  </a:t>
            </a:r>
          </a:p>
        </p:txBody>
      </p:sp>
    </p:spTree>
    <p:extLst>
      <p:ext uri="{BB962C8B-B14F-4D97-AF65-F5344CB8AC3E}">
        <p14:creationId xmlns:p14="http://schemas.microsoft.com/office/powerpoint/2010/main" val="6060542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4961" y="487680"/>
            <a:ext cx="10607040" cy="1463040"/>
          </a:xfrm>
        </p:spPr>
        <p:txBody>
          <a:bodyPr>
            <a:normAutofit fontScale="90000"/>
          </a:bodyPr>
          <a:lstStyle/>
          <a:p>
            <a:pPr algn="ctr">
              <a:lnSpc>
                <a:spcPct val="150000"/>
              </a:lnSpc>
            </a:pPr>
            <a:r>
              <a:rPr lang="ru-RU" sz="3200" b="1" dirty="0">
                <a:latin typeface="Verdana" charset="0"/>
                <a:ea typeface="Verdana" charset="0"/>
                <a:cs typeface="Verdana" charset="0"/>
              </a:rPr>
              <a:t>ЭТАЛОН ОТВЕТОВ К ЗАДАНИЯМ В ТЕСТОВОЙ ФОРМЕ.</a:t>
            </a:r>
          </a:p>
        </p:txBody>
      </p:sp>
      <p:graphicFrame>
        <p:nvGraphicFramePr>
          <p:cNvPr id="5" name="Объект 4"/>
          <p:cNvGraphicFramePr>
            <a:graphicFrameLocks noGrp="1"/>
          </p:cNvGraphicFramePr>
          <p:nvPr>
            <p:ph idx="1"/>
            <p:extLst>
              <p:ext uri="{D42A27DB-BD31-4B8C-83A1-F6EECF244321}">
                <p14:modId xmlns:p14="http://schemas.microsoft.com/office/powerpoint/2010/main" val="495347241"/>
              </p:ext>
            </p:extLst>
          </p:nvPr>
        </p:nvGraphicFramePr>
        <p:xfrm>
          <a:off x="1767839" y="2392680"/>
          <a:ext cx="10424160" cy="1569720"/>
        </p:xfrm>
        <a:graphic>
          <a:graphicData uri="http://schemas.openxmlformats.org/drawingml/2006/table">
            <a:tbl>
              <a:tblPr firstRow="1" bandRow="1">
                <a:tableStyleId>{D27102A9-8310-4765-A935-A1911B00CA55}</a:tableStyleId>
              </a:tblPr>
              <a:tblGrid>
                <a:gridCol w="1042416">
                  <a:extLst>
                    <a:ext uri="{9D8B030D-6E8A-4147-A177-3AD203B41FA5}">
                      <a16:colId xmlns:a16="http://schemas.microsoft.com/office/drawing/2014/main" val="20000"/>
                    </a:ext>
                  </a:extLst>
                </a:gridCol>
                <a:gridCol w="1042416">
                  <a:extLst>
                    <a:ext uri="{9D8B030D-6E8A-4147-A177-3AD203B41FA5}">
                      <a16:colId xmlns:a16="http://schemas.microsoft.com/office/drawing/2014/main" val="20001"/>
                    </a:ext>
                  </a:extLst>
                </a:gridCol>
                <a:gridCol w="1042416">
                  <a:extLst>
                    <a:ext uri="{9D8B030D-6E8A-4147-A177-3AD203B41FA5}">
                      <a16:colId xmlns:a16="http://schemas.microsoft.com/office/drawing/2014/main" val="20002"/>
                    </a:ext>
                  </a:extLst>
                </a:gridCol>
                <a:gridCol w="1042416">
                  <a:extLst>
                    <a:ext uri="{9D8B030D-6E8A-4147-A177-3AD203B41FA5}">
                      <a16:colId xmlns:a16="http://schemas.microsoft.com/office/drawing/2014/main" val="20003"/>
                    </a:ext>
                  </a:extLst>
                </a:gridCol>
                <a:gridCol w="1042416">
                  <a:extLst>
                    <a:ext uri="{9D8B030D-6E8A-4147-A177-3AD203B41FA5}">
                      <a16:colId xmlns:a16="http://schemas.microsoft.com/office/drawing/2014/main" val="20004"/>
                    </a:ext>
                  </a:extLst>
                </a:gridCol>
                <a:gridCol w="1042416">
                  <a:extLst>
                    <a:ext uri="{9D8B030D-6E8A-4147-A177-3AD203B41FA5}">
                      <a16:colId xmlns:a16="http://schemas.microsoft.com/office/drawing/2014/main" val="20005"/>
                    </a:ext>
                  </a:extLst>
                </a:gridCol>
                <a:gridCol w="1042416">
                  <a:extLst>
                    <a:ext uri="{9D8B030D-6E8A-4147-A177-3AD203B41FA5}">
                      <a16:colId xmlns:a16="http://schemas.microsoft.com/office/drawing/2014/main" val="20006"/>
                    </a:ext>
                  </a:extLst>
                </a:gridCol>
                <a:gridCol w="1042416">
                  <a:extLst>
                    <a:ext uri="{9D8B030D-6E8A-4147-A177-3AD203B41FA5}">
                      <a16:colId xmlns:a16="http://schemas.microsoft.com/office/drawing/2014/main" val="20007"/>
                    </a:ext>
                  </a:extLst>
                </a:gridCol>
                <a:gridCol w="1042416">
                  <a:extLst>
                    <a:ext uri="{9D8B030D-6E8A-4147-A177-3AD203B41FA5}">
                      <a16:colId xmlns:a16="http://schemas.microsoft.com/office/drawing/2014/main" val="20008"/>
                    </a:ext>
                  </a:extLst>
                </a:gridCol>
                <a:gridCol w="1042416">
                  <a:extLst>
                    <a:ext uri="{9D8B030D-6E8A-4147-A177-3AD203B41FA5}">
                      <a16:colId xmlns:a16="http://schemas.microsoft.com/office/drawing/2014/main" val="20009"/>
                    </a:ext>
                  </a:extLst>
                </a:gridCol>
              </a:tblGrid>
              <a:tr h="602033">
                <a:tc>
                  <a:txBody>
                    <a:bodyPr/>
                    <a:lstStyle/>
                    <a:p>
                      <a:pPr algn="ctr">
                        <a:lnSpc>
                          <a:spcPct val="150000"/>
                        </a:lnSpc>
                      </a:pPr>
                      <a:r>
                        <a:rPr lang="ru-RU" sz="2000" dirty="0">
                          <a:latin typeface="Verdana" charset="0"/>
                          <a:ea typeface="Verdana" charset="0"/>
                          <a:cs typeface="Verdana" charset="0"/>
                        </a:rPr>
                        <a:t>1</a:t>
                      </a:r>
                    </a:p>
                  </a:txBody>
                  <a:tcPr/>
                </a:tc>
                <a:tc>
                  <a:txBody>
                    <a:bodyPr/>
                    <a:lstStyle/>
                    <a:p>
                      <a:pPr algn="ctr">
                        <a:lnSpc>
                          <a:spcPct val="150000"/>
                        </a:lnSpc>
                      </a:pPr>
                      <a:r>
                        <a:rPr lang="ru-RU" dirty="0">
                          <a:latin typeface="Verdana" charset="0"/>
                          <a:ea typeface="Verdana" charset="0"/>
                          <a:cs typeface="Verdana" charset="0"/>
                        </a:rPr>
                        <a:t>2</a:t>
                      </a:r>
                    </a:p>
                  </a:txBody>
                  <a:tcPr/>
                </a:tc>
                <a:tc>
                  <a:txBody>
                    <a:bodyPr/>
                    <a:lstStyle/>
                    <a:p>
                      <a:pPr algn="ctr">
                        <a:lnSpc>
                          <a:spcPct val="150000"/>
                        </a:lnSpc>
                      </a:pPr>
                      <a:r>
                        <a:rPr lang="ru-RU" dirty="0">
                          <a:latin typeface="Verdana" charset="0"/>
                          <a:ea typeface="Verdana" charset="0"/>
                          <a:cs typeface="Verdana" charset="0"/>
                        </a:rPr>
                        <a:t>3</a:t>
                      </a:r>
                    </a:p>
                  </a:txBody>
                  <a:tcPr/>
                </a:tc>
                <a:tc>
                  <a:txBody>
                    <a:bodyPr/>
                    <a:lstStyle/>
                    <a:p>
                      <a:pPr algn="ctr">
                        <a:lnSpc>
                          <a:spcPct val="150000"/>
                        </a:lnSpc>
                      </a:pPr>
                      <a:r>
                        <a:rPr lang="ru-RU" dirty="0">
                          <a:latin typeface="Verdana" charset="0"/>
                          <a:ea typeface="Verdana" charset="0"/>
                          <a:cs typeface="Verdana" charset="0"/>
                        </a:rPr>
                        <a:t>4</a:t>
                      </a:r>
                    </a:p>
                  </a:txBody>
                  <a:tcPr/>
                </a:tc>
                <a:tc>
                  <a:txBody>
                    <a:bodyPr/>
                    <a:lstStyle/>
                    <a:p>
                      <a:pPr algn="ctr">
                        <a:lnSpc>
                          <a:spcPct val="150000"/>
                        </a:lnSpc>
                      </a:pPr>
                      <a:r>
                        <a:rPr lang="ru-RU" dirty="0">
                          <a:latin typeface="Verdana" charset="0"/>
                          <a:ea typeface="Verdana" charset="0"/>
                          <a:cs typeface="Verdana" charset="0"/>
                        </a:rPr>
                        <a:t>5</a:t>
                      </a:r>
                    </a:p>
                  </a:txBody>
                  <a:tcPr/>
                </a:tc>
                <a:tc>
                  <a:txBody>
                    <a:bodyPr/>
                    <a:lstStyle/>
                    <a:p>
                      <a:pPr algn="ctr">
                        <a:lnSpc>
                          <a:spcPct val="150000"/>
                        </a:lnSpc>
                      </a:pPr>
                      <a:r>
                        <a:rPr lang="ru-RU" dirty="0">
                          <a:latin typeface="Verdana" charset="0"/>
                          <a:ea typeface="Verdana" charset="0"/>
                          <a:cs typeface="Verdana" charset="0"/>
                        </a:rPr>
                        <a:t>6</a:t>
                      </a:r>
                    </a:p>
                  </a:txBody>
                  <a:tcPr/>
                </a:tc>
                <a:tc>
                  <a:txBody>
                    <a:bodyPr/>
                    <a:lstStyle/>
                    <a:p>
                      <a:pPr algn="ctr">
                        <a:lnSpc>
                          <a:spcPct val="150000"/>
                        </a:lnSpc>
                      </a:pPr>
                      <a:r>
                        <a:rPr lang="ru-RU" dirty="0">
                          <a:latin typeface="Verdana" charset="0"/>
                          <a:ea typeface="Verdana" charset="0"/>
                          <a:cs typeface="Verdana" charset="0"/>
                        </a:rPr>
                        <a:t>7</a:t>
                      </a:r>
                    </a:p>
                  </a:txBody>
                  <a:tcPr/>
                </a:tc>
                <a:tc>
                  <a:txBody>
                    <a:bodyPr/>
                    <a:lstStyle/>
                    <a:p>
                      <a:pPr algn="ctr">
                        <a:lnSpc>
                          <a:spcPct val="150000"/>
                        </a:lnSpc>
                      </a:pPr>
                      <a:r>
                        <a:rPr lang="ru-RU" dirty="0">
                          <a:latin typeface="Verdana" charset="0"/>
                          <a:ea typeface="Verdana" charset="0"/>
                          <a:cs typeface="Verdana" charset="0"/>
                        </a:rPr>
                        <a:t>8</a:t>
                      </a:r>
                    </a:p>
                  </a:txBody>
                  <a:tcPr/>
                </a:tc>
                <a:tc>
                  <a:txBody>
                    <a:bodyPr/>
                    <a:lstStyle/>
                    <a:p>
                      <a:pPr algn="ctr">
                        <a:lnSpc>
                          <a:spcPct val="150000"/>
                        </a:lnSpc>
                      </a:pPr>
                      <a:r>
                        <a:rPr lang="ru-RU" dirty="0">
                          <a:latin typeface="Verdana" charset="0"/>
                          <a:ea typeface="Verdana" charset="0"/>
                          <a:cs typeface="Verdana" charset="0"/>
                        </a:rPr>
                        <a:t>9</a:t>
                      </a:r>
                    </a:p>
                  </a:txBody>
                  <a:tcPr/>
                </a:tc>
                <a:tc>
                  <a:txBody>
                    <a:bodyPr/>
                    <a:lstStyle/>
                    <a:p>
                      <a:pPr algn="ctr">
                        <a:lnSpc>
                          <a:spcPct val="150000"/>
                        </a:lnSpc>
                      </a:pPr>
                      <a:r>
                        <a:rPr lang="ru-RU" dirty="0">
                          <a:latin typeface="Verdana" charset="0"/>
                          <a:ea typeface="Verdana" charset="0"/>
                          <a:cs typeface="Verdana" charset="0"/>
                        </a:rPr>
                        <a:t>10</a:t>
                      </a:r>
                    </a:p>
                  </a:txBody>
                  <a:tcPr/>
                </a:tc>
                <a:extLst>
                  <a:ext uri="{0D108BD9-81ED-4DB2-BD59-A6C34878D82A}">
                    <a16:rowId xmlns:a16="http://schemas.microsoft.com/office/drawing/2014/main" val="10000"/>
                  </a:ext>
                </a:extLst>
              </a:tr>
              <a:tr h="967687">
                <a:tc>
                  <a:txBody>
                    <a:bodyPr/>
                    <a:lstStyle/>
                    <a:p>
                      <a:pPr algn="ctr">
                        <a:lnSpc>
                          <a:spcPct val="150000"/>
                        </a:lnSpc>
                      </a:pPr>
                      <a:r>
                        <a:rPr lang="ru-RU" dirty="0">
                          <a:latin typeface="Verdana" charset="0"/>
                          <a:ea typeface="Verdana" charset="0"/>
                          <a:cs typeface="Verdana" charset="0"/>
                        </a:rPr>
                        <a:t>В</a:t>
                      </a:r>
                    </a:p>
                  </a:txBody>
                  <a:tcPr/>
                </a:tc>
                <a:tc>
                  <a:txBody>
                    <a:bodyPr/>
                    <a:lstStyle/>
                    <a:p>
                      <a:pPr algn="ctr">
                        <a:lnSpc>
                          <a:spcPct val="150000"/>
                        </a:lnSpc>
                      </a:pPr>
                      <a:r>
                        <a:rPr lang="ru-RU" dirty="0">
                          <a:latin typeface="Verdana" charset="0"/>
                          <a:ea typeface="Verdana" charset="0"/>
                          <a:cs typeface="Verdana" charset="0"/>
                        </a:rPr>
                        <a:t>В</a:t>
                      </a:r>
                    </a:p>
                  </a:txBody>
                  <a:tcPr/>
                </a:tc>
                <a:tc>
                  <a:txBody>
                    <a:bodyPr/>
                    <a:lstStyle/>
                    <a:p>
                      <a:pPr algn="ctr">
                        <a:lnSpc>
                          <a:spcPct val="150000"/>
                        </a:lnSpc>
                      </a:pPr>
                      <a:r>
                        <a:rPr lang="ru-RU" dirty="0">
                          <a:latin typeface="Verdana" charset="0"/>
                          <a:ea typeface="Verdana" charset="0"/>
                          <a:cs typeface="Verdana" charset="0"/>
                        </a:rPr>
                        <a:t>В</a:t>
                      </a:r>
                    </a:p>
                  </a:txBody>
                  <a:tcPr/>
                </a:tc>
                <a:tc>
                  <a:txBody>
                    <a:bodyPr/>
                    <a:lstStyle/>
                    <a:p>
                      <a:pPr algn="ctr">
                        <a:lnSpc>
                          <a:spcPct val="150000"/>
                        </a:lnSpc>
                      </a:pPr>
                      <a:r>
                        <a:rPr lang="ru-RU" dirty="0">
                          <a:latin typeface="Verdana" charset="0"/>
                          <a:ea typeface="Verdana" charset="0"/>
                          <a:cs typeface="Verdana" charset="0"/>
                        </a:rPr>
                        <a:t>Г</a:t>
                      </a:r>
                    </a:p>
                  </a:txBody>
                  <a:tcPr/>
                </a:tc>
                <a:tc>
                  <a:txBody>
                    <a:bodyPr/>
                    <a:lstStyle/>
                    <a:p>
                      <a:pPr algn="ctr">
                        <a:lnSpc>
                          <a:spcPct val="150000"/>
                        </a:lnSpc>
                      </a:pPr>
                      <a:r>
                        <a:rPr lang="ru-RU" dirty="0">
                          <a:latin typeface="Verdana" charset="0"/>
                          <a:ea typeface="Verdana" charset="0"/>
                          <a:cs typeface="Verdana" charset="0"/>
                        </a:rPr>
                        <a:t>В</a:t>
                      </a:r>
                    </a:p>
                  </a:txBody>
                  <a:tcPr/>
                </a:tc>
                <a:tc>
                  <a:txBody>
                    <a:bodyPr/>
                    <a:lstStyle/>
                    <a:p>
                      <a:pPr algn="ctr">
                        <a:lnSpc>
                          <a:spcPct val="150000"/>
                        </a:lnSpc>
                      </a:pPr>
                      <a:r>
                        <a:rPr lang="ru-RU" dirty="0">
                          <a:latin typeface="Verdana" charset="0"/>
                          <a:ea typeface="Verdana" charset="0"/>
                          <a:cs typeface="Verdana" charset="0"/>
                        </a:rPr>
                        <a:t>А</a:t>
                      </a:r>
                    </a:p>
                  </a:txBody>
                  <a:tcPr/>
                </a:tc>
                <a:tc>
                  <a:txBody>
                    <a:bodyPr/>
                    <a:lstStyle/>
                    <a:p>
                      <a:pPr algn="ctr">
                        <a:lnSpc>
                          <a:spcPct val="150000"/>
                        </a:lnSpc>
                      </a:pPr>
                      <a:r>
                        <a:rPr lang="ru-RU" dirty="0">
                          <a:latin typeface="Verdana" charset="0"/>
                          <a:ea typeface="Verdana" charset="0"/>
                          <a:cs typeface="Verdana" charset="0"/>
                        </a:rPr>
                        <a:t>Б</a:t>
                      </a:r>
                    </a:p>
                  </a:txBody>
                  <a:tcPr/>
                </a:tc>
                <a:tc>
                  <a:txBody>
                    <a:bodyPr/>
                    <a:lstStyle/>
                    <a:p>
                      <a:pPr algn="ctr">
                        <a:lnSpc>
                          <a:spcPct val="150000"/>
                        </a:lnSpc>
                      </a:pPr>
                      <a:r>
                        <a:rPr lang="ru-RU" dirty="0">
                          <a:latin typeface="Verdana" charset="0"/>
                          <a:ea typeface="Verdana" charset="0"/>
                          <a:cs typeface="Verdana" charset="0"/>
                        </a:rPr>
                        <a:t>В</a:t>
                      </a:r>
                    </a:p>
                  </a:txBody>
                  <a:tcPr/>
                </a:tc>
                <a:tc>
                  <a:txBody>
                    <a:bodyPr/>
                    <a:lstStyle/>
                    <a:p>
                      <a:pPr algn="ctr">
                        <a:lnSpc>
                          <a:spcPct val="150000"/>
                        </a:lnSpc>
                      </a:pPr>
                      <a:r>
                        <a:rPr lang="ru-RU" dirty="0">
                          <a:latin typeface="Verdana" charset="0"/>
                          <a:ea typeface="Verdana" charset="0"/>
                          <a:cs typeface="Verdana" charset="0"/>
                        </a:rPr>
                        <a:t>В</a:t>
                      </a:r>
                    </a:p>
                  </a:txBody>
                  <a:tcPr/>
                </a:tc>
                <a:tc>
                  <a:txBody>
                    <a:bodyPr/>
                    <a:lstStyle/>
                    <a:p>
                      <a:pPr algn="ctr">
                        <a:lnSpc>
                          <a:spcPct val="150000"/>
                        </a:lnSpc>
                      </a:pPr>
                      <a:r>
                        <a:rPr lang="ru-RU" dirty="0">
                          <a:latin typeface="Verdana" charset="0"/>
                          <a:ea typeface="Verdana" charset="0"/>
                          <a:cs typeface="Verdana" charset="0"/>
                        </a:rPr>
                        <a:t>В</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66816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5441" y="121920"/>
            <a:ext cx="10576560" cy="1630680"/>
          </a:xfrm>
        </p:spPr>
        <p:txBody>
          <a:bodyPr>
            <a:normAutofit/>
          </a:bodyPr>
          <a:lstStyle/>
          <a:p>
            <a:pPr algn="ctr">
              <a:lnSpc>
                <a:spcPct val="150000"/>
              </a:lnSpc>
            </a:pPr>
            <a:r>
              <a:rPr lang="ru-RU" sz="3200" b="1" dirty="0">
                <a:latin typeface="Verdana" charset="0"/>
                <a:ea typeface="Verdana" charset="0"/>
                <a:cs typeface="Verdana" charset="0"/>
              </a:rPr>
              <a:t>КРИТЕРИИ ОЦЕНОК К ЗАДАНИЯМ В ТЕСТОВОЙ ФОРМЕ.</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377309377"/>
              </p:ext>
            </p:extLst>
          </p:nvPr>
        </p:nvGraphicFramePr>
        <p:xfrm>
          <a:off x="792481" y="1752599"/>
          <a:ext cx="11399520" cy="5105400"/>
        </p:xfrm>
        <a:graphic>
          <a:graphicData uri="http://schemas.openxmlformats.org/drawingml/2006/table">
            <a:tbl>
              <a:tblPr firstRow="1" bandRow="1">
                <a:tableStyleId>{5FD0F851-EC5A-4D38-B0AD-8093EC10F338}</a:tableStyleId>
              </a:tblPr>
              <a:tblGrid>
                <a:gridCol w="3799840">
                  <a:extLst>
                    <a:ext uri="{9D8B030D-6E8A-4147-A177-3AD203B41FA5}">
                      <a16:colId xmlns:a16="http://schemas.microsoft.com/office/drawing/2014/main" val="20000"/>
                    </a:ext>
                  </a:extLst>
                </a:gridCol>
                <a:gridCol w="3799840">
                  <a:extLst>
                    <a:ext uri="{9D8B030D-6E8A-4147-A177-3AD203B41FA5}">
                      <a16:colId xmlns:a16="http://schemas.microsoft.com/office/drawing/2014/main" val="20001"/>
                    </a:ext>
                  </a:extLst>
                </a:gridCol>
                <a:gridCol w="3799840">
                  <a:extLst>
                    <a:ext uri="{9D8B030D-6E8A-4147-A177-3AD203B41FA5}">
                      <a16:colId xmlns:a16="http://schemas.microsoft.com/office/drawing/2014/main" val="20002"/>
                    </a:ext>
                  </a:extLst>
                </a:gridCol>
              </a:tblGrid>
              <a:tr h="1928706">
                <a:tc>
                  <a:txBody>
                    <a:bodyPr/>
                    <a:lstStyle/>
                    <a:p>
                      <a:pPr algn="ctr">
                        <a:lnSpc>
                          <a:spcPct val="100000"/>
                        </a:lnSpc>
                      </a:pPr>
                      <a:r>
                        <a:rPr lang="ru-RU" sz="2400" i="1" dirty="0">
                          <a:latin typeface="Verdana" charset="0"/>
                          <a:ea typeface="Verdana" charset="0"/>
                          <a:cs typeface="Verdana" charset="0"/>
                        </a:rPr>
                        <a:t>% ПРАВИЛЬНЫХ ОТВЕТОВ</a:t>
                      </a:r>
                    </a:p>
                  </a:txBody>
                  <a:tcPr/>
                </a:tc>
                <a:tc>
                  <a:txBody>
                    <a:bodyPr/>
                    <a:lstStyle/>
                    <a:p>
                      <a:pPr algn="ctr">
                        <a:lnSpc>
                          <a:spcPct val="100000"/>
                        </a:lnSpc>
                      </a:pPr>
                      <a:r>
                        <a:rPr lang="ru-RU" sz="2400" i="1" dirty="0">
                          <a:latin typeface="Verdana" charset="0"/>
                          <a:ea typeface="Verdana" charset="0"/>
                          <a:cs typeface="Verdana" charset="0"/>
                        </a:rPr>
                        <a:t>АБСОЛЮТНОЕ КОЛИЧЕСТВО НЕВЕРНЫХ ОТВЕТОВ</a:t>
                      </a:r>
                    </a:p>
                  </a:txBody>
                  <a:tcPr/>
                </a:tc>
                <a:tc>
                  <a:txBody>
                    <a:bodyPr/>
                    <a:lstStyle/>
                    <a:p>
                      <a:pPr algn="ctr">
                        <a:lnSpc>
                          <a:spcPct val="100000"/>
                        </a:lnSpc>
                      </a:pPr>
                      <a:r>
                        <a:rPr lang="ru-RU" sz="2400" i="1" dirty="0">
                          <a:latin typeface="Verdana" charset="0"/>
                          <a:ea typeface="Verdana" charset="0"/>
                          <a:cs typeface="Verdana" charset="0"/>
                        </a:rPr>
                        <a:t>ОЦЕНКА</a:t>
                      </a:r>
                    </a:p>
                  </a:txBody>
                  <a:tcPr/>
                </a:tc>
                <a:extLst>
                  <a:ext uri="{0D108BD9-81ED-4DB2-BD59-A6C34878D82A}">
                    <a16:rowId xmlns:a16="http://schemas.microsoft.com/office/drawing/2014/main" val="10000"/>
                  </a:ext>
                </a:extLst>
              </a:tr>
              <a:tr h="567267">
                <a:tc>
                  <a:txBody>
                    <a:bodyPr/>
                    <a:lstStyle/>
                    <a:p>
                      <a:pPr algn="ctr">
                        <a:lnSpc>
                          <a:spcPct val="100000"/>
                        </a:lnSpc>
                      </a:pPr>
                      <a:r>
                        <a:rPr lang="ru-RU" sz="2400" dirty="0">
                          <a:latin typeface="Verdana" charset="0"/>
                          <a:ea typeface="Verdana" charset="0"/>
                          <a:cs typeface="Verdana" charset="0"/>
                        </a:rPr>
                        <a:t>100 – 90 %</a:t>
                      </a:r>
                    </a:p>
                  </a:txBody>
                  <a:tcPr/>
                </a:tc>
                <a:tc>
                  <a:txBody>
                    <a:bodyPr/>
                    <a:lstStyle/>
                    <a:p>
                      <a:pPr algn="ctr">
                        <a:lnSpc>
                          <a:spcPct val="100000"/>
                        </a:lnSpc>
                      </a:pPr>
                      <a:r>
                        <a:rPr lang="ru-RU" sz="2400" dirty="0">
                          <a:latin typeface="Verdana" charset="0"/>
                          <a:ea typeface="Verdana" charset="0"/>
                          <a:cs typeface="Verdana" charset="0"/>
                        </a:rPr>
                        <a:t>0- 3</a:t>
                      </a:r>
                    </a:p>
                  </a:txBody>
                  <a:tcPr/>
                </a:tc>
                <a:tc>
                  <a:txBody>
                    <a:bodyPr/>
                    <a:lstStyle/>
                    <a:p>
                      <a:pPr algn="ctr">
                        <a:lnSpc>
                          <a:spcPct val="100000"/>
                        </a:lnSpc>
                      </a:pPr>
                      <a:r>
                        <a:rPr lang="ru-RU" sz="2400" dirty="0">
                          <a:latin typeface="Verdana" charset="0"/>
                          <a:ea typeface="Verdana" charset="0"/>
                          <a:cs typeface="Verdana" charset="0"/>
                        </a:rPr>
                        <a:t>ОТЛИЧНО</a:t>
                      </a:r>
                    </a:p>
                  </a:txBody>
                  <a:tcPr/>
                </a:tc>
                <a:extLst>
                  <a:ext uri="{0D108BD9-81ED-4DB2-BD59-A6C34878D82A}">
                    <a16:rowId xmlns:a16="http://schemas.microsoft.com/office/drawing/2014/main" val="10001"/>
                  </a:ext>
                </a:extLst>
              </a:tr>
              <a:tr h="567267">
                <a:tc>
                  <a:txBody>
                    <a:bodyPr/>
                    <a:lstStyle/>
                    <a:p>
                      <a:pPr algn="ctr">
                        <a:lnSpc>
                          <a:spcPct val="100000"/>
                        </a:lnSpc>
                      </a:pPr>
                      <a:r>
                        <a:rPr lang="ru-RU" sz="2400" dirty="0">
                          <a:latin typeface="Verdana" charset="0"/>
                          <a:ea typeface="Verdana" charset="0"/>
                          <a:cs typeface="Verdana" charset="0"/>
                        </a:rPr>
                        <a:t>89 – 80 %</a:t>
                      </a:r>
                    </a:p>
                  </a:txBody>
                  <a:tcPr/>
                </a:tc>
                <a:tc>
                  <a:txBody>
                    <a:bodyPr/>
                    <a:lstStyle/>
                    <a:p>
                      <a:pPr algn="ctr">
                        <a:lnSpc>
                          <a:spcPct val="100000"/>
                        </a:lnSpc>
                      </a:pPr>
                      <a:r>
                        <a:rPr lang="ru-RU" sz="2400" dirty="0">
                          <a:latin typeface="Verdana" charset="0"/>
                          <a:ea typeface="Verdana" charset="0"/>
                          <a:cs typeface="Verdana" charset="0"/>
                        </a:rPr>
                        <a:t>4 - 6</a:t>
                      </a:r>
                    </a:p>
                  </a:txBody>
                  <a:tcPr/>
                </a:tc>
                <a:tc>
                  <a:txBody>
                    <a:bodyPr/>
                    <a:lstStyle/>
                    <a:p>
                      <a:pPr algn="ctr">
                        <a:lnSpc>
                          <a:spcPct val="100000"/>
                        </a:lnSpc>
                      </a:pPr>
                      <a:r>
                        <a:rPr lang="ru-RU" sz="2400" dirty="0">
                          <a:latin typeface="Verdana" charset="0"/>
                          <a:ea typeface="Verdana" charset="0"/>
                          <a:cs typeface="Verdana" charset="0"/>
                        </a:rPr>
                        <a:t>ХОРОШО</a:t>
                      </a:r>
                    </a:p>
                  </a:txBody>
                  <a:tcPr/>
                </a:tc>
                <a:extLst>
                  <a:ext uri="{0D108BD9-81ED-4DB2-BD59-A6C34878D82A}">
                    <a16:rowId xmlns:a16="http://schemas.microsoft.com/office/drawing/2014/main" val="10002"/>
                  </a:ext>
                </a:extLst>
              </a:tr>
              <a:tr h="1021080">
                <a:tc>
                  <a:txBody>
                    <a:bodyPr/>
                    <a:lstStyle/>
                    <a:p>
                      <a:pPr algn="ctr">
                        <a:lnSpc>
                          <a:spcPct val="100000"/>
                        </a:lnSpc>
                      </a:pPr>
                      <a:r>
                        <a:rPr lang="ru-RU" sz="2400" dirty="0">
                          <a:latin typeface="Verdana" charset="0"/>
                          <a:ea typeface="Verdana" charset="0"/>
                          <a:cs typeface="Verdana" charset="0"/>
                        </a:rPr>
                        <a:t>79 – 70 %</a:t>
                      </a:r>
                    </a:p>
                  </a:txBody>
                  <a:tcPr/>
                </a:tc>
                <a:tc>
                  <a:txBody>
                    <a:bodyPr/>
                    <a:lstStyle/>
                    <a:p>
                      <a:pPr algn="ctr">
                        <a:lnSpc>
                          <a:spcPct val="100000"/>
                        </a:lnSpc>
                      </a:pPr>
                      <a:r>
                        <a:rPr lang="ru-RU" sz="2400" dirty="0">
                          <a:latin typeface="Verdana" charset="0"/>
                          <a:ea typeface="Verdana" charset="0"/>
                          <a:cs typeface="Verdana" charset="0"/>
                        </a:rPr>
                        <a:t>7 - 9</a:t>
                      </a:r>
                    </a:p>
                  </a:txBody>
                  <a:tcPr/>
                </a:tc>
                <a:tc>
                  <a:txBody>
                    <a:bodyPr/>
                    <a:lstStyle/>
                    <a:p>
                      <a:pPr algn="ctr">
                        <a:lnSpc>
                          <a:spcPct val="100000"/>
                        </a:lnSpc>
                      </a:pPr>
                      <a:r>
                        <a:rPr lang="ru-RU" sz="2400" dirty="0">
                          <a:latin typeface="Verdana" charset="0"/>
                          <a:ea typeface="Verdana" charset="0"/>
                          <a:cs typeface="Verdana" charset="0"/>
                        </a:rPr>
                        <a:t>УДОВЛЕТВОРИТЕЛЬНО</a:t>
                      </a:r>
                    </a:p>
                  </a:txBody>
                  <a:tcPr/>
                </a:tc>
                <a:extLst>
                  <a:ext uri="{0D108BD9-81ED-4DB2-BD59-A6C34878D82A}">
                    <a16:rowId xmlns:a16="http://schemas.microsoft.com/office/drawing/2014/main" val="10003"/>
                  </a:ext>
                </a:extLst>
              </a:tr>
              <a:tr h="1021080">
                <a:tc>
                  <a:txBody>
                    <a:bodyPr/>
                    <a:lstStyle/>
                    <a:p>
                      <a:pPr algn="ctr">
                        <a:lnSpc>
                          <a:spcPct val="100000"/>
                        </a:lnSpc>
                      </a:pPr>
                      <a:r>
                        <a:rPr lang="ru-RU" sz="2400" dirty="0">
                          <a:latin typeface="Verdana" charset="0"/>
                          <a:ea typeface="Verdana" charset="0"/>
                          <a:cs typeface="Verdana" charset="0"/>
                        </a:rPr>
                        <a:t>69 % И МЕНЕЕ</a:t>
                      </a:r>
                    </a:p>
                  </a:txBody>
                  <a:tcPr/>
                </a:tc>
                <a:tc>
                  <a:txBody>
                    <a:bodyPr/>
                    <a:lstStyle/>
                    <a:p>
                      <a:pPr algn="ctr">
                        <a:lnSpc>
                          <a:spcPct val="100000"/>
                        </a:lnSpc>
                      </a:pPr>
                      <a:r>
                        <a:rPr lang="ru-RU" sz="2400" dirty="0">
                          <a:latin typeface="Verdana" charset="0"/>
                          <a:ea typeface="Verdana" charset="0"/>
                          <a:cs typeface="Verdana" charset="0"/>
                        </a:rPr>
                        <a:t>10 И БОЛЕЕ</a:t>
                      </a:r>
                    </a:p>
                  </a:txBody>
                  <a:tcPr/>
                </a:tc>
                <a:tc>
                  <a:txBody>
                    <a:bodyPr/>
                    <a:lstStyle/>
                    <a:p>
                      <a:pPr algn="ctr">
                        <a:lnSpc>
                          <a:spcPct val="100000"/>
                        </a:lnSpc>
                      </a:pPr>
                      <a:r>
                        <a:rPr lang="ru-RU" sz="2400" dirty="0">
                          <a:latin typeface="Verdana" charset="0"/>
                          <a:ea typeface="Verdana" charset="0"/>
                          <a:cs typeface="Verdana" charset="0"/>
                        </a:rPr>
                        <a:t>НЕУДОВЛЕТВОРИТЕЛЬНО</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8387573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1615440"/>
            <a:ext cx="8915400" cy="4295782"/>
          </a:xfrm>
        </p:spPr>
        <p:txBody>
          <a:bodyPr>
            <a:normAutofit/>
          </a:bodyPr>
          <a:lstStyle/>
          <a:p>
            <a:pPr marL="0" marR="0" lvl="0" indent="0" algn="ctr" defTabSz="914400" eaLnBrk="1" fontAlgn="auto" latinLnBrk="0" hangingPunct="1">
              <a:lnSpc>
                <a:spcPct val="200000"/>
              </a:lnSpc>
              <a:spcBef>
                <a:spcPts val="0"/>
              </a:spcBef>
              <a:spcAft>
                <a:spcPts val="0"/>
              </a:spcAft>
              <a:buClrTx/>
              <a:buSzTx/>
              <a:buFontTx/>
              <a:buNone/>
              <a:tabLst/>
              <a:defRPr/>
            </a:pPr>
            <a:r>
              <a:rPr lang="ru-RU" sz="4400" b="1" dirty="0">
                <a:latin typeface="Verdana" charset="0"/>
                <a:ea typeface="Verdana" charset="0"/>
                <a:cs typeface="Verdana" charset="0"/>
              </a:rPr>
              <a:t>СПАСИБО ЗА</a:t>
            </a:r>
          </a:p>
          <a:p>
            <a:pPr marL="0" marR="0" lvl="0" indent="0" algn="ctr" defTabSz="914400" eaLnBrk="1" fontAlgn="auto" latinLnBrk="0" hangingPunct="1">
              <a:lnSpc>
                <a:spcPct val="200000"/>
              </a:lnSpc>
              <a:spcBef>
                <a:spcPts val="0"/>
              </a:spcBef>
              <a:spcAft>
                <a:spcPts val="0"/>
              </a:spcAft>
              <a:buClrTx/>
              <a:buSzTx/>
              <a:buFontTx/>
              <a:buNone/>
              <a:tabLst/>
              <a:defRPr/>
            </a:pPr>
            <a:r>
              <a:rPr lang="ru-RU" sz="4400" b="1" dirty="0">
                <a:latin typeface="Verdana" charset="0"/>
                <a:ea typeface="Verdana" charset="0"/>
                <a:cs typeface="Verdana" charset="0"/>
              </a:rPr>
              <a:t>ВНИМАНИЕ!</a:t>
            </a:r>
          </a:p>
        </p:txBody>
      </p:sp>
    </p:spTree>
    <p:extLst>
      <p:ext uri="{BB962C8B-B14F-4D97-AF65-F5344CB8AC3E}">
        <p14:creationId xmlns:p14="http://schemas.microsoft.com/office/powerpoint/2010/main" val="1870005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28600"/>
            <a:ext cx="8911687" cy="899160"/>
          </a:xfrm>
        </p:spPr>
        <p:txBody>
          <a:bodyPr>
            <a:normAutofit fontScale="90000"/>
          </a:bodyPr>
          <a:lstStyle/>
          <a:p>
            <a:pPr algn="ctr">
              <a:lnSpc>
                <a:spcPct val="150000"/>
              </a:lnSpc>
            </a:pPr>
            <a:r>
              <a:rPr lang="ru-RU" b="1" dirty="0">
                <a:latin typeface="Verdana" charset="0"/>
                <a:ea typeface="Verdana" charset="0"/>
                <a:cs typeface="Verdana" charset="0"/>
              </a:rPr>
              <a:t>КРИТЕРИИ ОЦЕНКИ ПРЕЗЕНТАЦИИ.</a:t>
            </a:r>
          </a:p>
        </p:txBody>
      </p:sp>
      <p:sp>
        <p:nvSpPr>
          <p:cNvPr id="3" name="Объект 2"/>
          <p:cNvSpPr>
            <a:spLocks noGrp="1"/>
          </p:cNvSpPr>
          <p:nvPr>
            <p:ph idx="1"/>
          </p:nvPr>
        </p:nvSpPr>
        <p:spPr>
          <a:xfrm>
            <a:off x="1234440" y="1127760"/>
            <a:ext cx="10957560" cy="5730240"/>
          </a:xfrm>
        </p:spPr>
        <p:txBody>
          <a:bodyPr>
            <a:noAutofit/>
          </a:bodyPr>
          <a:lstStyle/>
          <a:p>
            <a:pPr marL="0" marR="0" lvl="0" indent="0" algn="ctr" defTabSz="914400" eaLnBrk="1" fontAlgn="auto" latinLnBrk="0" hangingPunct="1">
              <a:lnSpc>
                <a:spcPct val="150000"/>
              </a:lnSpc>
              <a:spcBef>
                <a:spcPts val="0"/>
              </a:spcBef>
              <a:spcAft>
                <a:spcPts val="0"/>
              </a:spcAft>
              <a:buClrTx/>
              <a:buSzTx/>
              <a:buFontTx/>
              <a:buNone/>
              <a:tabLst/>
              <a:defRPr/>
            </a:pPr>
            <a:r>
              <a:rPr lang="ru-RU" sz="2800" b="1" dirty="0">
                <a:latin typeface="Verdana" charset="0"/>
                <a:ea typeface="Verdana" charset="0"/>
                <a:cs typeface="Verdana" charset="0"/>
              </a:rPr>
              <a:t>«Отлично» </a:t>
            </a:r>
          </a:p>
          <a:p>
            <a:pPr marL="0" marR="0" lvl="0" indent="0" defTabSz="914400" eaLnBrk="1" fontAlgn="auto" latinLnBrk="0" hangingPunct="1">
              <a:lnSpc>
                <a:spcPct val="150000"/>
              </a:lnSpc>
              <a:spcBef>
                <a:spcPts val="0"/>
              </a:spcBef>
              <a:spcAft>
                <a:spcPts val="0"/>
              </a:spcAft>
              <a:buClrTx/>
              <a:buSzTx/>
              <a:buFontTx/>
              <a:buNone/>
              <a:tabLst/>
              <a:defRPr/>
            </a:pPr>
            <a:r>
              <a:rPr lang="ru-RU" sz="2000" dirty="0">
                <a:latin typeface="Verdana" charset="0"/>
                <a:ea typeface="Verdana" charset="0"/>
                <a:cs typeface="Verdana" charset="0"/>
              </a:rPr>
              <a:t>– тема презентации соответствует теме раздела, УД, ПМ; </a:t>
            </a:r>
          </a:p>
          <a:p>
            <a:pPr marR="0" lvl="0" defTabSz="914400" eaLnBrk="1" fontAlgn="auto" latinLnBrk="0" hangingPunct="1">
              <a:lnSpc>
                <a:spcPct val="150000"/>
              </a:lnSpc>
              <a:spcBef>
                <a:spcPts val="0"/>
              </a:spcBef>
              <a:spcAft>
                <a:spcPts val="0"/>
              </a:spcAft>
              <a:buClrTx/>
              <a:buSzTx/>
              <a:buFontTx/>
              <a:buChar char="-"/>
              <a:tabLst/>
              <a:defRPr/>
            </a:pPr>
            <a:r>
              <a:rPr lang="ru-RU" sz="2000" dirty="0">
                <a:latin typeface="Verdana" charset="0"/>
                <a:ea typeface="Verdana" charset="0"/>
                <a:cs typeface="Verdana" charset="0"/>
              </a:rPr>
              <a:t>представлена достоверная информация, содержание разделов выдержано в логической последовательности; </a:t>
            </a:r>
          </a:p>
          <a:p>
            <a:pPr marR="0" lvl="0" defTabSz="914400" eaLnBrk="1" fontAlgn="auto" latinLnBrk="0" hangingPunct="1">
              <a:lnSpc>
                <a:spcPct val="150000"/>
              </a:lnSpc>
              <a:spcBef>
                <a:spcPts val="0"/>
              </a:spcBef>
              <a:spcAft>
                <a:spcPts val="0"/>
              </a:spcAft>
              <a:buClrTx/>
              <a:buSzTx/>
              <a:buFontTx/>
              <a:buChar char="-"/>
              <a:tabLst/>
              <a:defRPr/>
            </a:pPr>
            <a:r>
              <a:rPr lang="ru-RU" sz="2000" dirty="0">
                <a:latin typeface="Verdana" charset="0"/>
                <a:ea typeface="Verdana" charset="0"/>
                <a:cs typeface="Verdana" charset="0"/>
              </a:rPr>
              <a:t>язык изложения материала понятен аудитории; </a:t>
            </a:r>
          </a:p>
          <a:p>
            <a:pPr marR="0" lvl="0" defTabSz="914400" eaLnBrk="1" fontAlgn="auto" latinLnBrk="0" hangingPunct="1">
              <a:lnSpc>
                <a:spcPct val="150000"/>
              </a:lnSpc>
              <a:spcBef>
                <a:spcPts val="0"/>
              </a:spcBef>
              <a:spcAft>
                <a:spcPts val="0"/>
              </a:spcAft>
              <a:buClrTx/>
              <a:buSzTx/>
              <a:buFontTx/>
              <a:buChar char="-"/>
              <a:tabLst/>
              <a:defRPr/>
            </a:pPr>
            <a:r>
              <a:rPr lang="ru-RU" sz="2000" dirty="0">
                <a:latin typeface="Verdana" charset="0"/>
                <a:ea typeface="Verdana" charset="0"/>
                <a:cs typeface="Verdana" charset="0"/>
              </a:rPr>
              <a:t>оформление не отвлекает от содержания; </a:t>
            </a:r>
          </a:p>
          <a:p>
            <a:pPr marR="0" lvl="0" defTabSz="914400" eaLnBrk="1" fontAlgn="auto" latinLnBrk="0" hangingPunct="1">
              <a:lnSpc>
                <a:spcPct val="150000"/>
              </a:lnSpc>
              <a:spcBef>
                <a:spcPts val="0"/>
              </a:spcBef>
              <a:spcAft>
                <a:spcPts val="0"/>
              </a:spcAft>
              <a:buClrTx/>
              <a:buSzTx/>
              <a:buFontTx/>
              <a:buChar char="-"/>
              <a:tabLst/>
              <a:defRPr/>
            </a:pPr>
            <a:r>
              <a:rPr lang="ru-RU" sz="2000" dirty="0">
                <a:latin typeface="Verdana" charset="0"/>
                <a:ea typeface="Verdana" charset="0"/>
                <a:cs typeface="Verdana" charset="0"/>
              </a:rPr>
              <a:t>сделан достаточно полный подбор информации для создания проекта презентации (графические иллюстрации, статистика, примеры, сравнения, цитаты и т.д.); </a:t>
            </a:r>
          </a:p>
          <a:p>
            <a:pPr marR="0" lvl="0" defTabSz="914400" eaLnBrk="1" fontAlgn="auto" latinLnBrk="0" hangingPunct="1">
              <a:lnSpc>
                <a:spcPct val="150000"/>
              </a:lnSpc>
              <a:spcBef>
                <a:spcPts val="0"/>
              </a:spcBef>
              <a:spcAft>
                <a:spcPts val="0"/>
              </a:spcAft>
              <a:buClrTx/>
              <a:buSzTx/>
              <a:buFontTx/>
              <a:buChar char="-"/>
              <a:tabLst/>
              <a:defRPr/>
            </a:pPr>
            <a:r>
              <a:rPr lang="ru-RU" sz="2000" dirty="0">
                <a:latin typeface="Verdana" charset="0"/>
                <a:ea typeface="Verdana" charset="0"/>
                <a:cs typeface="Verdana" charset="0"/>
              </a:rPr>
              <a:t>рационально использованы анимационные эффекты; </a:t>
            </a:r>
          </a:p>
          <a:p>
            <a:pPr marR="0" lvl="0" defTabSz="914400" eaLnBrk="1" fontAlgn="auto" latinLnBrk="0" hangingPunct="1">
              <a:lnSpc>
                <a:spcPct val="150000"/>
              </a:lnSpc>
              <a:spcBef>
                <a:spcPts val="0"/>
              </a:spcBef>
              <a:spcAft>
                <a:spcPts val="0"/>
              </a:spcAft>
              <a:buClrTx/>
              <a:buSzTx/>
              <a:buFontTx/>
              <a:buChar char="-"/>
              <a:tabLst/>
              <a:defRPr/>
            </a:pPr>
            <a:r>
              <a:rPr lang="ru-RU" sz="2000" dirty="0">
                <a:latin typeface="Verdana" charset="0"/>
                <a:ea typeface="Verdana" charset="0"/>
                <a:cs typeface="Verdana" charset="0"/>
              </a:rPr>
              <a:t>корректно выбран цвет фона, шрифт заголовков; отсутствуют ошибки в правописании и опечаток.</a:t>
            </a:r>
          </a:p>
          <a:p>
            <a:pPr marL="0" marR="0" lvl="0" indent="0" defTabSz="914400" eaLnBrk="1" fontAlgn="auto" latinLnBrk="0" hangingPunct="1">
              <a:lnSpc>
                <a:spcPct val="100000"/>
              </a:lnSpc>
              <a:spcBef>
                <a:spcPts val="0"/>
              </a:spcBef>
              <a:spcAft>
                <a:spcPts val="0"/>
              </a:spcAft>
              <a:buClrTx/>
              <a:buSzTx/>
              <a:buFontTx/>
              <a:buNone/>
              <a:tabLst/>
              <a:defRPr/>
            </a:pPr>
            <a:endParaRPr lang="ru-RU" sz="2000" b="1" dirty="0">
              <a:latin typeface="Times" charset="0"/>
              <a:ea typeface="Times" charset="0"/>
              <a:cs typeface="Times" charset="0"/>
            </a:endParaRPr>
          </a:p>
        </p:txBody>
      </p:sp>
    </p:spTree>
    <p:extLst>
      <p:ext uri="{BB962C8B-B14F-4D97-AF65-F5344CB8AC3E}">
        <p14:creationId xmlns:p14="http://schemas.microsoft.com/office/powerpoint/2010/main" val="450742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74320"/>
            <a:ext cx="8911687" cy="929640"/>
          </a:xfrm>
        </p:spPr>
        <p:txBody>
          <a:bodyPr>
            <a:normAutofit fontScale="90000"/>
          </a:bodyPr>
          <a:lstStyle/>
          <a:p>
            <a:pPr algn="ctr">
              <a:lnSpc>
                <a:spcPct val="150000"/>
              </a:lnSpc>
            </a:pPr>
            <a:r>
              <a:rPr lang="ru-RU" b="1" dirty="0">
                <a:latin typeface="Verdana" charset="0"/>
                <a:ea typeface="Verdana" charset="0"/>
                <a:cs typeface="Verdana" charset="0"/>
              </a:rPr>
              <a:t>КРИТЕРИИ ОЦЕНКИ ПРЕЗЕНТАЦИИ.</a:t>
            </a:r>
          </a:p>
        </p:txBody>
      </p:sp>
      <p:sp>
        <p:nvSpPr>
          <p:cNvPr id="3" name="Объект 2"/>
          <p:cNvSpPr>
            <a:spLocks noGrp="1"/>
          </p:cNvSpPr>
          <p:nvPr>
            <p:ph idx="1"/>
          </p:nvPr>
        </p:nvSpPr>
        <p:spPr>
          <a:xfrm>
            <a:off x="1341120" y="1203960"/>
            <a:ext cx="10850880" cy="5654040"/>
          </a:xfrm>
        </p:spPr>
        <p:txBody>
          <a:bodyPr>
            <a:normAutofit lnSpcReduction="10000"/>
          </a:bodyPr>
          <a:lstStyle/>
          <a:p>
            <a:pPr marL="0" indent="0" algn="ctr" defTabSz="914400">
              <a:lnSpc>
                <a:spcPct val="150000"/>
              </a:lnSpc>
              <a:spcBef>
                <a:spcPts val="0"/>
              </a:spcBef>
              <a:buClrTx/>
              <a:buNone/>
            </a:pPr>
            <a:r>
              <a:rPr lang="ru-RU" sz="2800" b="1" dirty="0">
                <a:latin typeface="Verdana" charset="0"/>
                <a:ea typeface="Verdana" charset="0"/>
                <a:cs typeface="Verdana" charset="0"/>
              </a:rPr>
              <a:t>«Хорошо» </a:t>
            </a:r>
          </a:p>
          <a:p>
            <a:pPr marL="0" indent="0" defTabSz="914400">
              <a:lnSpc>
                <a:spcPct val="150000"/>
              </a:lnSpc>
              <a:spcBef>
                <a:spcPts val="0"/>
              </a:spcBef>
              <a:buClrTx/>
              <a:buNone/>
            </a:pPr>
            <a:r>
              <a:rPr lang="ru-RU" sz="2000" dirty="0">
                <a:latin typeface="Verdana" charset="0"/>
                <a:ea typeface="Verdana" charset="0"/>
                <a:cs typeface="Verdana" charset="0"/>
              </a:rPr>
              <a:t>– тема презентации соответствует теме раздела, УД, ПМ; </a:t>
            </a:r>
          </a:p>
          <a:p>
            <a:pPr defTabSz="914400">
              <a:lnSpc>
                <a:spcPct val="150000"/>
              </a:lnSpc>
              <a:spcBef>
                <a:spcPts val="0"/>
              </a:spcBef>
              <a:buClrTx/>
              <a:buFontTx/>
              <a:buChar char="-"/>
            </a:pPr>
            <a:r>
              <a:rPr lang="ru-RU" sz="2000" dirty="0">
                <a:latin typeface="Verdana" charset="0"/>
                <a:ea typeface="Verdana" charset="0"/>
                <a:cs typeface="Verdana" charset="0"/>
              </a:rPr>
              <a:t>представлена достоверная информация, содержание разделов выдержано в логической последовательности; </a:t>
            </a:r>
          </a:p>
          <a:p>
            <a:pPr defTabSz="914400">
              <a:lnSpc>
                <a:spcPct val="150000"/>
              </a:lnSpc>
              <a:spcBef>
                <a:spcPts val="0"/>
              </a:spcBef>
              <a:buClrTx/>
              <a:buFontTx/>
              <a:buChar char="-"/>
            </a:pPr>
            <a:r>
              <a:rPr lang="ru-RU" sz="2000" dirty="0">
                <a:latin typeface="Verdana" charset="0"/>
                <a:ea typeface="Verdana" charset="0"/>
                <a:cs typeface="Verdana" charset="0"/>
              </a:rPr>
              <a:t>язык изложения материала понятен аудитории; </a:t>
            </a:r>
          </a:p>
          <a:p>
            <a:pPr defTabSz="914400">
              <a:lnSpc>
                <a:spcPct val="150000"/>
              </a:lnSpc>
              <a:spcBef>
                <a:spcPts val="0"/>
              </a:spcBef>
              <a:buClrTx/>
              <a:buFontTx/>
              <a:buChar char="-"/>
            </a:pPr>
            <a:r>
              <a:rPr lang="ru-RU" sz="2000" dirty="0">
                <a:latin typeface="Verdana" charset="0"/>
                <a:ea typeface="Verdana" charset="0"/>
                <a:cs typeface="Verdana" charset="0"/>
              </a:rPr>
              <a:t>допущены неточности в оформлении; </a:t>
            </a:r>
          </a:p>
          <a:p>
            <a:pPr defTabSz="914400">
              <a:lnSpc>
                <a:spcPct val="150000"/>
              </a:lnSpc>
              <a:spcBef>
                <a:spcPts val="0"/>
              </a:spcBef>
              <a:buClrTx/>
              <a:buFontTx/>
              <a:buChar char="-"/>
            </a:pPr>
            <a:r>
              <a:rPr lang="ru-RU" sz="2000" dirty="0">
                <a:latin typeface="Verdana" charset="0"/>
                <a:ea typeface="Verdana" charset="0"/>
                <a:cs typeface="Verdana" charset="0"/>
              </a:rPr>
              <a:t>сделан достаточно полный подбор информации для создания проекта презентации (графические иллюстрации, статистика, примеры, сравнения, цитаты и т.д.); </a:t>
            </a:r>
          </a:p>
          <a:p>
            <a:pPr defTabSz="914400">
              <a:lnSpc>
                <a:spcPct val="150000"/>
              </a:lnSpc>
              <a:spcBef>
                <a:spcPts val="0"/>
              </a:spcBef>
              <a:buClrTx/>
              <a:buFontTx/>
              <a:buChar char="-"/>
            </a:pPr>
            <a:r>
              <a:rPr lang="ru-RU" sz="2000" dirty="0">
                <a:latin typeface="Verdana" charset="0"/>
                <a:ea typeface="Verdana" charset="0"/>
                <a:cs typeface="Verdana" charset="0"/>
              </a:rPr>
              <a:t>не совсем рационально использованы анимационные эффекты;</a:t>
            </a:r>
          </a:p>
          <a:p>
            <a:pPr defTabSz="914400">
              <a:lnSpc>
                <a:spcPct val="150000"/>
              </a:lnSpc>
              <a:spcBef>
                <a:spcPts val="0"/>
              </a:spcBef>
              <a:buClrTx/>
              <a:buFontTx/>
              <a:buChar char="-"/>
            </a:pPr>
            <a:r>
              <a:rPr lang="ru-RU" sz="2000" dirty="0">
                <a:latin typeface="Verdana" charset="0"/>
                <a:ea typeface="Verdana" charset="0"/>
                <a:cs typeface="Verdana" charset="0"/>
              </a:rPr>
              <a:t>недостаточно корректно выбран цвет фона, шрифта заголовков;</a:t>
            </a:r>
          </a:p>
          <a:p>
            <a:pPr defTabSz="914400">
              <a:lnSpc>
                <a:spcPct val="150000"/>
              </a:lnSpc>
              <a:spcBef>
                <a:spcPts val="0"/>
              </a:spcBef>
              <a:buClrTx/>
              <a:buFontTx/>
              <a:buChar char="-"/>
            </a:pPr>
            <a:r>
              <a:rPr lang="ru-RU" sz="2000" dirty="0">
                <a:latin typeface="Verdana" charset="0"/>
                <a:ea typeface="Verdana" charset="0"/>
                <a:cs typeface="Verdana" charset="0"/>
              </a:rPr>
              <a:t>отсутствуют ошибки в правописании и опечаток.</a:t>
            </a:r>
          </a:p>
          <a:p>
            <a:pPr marL="0" marR="0" lvl="0" indent="0" defTabSz="914400" eaLnBrk="1" fontAlgn="auto" latinLnBrk="0" hangingPunct="1">
              <a:lnSpc>
                <a:spcPct val="100000"/>
              </a:lnSpc>
              <a:spcBef>
                <a:spcPts val="0"/>
              </a:spcBef>
              <a:spcAft>
                <a:spcPts val="0"/>
              </a:spcAft>
              <a:buClrTx/>
              <a:buSzTx/>
              <a:buFontTx/>
              <a:buNone/>
              <a:tabLst/>
              <a:defRPr/>
            </a:pPr>
            <a:endParaRPr lang="ru-RU" dirty="0"/>
          </a:p>
        </p:txBody>
      </p:sp>
    </p:spTree>
    <p:extLst>
      <p:ext uri="{BB962C8B-B14F-4D97-AF65-F5344CB8AC3E}">
        <p14:creationId xmlns:p14="http://schemas.microsoft.com/office/powerpoint/2010/main" val="2146324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65960" y="518160"/>
            <a:ext cx="10027919" cy="861189"/>
          </a:xfrm>
        </p:spPr>
        <p:txBody>
          <a:bodyPr>
            <a:noAutofit/>
          </a:bodyPr>
          <a:lstStyle/>
          <a:p>
            <a:pPr algn="ctr">
              <a:lnSpc>
                <a:spcPct val="150000"/>
              </a:lnSpc>
            </a:pPr>
            <a:r>
              <a:rPr lang="ru-RU" sz="3200" b="1" dirty="0">
                <a:latin typeface="Verdana" charset="0"/>
                <a:ea typeface="Verdana" charset="0"/>
                <a:cs typeface="Verdana" charset="0"/>
              </a:rPr>
              <a:t>КРИТЕРИИ ОЦЕНКИ ПРЕЗЕНТАЦИИ.</a:t>
            </a:r>
          </a:p>
        </p:txBody>
      </p:sp>
      <p:sp>
        <p:nvSpPr>
          <p:cNvPr id="3" name="Объект 2"/>
          <p:cNvSpPr>
            <a:spLocks noGrp="1"/>
          </p:cNvSpPr>
          <p:nvPr>
            <p:ph idx="1"/>
          </p:nvPr>
        </p:nvSpPr>
        <p:spPr>
          <a:xfrm>
            <a:off x="1630681" y="1569720"/>
            <a:ext cx="10561320" cy="5288280"/>
          </a:xfrm>
        </p:spPr>
        <p:txBody>
          <a:bodyPr>
            <a:normAutofit/>
          </a:bodyPr>
          <a:lstStyle/>
          <a:p>
            <a:pPr marL="0" marR="0" lvl="0" indent="0" algn="ctr" defTabSz="914400" eaLnBrk="1" fontAlgn="auto" latinLnBrk="0" hangingPunct="1">
              <a:lnSpc>
                <a:spcPct val="150000"/>
              </a:lnSpc>
              <a:spcBef>
                <a:spcPts val="0"/>
              </a:spcBef>
              <a:spcAft>
                <a:spcPts val="0"/>
              </a:spcAft>
              <a:buClrTx/>
              <a:buSzTx/>
              <a:buFontTx/>
              <a:buNone/>
              <a:tabLst/>
              <a:defRPr/>
            </a:pPr>
            <a:r>
              <a:rPr lang="ru-RU" sz="3200" b="1" dirty="0">
                <a:latin typeface="Verdana" charset="0"/>
                <a:ea typeface="Verdana" charset="0"/>
                <a:cs typeface="Verdana" charset="0"/>
              </a:rPr>
              <a:t>«Удовлетворительно» </a:t>
            </a:r>
          </a:p>
          <a:p>
            <a:pPr marR="0" lvl="0" defTabSz="914400" eaLnBrk="1" fontAlgn="auto" latinLnBrk="0" hangingPunct="1">
              <a:lnSpc>
                <a:spcPct val="150000"/>
              </a:lnSpc>
              <a:spcBef>
                <a:spcPts val="0"/>
              </a:spcBef>
              <a:spcAft>
                <a:spcPts val="0"/>
              </a:spcAft>
              <a:buClrTx/>
              <a:buSzTx/>
              <a:buFontTx/>
              <a:buChar char="-"/>
              <a:tabLst/>
              <a:defRPr/>
            </a:pPr>
            <a:endParaRPr lang="ru-RU" sz="2000" dirty="0">
              <a:latin typeface="Verdana" charset="0"/>
              <a:ea typeface="Verdana" charset="0"/>
              <a:cs typeface="Verdana" charset="0"/>
            </a:endParaRPr>
          </a:p>
          <a:p>
            <a:pPr marR="0" lvl="0" defTabSz="914400" eaLnBrk="1" fontAlgn="auto" latinLnBrk="0" hangingPunct="1">
              <a:lnSpc>
                <a:spcPct val="200000"/>
              </a:lnSpc>
              <a:spcBef>
                <a:spcPts val="0"/>
              </a:spcBef>
              <a:spcAft>
                <a:spcPts val="0"/>
              </a:spcAft>
              <a:buClrTx/>
              <a:buSzTx/>
              <a:buFontTx/>
              <a:buChar char="-"/>
              <a:tabLst/>
              <a:defRPr/>
            </a:pPr>
            <a:r>
              <a:rPr lang="ru-RU" sz="2000" dirty="0">
                <a:latin typeface="Verdana" charset="0"/>
                <a:ea typeface="Verdana" charset="0"/>
                <a:cs typeface="Verdana" charset="0"/>
              </a:rPr>
              <a:t>тема презентации не совсем соответствует излагаемому материалу; </a:t>
            </a:r>
          </a:p>
          <a:p>
            <a:pPr marR="0" lvl="0" defTabSz="914400" eaLnBrk="1" fontAlgn="auto" latinLnBrk="0" hangingPunct="1">
              <a:lnSpc>
                <a:spcPct val="200000"/>
              </a:lnSpc>
              <a:spcBef>
                <a:spcPts val="0"/>
              </a:spcBef>
              <a:spcAft>
                <a:spcPts val="0"/>
              </a:spcAft>
              <a:buClrTx/>
              <a:buSzTx/>
              <a:buFontTx/>
              <a:buChar char="-"/>
              <a:tabLst/>
              <a:defRPr/>
            </a:pPr>
            <a:r>
              <a:rPr lang="ru-RU" sz="2000" dirty="0">
                <a:latin typeface="Verdana" charset="0"/>
                <a:ea typeface="Verdana" charset="0"/>
                <a:cs typeface="Verdana" charset="0"/>
              </a:rPr>
              <a:t>допущены ошибки в оформлении; </a:t>
            </a:r>
          </a:p>
          <a:p>
            <a:pPr marR="0" lvl="0" defTabSz="914400" eaLnBrk="1" fontAlgn="auto" latinLnBrk="0" hangingPunct="1">
              <a:lnSpc>
                <a:spcPct val="200000"/>
              </a:lnSpc>
              <a:spcBef>
                <a:spcPts val="0"/>
              </a:spcBef>
              <a:spcAft>
                <a:spcPts val="0"/>
              </a:spcAft>
              <a:buClrTx/>
              <a:buSzTx/>
              <a:buFontTx/>
              <a:buChar char="-"/>
              <a:tabLst/>
              <a:defRPr/>
            </a:pPr>
            <a:r>
              <a:rPr lang="ru-RU" sz="2000" dirty="0">
                <a:latin typeface="Verdana" charset="0"/>
                <a:ea typeface="Verdana" charset="0"/>
                <a:cs typeface="Verdana" charset="0"/>
              </a:rPr>
              <a:t>некорректно подобрана информация для создания проекта презентации; </a:t>
            </a:r>
          </a:p>
          <a:p>
            <a:pPr marR="0" lvl="0" defTabSz="914400" eaLnBrk="1" fontAlgn="auto" latinLnBrk="0" hangingPunct="1">
              <a:lnSpc>
                <a:spcPct val="200000"/>
              </a:lnSpc>
              <a:spcBef>
                <a:spcPts val="0"/>
              </a:spcBef>
              <a:spcAft>
                <a:spcPts val="0"/>
              </a:spcAft>
              <a:buClrTx/>
              <a:buSzTx/>
              <a:buFontTx/>
              <a:buChar char="-"/>
              <a:tabLst/>
              <a:defRPr/>
            </a:pPr>
            <a:r>
              <a:rPr lang="ru-RU" sz="2000" dirty="0">
                <a:latin typeface="Verdana" charset="0"/>
                <a:ea typeface="Verdana" charset="0"/>
                <a:cs typeface="Verdana" charset="0"/>
              </a:rPr>
              <a:t>нерационально использованы анимационные эффекты; </a:t>
            </a:r>
          </a:p>
          <a:p>
            <a:pPr marR="0" lvl="0" defTabSz="914400" eaLnBrk="1" fontAlgn="auto" latinLnBrk="0" hangingPunct="1">
              <a:lnSpc>
                <a:spcPct val="200000"/>
              </a:lnSpc>
              <a:spcBef>
                <a:spcPts val="0"/>
              </a:spcBef>
              <a:spcAft>
                <a:spcPts val="0"/>
              </a:spcAft>
              <a:buClrTx/>
              <a:buSzTx/>
              <a:buFontTx/>
              <a:buChar char="-"/>
              <a:tabLst/>
              <a:defRPr/>
            </a:pPr>
            <a:r>
              <a:rPr lang="ru-RU" sz="2000" dirty="0">
                <a:latin typeface="Verdana" charset="0"/>
                <a:ea typeface="Verdana" charset="0"/>
                <a:cs typeface="Verdana" charset="0"/>
              </a:rPr>
              <a:t>неправильно подобран шрифт, что затрудняет восприятие материала; </a:t>
            </a:r>
          </a:p>
          <a:p>
            <a:pPr marR="0" lvl="0" defTabSz="914400" eaLnBrk="1" fontAlgn="auto" latinLnBrk="0" hangingPunct="1">
              <a:lnSpc>
                <a:spcPct val="200000"/>
              </a:lnSpc>
              <a:spcBef>
                <a:spcPts val="0"/>
              </a:spcBef>
              <a:spcAft>
                <a:spcPts val="0"/>
              </a:spcAft>
              <a:buClrTx/>
              <a:buSzTx/>
              <a:buFontTx/>
              <a:buChar char="-"/>
              <a:tabLst/>
              <a:defRPr/>
            </a:pPr>
            <a:r>
              <a:rPr lang="ru-RU" sz="2000" dirty="0">
                <a:latin typeface="Verdana" charset="0"/>
                <a:ea typeface="Verdana" charset="0"/>
                <a:cs typeface="Verdana" charset="0"/>
              </a:rPr>
              <a:t>допущены ошибки в правописании или имеются опечатки.</a:t>
            </a:r>
            <a:endParaRPr lang="ru-RU" sz="2000" b="1" dirty="0">
              <a:latin typeface="Verdana" charset="0"/>
              <a:ea typeface="Verdana" charset="0"/>
              <a:cs typeface="Verdana" charset="0"/>
            </a:endParaRPr>
          </a:p>
        </p:txBody>
      </p:sp>
    </p:spTree>
    <p:extLst>
      <p:ext uri="{BB962C8B-B14F-4D97-AF65-F5344CB8AC3E}">
        <p14:creationId xmlns:p14="http://schemas.microsoft.com/office/powerpoint/2010/main" val="148197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5440" y="426720"/>
            <a:ext cx="10576559" cy="1859280"/>
          </a:xfrm>
        </p:spPr>
        <p:txBody>
          <a:bodyPr>
            <a:noAutofit/>
          </a:bodyPr>
          <a:lstStyle/>
          <a:p>
            <a:pPr algn="ctr">
              <a:lnSpc>
                <a:spcPct val="150000"/>
              </a:lnSpc>
            </a:pPr>
            <a:r>
              <a:rPr lang="ru-RU" b="1" dirty="0">
                <a:latin typeface="Verdana" charset="0"/>
                <a:ea typeface="Verdana" charset="0"/>
                <a:cs typeface="Verdana" charset="0"/>
              </a:rPr>
              <a:t>ДЕМОНСТРАЦИЯ ПРЕПОДАВАТЕЛЕМ ВИДЕОФИЛЬМА.</a:t>
            </a:r>
          </a:p>
        </p:txBody>
      </p:sp>
      <p:sp>
        <p:nvSpPr>
          <p:cNvPr id="3" name="Объект 2"/>
          <p:cNvSpPr>
            <a:spLocks noGrp="1"/>
          </p:cNvSpPr>
          <p:nvPr>
            <p:ph idx="1"/>
          </p:nvPr>
        </p:nvSpPr>
        <p:spPr>
          <a:xfrm>
            <a:off x="1386840" y="2286000"/>
            <a:ext cx="10805159" cy="4572000"/>
          </a:xfrm>
        </p:spPr>
        <p:txBody>
          <a:bodyPr>
            <a:noAutofit/>
          </a:bodyPr>
          <a:lstStyle/>
          <a:p>
            <a:pPr marL="0" indent="0" algn="ctr" defTabSz="914400">
              <a:lnSpc>
                <a:spcPct val="150000"/>
              </a:lnSpc>
              <a:spcBef>
                <a:spcPts val="0"/>
              </a:spcBef>
              <a:buClrTx/>
              <a:buNone/>
            </a:pPr>
            <a:r>
              <a:rPr lang="ru-RU" sz="3200" dirty="0">
                <a:latin typeface="Verdana" charset="0"/>
                <a:ea typeface="Verdana" charset="0"/>
                <a:cs typeface="Verdana" charset="0"/>
              </a:rPr>
              <a:t>ВИДЕОФИЛЬМ К </a:t>
            </a:r>
          </a:p>
          <a:p>
            <a:pPr marL="0" indent="0" algn="ctr" defTabSz="914400">
              <a:lnSpc>
                <a:spcPct val="150000"/>
              </a:lnSpc>
              <a:spcBef>
                <a:spcPts val="0"/>
              </a:spcBef>
              <a:buClrTx/>
              <a:buNone/>
            </a:pPr>
            <a:r>
              <a:rPr lang="ru-RU" sz="3200" dirty="0">
                <a:latin typeface="Verdana" charset="0"/>
                <a:ea typeface="Verdana" charset="0"/>
                <a:cs typeface="Verdana" charset="0"/>
              </a:rPr>
              <a:t>ПМ.02 ЛЕЧЕБНАЯ ДЕЯТЕЛЬНОСТЬ </a:t>
            </a:r>
          </a:p>
          <a:p>
            <a:pPr marL="0" indent="0" algn="ctr" defTabSz="914400">
              <a:lnSpc>
                <a:spcPct val="150000"/>
              </a:lnSpc>
              <a:spcBef>
                <a:spcPts val="0"/>
              </a:spcBef>
              <a:buClrTx/>
              <a:buNone/>
            </a:pPr>
            <a:r>
              <a:rPr lang="ru-RU" sz="3200" dirty="0">
                <a:latin typeface="Verdana" charset="0"/>
                <a:ea typeface="Verdana" charset="0"/>
                <a:cs typeface="Verdana" charset="0"/>
              </a:rPr>
              <a:t>МДК.02.04. ЛЕЧЕНИЕ ПАЦИЕНТОВ ДЕТСКОГО ВОЗРАСТА </a:t>
            </a:r>
          </a:p>
          <a:p>
            <a:pPr marL="0" indent="0" algn="ctr" defTabSz="914400">
              <a:lnSpc>
                <a:spcPct val="150000"/>
              </a:lnSpc>
              <a:spcBef>
                <a:spcPts val="0"/>
              </a:spcBef>
              <a:buClrTx/>
              <a:buNone/>
            </a:pPr>
            <a:r>
              <a:rPr lang="ru-RU" sz="3200" dirty="0">
                <a:latin typeface="Verdana" charset="0"/>
                <a:ea typeface="Verdana" charset="0"/>
                <a:cs typeface="Verdana" charset="0"/>
              </a:rPr>
              <a:t>«ОСОБЕННОСТИ ТЕЧЕНИЯ РАХИТА И СОВРЕМЕННЫЕ СПОСОБЫ ЛЕЧЕНИЯ»</a:t>
            </a:r>
          </a:p>
          <a:p>
            <a:pPr marL="0" marR="0" lvl="0" indent="0" algn="ctr" defTabSz="914400" eaLnBrk="1" fontAlgn="auto" latinLnBrk="0" hangingPunct="1">
              <a:lnSpc>
                <a:spcPct val="200000"/>
              </a:lnSpc>
              <a:spcBef>
                <a:spcPts val="0"/>
              </a:spcBef>
              <a:spcAft>
                <a:spcPts val="0"/>
              </a:spcAft>
              <a:buClrTx/>
              <a:buSzTx/>
              <a:buFontTx/>
              <a:buNone/>
              <a:tabLst/>
              <a:defRPr/>
            </a:pPr>
            <a:endParaRPr lang="ru-RU" sz="3200" dirty="0">
              <a:latin typeface="Verdana" charset="0"/>
              <a:ea typeface="Verdana" charset="0"/>
              <a:cs typeface="Verdana" charset="0"/>
            </a:endParaRPr>
          </a:p>
        </p:txBody>
      </p:sp>
    </p:spTree>
    <p:extLst>
      <p:ext uri="{BB962C8B-B14F-4D97-AF65-F5344CB8AC3E}">
        <p14:creationId xmlns:p14="http://schemas.microsoft.com/office/powerpoint/2010/main" val="1627597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79321" y="289560"/>
            <a:ext cx="9325292" cy="2514600"/>
          </a:xfrm>
        </p:spPr>
        <p:txBody>
          <a:bodyPr>
            <a:noAutofit/>
          </a:bodyPr>
          <a:lstStyle/>
          <a:p>
            <a:pPr algn="ctr">
              <a:lnSpc>
                <a:spcPct val="200000"/>
              </a:lnSpc>
            </a:pPr>
            <a:r>
              <a:rPr lang="ru-RU" sz="3200" b="1" dirty="0">
                <a:latin typeface="Verdana" charset="0"/>
                <a:ea typeface="Verdana" charset="0"/>
                <a:cs typeface="Verdana" charset="0"/>
              </a:rPr>
              <a:t>КОНТРОЛЬ И КОРРЕКЦИЯ ИСХОДНОГО УРОВНЯ ЗНАНИЙ.</a:t>
            </a:r>
          </a:p>
        </p:txBody>
      </p:sp>
      <p:sp>
        <p:nvSpPr>
          <p:cNvPr id="3" name="Объект 2"/>
          <p:cNvSpPr>
            <a:spLocks noGrp="1"/>
          </p:cNvSpPr>
          <p:nvPr>
            <p:ph idx="1"/>
          </p:nvPr>
        </p:nvSpPr>
        <p:spPr>
          <a:xfrm>
            <a:off x="1844040" y="2804160"/>
            <a:ext cx="9784079" cy="3550920"/>
          </a:xfrm>
        </p:spPr>
        <p:txBody>
          <a:bodyPr>
            <a:normAutofit/>
          </a:bodyPr>
          <a:lstStyle/>
          <a:p>
            <a:pPr marL="514350" marR="0" lvl="0" indent="-514350" algn="ctr" defTabSz="914400" eaLnBrk="1" fontAlgn="auto" latinLnBrk="0" hangingPunct="1">
              <a:lnSpc>
                <a:spcPct val="200000"/>
              </a:lnSpc>
              <a:spcBef>
                <a:spcPts val="0"/>
              </a:spcBef>
              <a:spcAft>
                <a:spcPts val="0"/>
              </a:spcAft>
              <a:buClrTx/>
              <a:buSzTx/>
              <a:buFontTx/>
              <a:buAutoNum type="arabicPeriod"/>
              <a:tabLst/>
              <a:defRPr/>
            </a:pPr>
            <a:r>
              <a:rPr lang="ru-RU" sz="3200" dirty="0">
                <a:latin typeface="Verdana" charset="0"/>
                <a:ea typeface="Verdana" charset="0"/>
                <a:cs typeface="Verdana" charset="0"/>
              </a:rPr>
              <a:t>ФРОНТАЛЬНЫЙ ОПРОС.</a:t>
            </a:r>
          </a:p>
          <a:p>
            <a:pPr marL="514350" marR="0" lvl="0" indent="-514350" algn="ctr" defTabSz="914400" eaLnBrk="1" fontAlgn="auto" latinLnBrk="0" hangingPunct="1">
              <a:lnSpc>
                <a:spcPct val="200000"/>
              </a:lnSpc>
              <a:spcBef>
                <a:spcPts val="0"/>
              </a:spcBef>
              <a:spcAft>
                <a:spcPts val="0"/>
              </a:spcAft>
              <a:buClrTx/>
              <a:buSzTx/>
              <a:buFontTx/>
              <a:buAutoNum type="arabicPeriod"/>
              <a:tabLst/>
              <a:defRPr/>
            </a:pPr>
            <a:r>
              <a:rPr lang="ru-RU" sz="3200" dirty="0">
                <a:latin typeface="Verdana" charset="0"/>
                <a:ea typeface="Verdana" charset="0"/>
                <a:cs typeface="Verdana" charset="0"/>
              </a:rPr>
              <a:t>ГРАФИЧЕСКИЙ ДИКТАНТ.</a:t>
            </a:r>
          </a:p>
        </p:txBody>
      </p:sp>
    </p:spTree>
    <p:extLst>
      <p:ext uri="{BB962C8B-B14F-4D97-AF65-F5344CB8AC3E}">
        <p14:creationId xmlns:p14="http://schemas.microsoft.com/office/powerpoint/2010/main" val="740645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25465"/>
            <a:ext cx="8911687" cy="604434"/>
          </a:xfrm>
        </p:spPr>
        <p:txBody>
          <a:bodyPr>
            <a:normAutofit/>
          </a:bodyPr>
          <a:lstStyle/>
          <a:p>
            <a:pPr algn="ctr"/>
            <a:r>
              <a:rPr lang="ru-RU" sz="2800" b="1" dirty="0">
                <a:latin typeface="Verdana" charset="0"/>
                <a:ea typeface="Verdana" charset="0"/>
                <a:cs typeface="Verdana" charset="0"/>
              </a:rPr>
              <a:t>ВОПРОСЫ ДЛЯ ФРОНТАЛЬНОГО ОПРОСА.</a:t>
            </a:r>
          </a:p>
        </p:txBody>
      </p:sp>
      <p:sp>
        <p:nvSpPr>
          <p:cNvPr id="3" name="Объект 2"/>
          <p:cNvSpPr>
            <a:spLocks noGrp="1"/>
          </p:cNvSpPr>
          <p:nvPr>
            <p:ph idx="1"/>
          </p:nvPr>
        </p:nvSpPr>
        <p:spPr>
          <a:xfrm>
            <a:off x="1402080" y="929898"/>
            <a:ext cx="10789920" cy="5928102"/>
          </a:xfrm>
        </p:spPr>
        <p:txBody>
          <a:bodyPr>
            <a:noAutofit/>
          </a:bodyPr>
          <a:lstStyle/>
          <a:p>
            <a:r>
              <a:rPr lang="ru-RU" sz="2400" dirty="0">
                <a:latin typeface="Verdana" charset="0"/>
                <a:ea typeface="Verdana" charset="0"/>
                <a:cs typeface="Verdana" charset="0"/>
              </a:rPr>
              <a:t>1. Дайте определение рахиту.</a:t>
            </a:r>
          </a:p>
          <a:p>
            <a:r>
              <a:rPr lang="ru-RU" sz="2400" dirty="0">
                <a:latin typeface="Verdana" charset="0"/>
                <a:ea typeface="Verdana" charset="0"/>
                <a:cs typeface="Verdana" charset="0"/>
              </a:rPr>
              <a:t>2. Укажите причины и предрасполагающие факторы возникновения рахита.</a:t>
            </a:r>
          </a:p>
          <a:p>
            <a:r>
              <a:rPr lang="ru-RU" sz="2400" dirty="0">
                <a:latin typeface="Verdana" charset="0"/>
                <a:ea typeface="Verdana" charset="0"/>
                <a:cs typeface="Verdana" charset="0"/>
              </a:rPr>
              <a:t>3. Объясните механизм развития этого заболевания.</a:t>
            </a:r>
          </a:p>
          <a:p>
            <a:r>
              <a:rPr lang="ru-RU" sz="2400" dirty="0">
                <a:latin typeface="Verdana" charset="0"/>
                <a:ea typeface="Verdana" charset="0"/>
                <a:cs typeface="Verdana" charset="0"/>
              </a:rPr>
              <a:t>4. Перечислите клинические особенности рахита.</a:t>
            </a:r>
          </a:p>
          <a:p>
            <a:r>
              <a:rPr lang="ru-RU" sz="2400" dirty="0">
                <a:latin typeface="Verdana" charset="0"/>
                <a:ea typeface="Verdana" charset="0"/>
                <a:cs typeface="Verdana" charset="0"/>
              </a:rPr>
              <a:t>5. Расскажите мероприятия неспецифического лечения.</a:t>
            </a:r>
          </a:p>
          <a:p>
            <a:r>
              <a:rPr lang="ru-RU" sz="2400" dirty="0">
                <a:latin typeface="Verdana" charset="0"/>
                <a:ea typeface="Verdana" charset="0"/>
                <a:cs typeface="Verdana" charset="0"/>
              </a:rPr>
              <a:t>6. Назовите формы витамина Д.</a:t>
            </a:r>
          </a:p>
          <a:p>
            <a:r>
              <a:rPr lang="ru-RU" sz="2400" dirty="0">
                <a:latin typeface="Verdana" charset="0"/>
                <a:ea typeface="Verdana" charset="0"/>
                <a:cs typeface="Verdana" charset="0"/>
              </a:rPr>
              <a:t>7. Укажите принципы специфической терапии рахита.</a:t>
            </a:r>
          </a:p>
          <a:p>
            <a:r>
              <a:rPr lang="ru-RU" sz="2400" dirty="0">
                <a:latin typeface="Verdana" charset="0"/>
                <a:ea typeface="Verdana" charset="0"/>
                <a:cs typeface="Verdana" charset="0"/>
              </a:rPr>
              <a:t>8. Расскажите этапы проведения пробы </a:t>
            </a:r>
            <a:r>
              <a:rPr lang="ru-RU" sz="2400" dirty="0" err="1">
                <a:latin typeface="Verdana" charset="0"/>
                <a:ea typeface="Verdana" charset="0"/>
                <a:cs typeface="Verdana" charset="0"/>
              </a:rPr>
              <a:t>Сулковича</a:t>
            </a:r>
            <a:r>
              <a:rPr lang="ru-RU" sz="2400" dirty="0">
                <a:latin typeface="Verdana" charset="0"/>
                <a:ea typeface="Verdana" charset="0"/>
                <a:cs typeface="Verdana" charset="0"/>
              </a:rPr>
              <a:t>.</a:t>
            </a:r>
          </a:p>
          <a:p>
            <a:r>
              <a:rPr lang="ru-RU" sz="2400" dirty="0">
                <a:latin typeface="Verdana" charset="0"/>
                <a:ea typeface="Verdana" charset="0"/>
                <a:cs typeface="Verdana" charset="0"/>
              </a:rPr>
              <a:t>9. Перечислите дополнительные препараты, назначаемые для лечения рахита.</a:t>
            </a:r>
          </a:p>
          <a:p>
            <a:r>
              <a:rPr lang="ru-RU" sz="2400" dirty="0">
                <a:latin typeface="Verdana" charset="0"/>
                <a:ea typeface="Verdana" charset="0"/>
                <a:cs typeface="Verdana" charset="0"/>
              </a:rPr>
              <a:t>10. Укажите неотъемлемую часть лечения этого заболевания.</a:t>
            </a:r>
          </a:p>
        </p:txBody>
      </p:sp>
    </p:spTree>
    <p:extLst>
      <p:ext uri="{BB962C8B-B14F-4D97-AF65-F5344CB8AC3E}">
        <p14:creationId xmlns:p14="http://schemas.microsoft.com/office/powerpoint/2010/main" val="846262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01478"/>
            <a:ext cx="8911687" cy="819601"/>
          </a:xfrm>
        </p:spPr>
        <p:txBody>
          <a:bodyPr>
            <a:normAutofit fontScale="90000"/>
          </a:bodyPr>
          <a:lstStyle/>
          <a:p>
            <a:pPr algn="ctr">
              <a:lnSpc>
                <a:spcPct val="150000"/>
              </a:lnSpc>
            </a:pPr>
            <a:r>
              <a:rPr lang="ru-RU" sz="3200" b="1" dirty="0">
                <a:latin typeface="Verdana" charset="0"/>
                <a:ea typeface="Verdana" charset="0"/>
                <a:cs typeface="Verdana" charset="0"/>
              </a:rPr>
              <a:t>КРИТЕРИИ ОЦЕНКИ УСТНОГО ОТВЕТА.</a:t>
            </a:r>
          </a:p>
        </p:txBody>
      </p:sp>
      <p:sp>
        <p:nvSpPr>
          <p:cNvPr id="3" name="Объект 2"/>
          <p:cNvSpPr>
            <a:spLocks noGrp="1"/>
          </p:cNvSpPr>
          <p:nvPr>
            <p:ph idx="1"/>
          </p:nvPr>
        </p:nvSpPr>
        <p:spPr>
          <a:xfrm>
            <a:off x="1478281" y="1162373"/>
            <a:ext cx="10713720" cy="5695627"/>
          </a:xfrm>
        </p:spPr>
        <p:txBody>
          <a:bodyPr>
            <a:normAutofit fontScale="92500" lnSpcReduction="20000"/>
          </a:bodyPr>
          <a:lstStyle/>
          <a:p>
            <a:pPr marL="0" marR="0" lvl="0" indent="0" algn="ctr" defTabSz="914400" eaLnBrk="1" fontAlgn="auto" latinLnBrk="0" hangingPunct="1">
              <a:lnSpc>
                <a:spcPct val="150000"/>
              </a:lnSpc>
              <a:spcBef>
                <a:spcPts val="0"/>
              </a:spcBef>
              <a:spcAft>
                <a:spcPts val="0"/>
              </a:spcAft>
              <a:buClrTx/>
              <a:buSzTx/>
              <a:buFontTx/>
              <a:buNone/>
              <a:tabLst/>
              <a:defRPr/>
            </a:pPr>
            <a:r>
              <a:rPr lang="ru-RU" sz="2800" b="1" dirty="0">
                <a:latin typeface="Verdana" charset="0"/>
                <a:ea typeface="Verdana" charset="0"/>
                <a:cs typeface="Verdana" charset="0"/>
              </a:rPr>
              <a:t>«Отлично» </a:t>
            </a: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студент четко отвечает на поставленные вопросы;</a:t>
            </a: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последовательно, обоснованно, уверенно, в доступной форме излагает свои мысли; </a:t>
            </a: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подтверждает информацию наглядными примерами.</a:t>
            </a:r>
          </a:p>
          <a:p>
            <a:pPr marL="0" marR="0" lvl="0" indent="0" defTabSz="914400" eaLnBrk="1" fontAlgn="auto" latinLnBrk="0" hangingPunct="1">
              <a:lnSpc>
                <a:spcPct val="150000"/>
              </a:lnSpc>
              <a:spcBef>
                <a:spcPts val="0"/>
              </a:spcBef>
              <a:spcAft>
                <a:spcPts val="0"/>
              </a:spcAft>
              <a:buClrTx/>
              <a:buSzTx/>
              <a:buFontTx/>
              <a:buNone/>
              <a:tabLst/>
              <a:defRPr/>
            </a:pPr>
            <a:endParaRPr lang="ru-RU" sz="2400" dirty="0">
              <a:latin typeface="Verdana" charset="0"/>
              <a:ea typeface="Verdana" charset="0"/>
              <a:cs typeface="Verdana" charset="0"/>
            </a:endParaRPr>
          </a:p>
          <a:p>
            <a:pPr marL="0" marR="0" lvl="0" indent="0" algn="ctr" defTabSz="914400" eaLnBrk="1" fontAlgn="auto" latinLnBrk="0" hangingPunct="1">
              <a:lnSpc>
                <a:spcPct val="150000"/>
              </a:lnSpc>
              <a:spcBef>
                <a:spcPts val="0"/>
              </a:spcBef>
              <a:spcAft>
                <a:spcPts val="0"/>
              </a:spcAft>
              <a:buClrTx/>
              <a:buSzTx/>
              <a:buFontTx/>
              <a:buNone/>
              <a:tabLst/>
              <a:defRPr/>
            </a:pPr>
            <a:r>
              <a:rPr lang="ru-RU" sz="3000" b="1" dirty="0">
                <a:latin typeface="Verdana" charset="0"/>
                <a:ea typeface="Verdana" charset="0"/>
                <a:cs typeface="Verdana" charset="0"/>
              </a:rPr>
              <a:t>«Хорошо» </a:t>
            </a:r>
          </a:p>
          <a:p>
            <a:pPr marL="0" marR="0" lvl="0" indent="0" defTabSz="914400" eaLnBrk="1" fontAlgn="auto" latinLnBrk="0" hangingPunct="1">
              <a:lnSpc>
                <a:spcPct val="150000"/>
              </a:lnSpc>
              <a:spcBef>
                <a:spcPts val="0"/>
              </a:spcBef>
              <a:spcAft>
                <a:spcPts val="0"/>
              </a:spcAft>
              <a:buClrTx/>
              <a:buSzTx/>
              <a:buFontTx/>
              <a:buNone/>
              <a:tabLst/>
              <a:defRPr/>
            </a:pPr>
            <a:r>
              <a:rPr lang="ru-RU" sz="2400" dirty="0">
                <a:latin typeface="Verdana" charset="0"/>
                <a:ea typeface="Verdana" charset="0"/>
                <a:cs typeface="Verdana" charset="0"/>
              </a:rPr>
              <a:t>– студент четко отвечает на поставленные вопросы;</a:t>
            </a: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последовательно, обоснованно, не совсем уверенно, в доступной форме излагает свои мысли; </a:t>
            </a: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подтверждает информацию наглядными примерами; </a:t>
            </a:r>
          </a:p>
          <a:p>
            <a:pPr marR="0" lvl="0" defTabSz="914400" eaLnBrk="1" fontAlgn="auto" latinLnBrk="0" hangingPunct="1">
              <a:lnSpc>
                <a:spcPct val="150000"/>
              </a:lnSpc>
              <a:spcBef>
                <a:spcPts val="0"/>
              </a:spcBef>
              <a:spcAft>
                <a:spcPts val="0"/>
              </a:spcAft>
              <a:buClrTx/>
              <a:buSzTx/>
              <a:buFontTx/>
              <a:buChar char="-"/>
              <a:tabLst/>
              <a:defRPr/>
            </a:pPr>
            <a:r>
              <a:rPr lang="ru-RU" sz="2400" dirty="0">
                <a:latin typeface="Verdana" charset="0"/>
                <a:ea typeface="Verdana" charset="0"/>
                <a:cs typeface="Verdana" charset="0"/>
              </a:rPr>
              <a:t>при ответе допускает неточности.</a:t>
            </a:r>
          </a:p>
          <a:p>
            <a:pPr marL="0" marR="0" lvl="0" indent="0" defTabSz="914400" eaLnBrk="1" fontAlgn="auto" latinLnBrk="0" hangingPunct="1">
              <a:lnSpc>
                <a:spcPct val="100000"/>
              </a:lnSpc>
              <a:spcBef>
                <a:spcPts val="0"/>
              </a:spcBef>
              <a:spcAft>
                <a:spcPts val="0"/>
              </a:spcAft>
              <a:buClrTx/>
              <a:buSzTx/>
              <a:buFontTx/>
              <a:buNone/>
              <a:tabLst/>
              <a:defRPr/>
            </a:pPr>
            <a:endParaRPr lang="ru-RU" sz="2400"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ru-RU" sz="2400" b="1" dirty="0">
              <a:latin typeface="Times" charset="0"/>
              <a:ea typeface="Times" charset="0"/>
              <a:cs typeface="Times" charset="0"/>
            </a:endParaRPr>
          </a:p>
        </p:txBody>
      </p:sp>
    </p:spTree>
    <p:extLst>
      <p:ext uri="{BB962C8B-B14F-4D97-AF65-F5344CB8AC3E}">
        <p14:creationId xmlns:p14="http://schemas.microsoft.com/office/powerpoint/2010/main" val="1042921464"/>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Легкий дым</Template>
  <TotalTime>886</TotalTime>
  <Words>1924</Words>
  <Application>Microsoft Macintosh PowerPoint</Application>
  <PresentationFormat>Широкоэкранный</PresentationFormat>
  <Paragraphs>263</Paragraphs>
  <Slides>28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28</vt:i4>
      </vt:variant>
    </vt:vector>
  </HeadingPairs>
  <TitlesOfParts>
    <vt:vector size="35" baseType="lpstr">
      <vt:lpstr>Arial</vt:lpstr>
      <vt:lpstr>Calibri</vt:lpstr>
      <vt:lpstr>Century Gothic</vt:lpstr>
      <vt:lpstr>Times</vt:lpstr>
      <vt:lpstr>Verdana</vt:lpstr>
      <vt:lpstr>Wingdings 3</vt:lpstr>
      <vt:lpstr>Легкий дым</vt:lpstr>
      <vt:lpstr>МИНИСТЕРСТВО ЗДРАВООХРАНЕНИЯ РОСТОВСКОЙ ОБЛАСТИ ГОСУДАРСТВЕННОЕ БЮДЖЕТНОЕ ПРОФЕССИОНАЛЬНОЕ ОБРАЗОВАТЕЛЬНОЕ УЧРЕЖДЕНИЕ РОСТОВСКОЙ ОБЛАСТИ « РОСТОВСКИЙ БАЗОВЫЙ МЕДИЦИНСКИЙ КОЛЛЕДЖ »</vt:lpstr>
      <vt:lpstr>РЕАЛИЗАЦИЯ ВНЕАУДИТОРНОЙ САМОСТОЯТЕЛЬНОЙ РАБОТЫ.</vt:lpstr>
      <vt:lpstr>КРИТЕРИИ ОЦЕНКИ ПРЕЗЕНТАЦИИ.</vt:lpstr>
      <vt:lpstr>КРИТЕРИИ ОЦЕНКИ ПРЕЗЕНТАЦИИ.</vt:lpstr>
      <vt:lpstr>КРИТЕРИИ ОЦЕНКИ ПРЕЗЕНТАЦИИ.</vt:lpstr>
      <vt:lpstr>ДЕМОНСТРАЦИЯ ПРЕПОДАВАТЕЛЕМ ВИДЕОФИЛЬМА.</vt:lpstr>
      <vt:lpstr>КОНТРОЛЬ И КОРРЕКЦИЯ ИСХОДНОГО УРОВНЯ ЗНАНИЙ.</vt:lpstr>
      <vt:lpstr>ВОПРОСЫ ДЛЯ ФРОНТАЛЬНОГО ОПРОСА.</vt:lpstr>
      <vt:lpstr>КРИТЕРИИ ОЦЕНКИ УСТНОГО ОТВЕТА.</vt:lpstr>
      <vt:lpstr>КРИТЕРИИ ОЦЕНКИ УСТНОГО ОТВЕТА</vt:lpstr>
      <vt:lpstr>ИНСТРУКЦИЯ К НАПИСАНИЮ ГРАФИЧЕСКОГО ДИКТАНТА.</vt:lpstr>
      <vt:lpstr>ГРАФИЧЕСКИЙ ДИКТАНТ.</vt:lpstr>
      <vt:lpstr> </vt:lpstr>
      <vt:lpstr>КРИТЕРИИ ОЦЕНКИ ГРАФИЧЕСКОГО ДИКТАНТА.</vt:lpstr>
      <vt:lpstr>РАБОТА МАЛЫМИ ГРУППАМИ. РЕШЕНИЕ СИТУАЦИОННЫХ ЗАДАЧ.</vt:lpstr>
      <vt:lpstr>РАБОТА МАЛЫМИ ГРУППАМИ. РЕШЕНИЕ СИТУАЦИОННЫХ ЗАДАЧ.</vt:lpstr>
      <vt:lpstr>ОТВЕТЫ НА СИТУАЦИОННЫЕ ЗАДАЧИ.</vt:lpstr>
      <vt:lpstr>ОТВЕТЫ НА СИТУАЦИОННЫЕ ЗАДАЧИ.</vt:lpstr>
      <vt:lpstr>КРИТЕРИИ ОЦЕНКИ РАБОТЫ МАЛЫМИ ГРУППАМИ.</vt:lpstr>
      <vt:lpstr>КРИТЕРИИ ОЦЕНКИ РАБОТЫ МАЛЫМИ ГРУППАМИ.</vt:lpstr>
      <vt:lpstr>КРИТЕРИИ ОЦЕНКИ РАБОТЫ МАЛЫМИ ГРУППАМИ.</vt:lpstr>
      <vt:lpstr>ИНСТРУКЦИЯ К ЗАДАНИЯМ В ТЕСТОВОЙ ФОРМЕ ДЛЯ ОПРЕДЕЛЕНИЯ ИТОГОВОГО УРОВНЯ ЗНАНИЙ.</vt:lpstr>
      <vt:lpstr>ЗАДАНИЯ В ТЕСТОВОЙ ФОРМЕ С ВЫБОРОМ ОДНОГО ПРАВИЛЬНОГО ОТВЕТА.</vt:lpstr>
      <vt:lpstr>ЗАДАНИЯ В ТЕСТОВОЙ ФОРМЕ С ВЫБОРОМ ОДНОГО ПРАВИЛЬНОГО ОТВЕТА.</vt:lpstr>
      <vt:lpstr>ЗАДАНИЯ В ТЕСТОВОЙ ФОРМЕ С ВЫБОРОМ ОДНОГО ПРАВИЛЬНОГО ОТВЕТА.</vt:lpstr>
      <vt:lpstr>ЭТАЛОН ОТВЕТОВ К ЗАДАНИЯМ В ТЕСТОВОЙ ФОРМЕ.</vt:lpstr>
      <vt:lpstr>КРИТЕРИИ ОЦЕНОК К ЗАДАНИЯМ В ТЕСТОВОЙ ФОРМЕ.</vt:lpstr>
      <vt:lpstr>Презентация PowerPoint</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МИНИСТЕРСТВО ЗДРАВООХРАНЕНИЯ РОСТОВСКОЙ ОБЛАСТИ ГОСУДАРСТВЕННОЕ БЮДЖЕТНОЕ ПРОФЕССИОНАЛЬНОЕ ОБРАЗОВАТЕЛЬНОЕ УЧРЕЖДЕНИЕ РОСТОВСКОЙ ОБЛАСТИ « РОСТОВСКИЙ БАЗОВЫЙ МЕДИЦИНСКИЙ КОЛЛЕДЖ »</dc:title>
  <dc:creator>Constantine S</dc:creator>
  <cp:lastModifiedBy>Constantine S</cp:lastModifiedBy>
  <cp:revision>115</cp:revision>
  <dcterms:created xsi:type="dcterms:W3CDTF">2016-10-21T19:57:33Z</dcterms:created>
  <dcterms:modified xsi:type="dcterms:W3CDTF">2018-02-24T07:44:05Z</dcterms:modified>
</cp:coreProperties>
</file>