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70" r:id="rId11"/>
    <p:sldId id="272" r:id="rId12"/>
    <p:sldId id="273" r:id="rId13"/>
    <p:sldId id="274" r:id="rId14"/>
    <p:sldId id="275" r:id="rId15"/>
    <p:sldId id="276" r:id="rId16"/>
    <p:sldId id="277" r:id="rId17"/>
    <p:sldId id="278" r:id="rId18"/>
    <p:sldId id="279" r:id="rId19"/>
    <p:sldId id="280" r:id="rId20"/>
    <p:sldId id="281" r:id="rId21"/>
    <p:sldId id="282" r:id="rId22"/>
    <p:sldId id="26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6433" autoAdjust="0"/>
  </p:normalViewPr>
  <p:slideViewPr>
    <p:cSldViewPr snapToGrid="0">
      <p:cViewPr varScale="1">
        <p:scale>
          <a:sx n="87" d="100"/>
          <a:sy n="87" d="100"/>
        </p:scale>
        <p:origin x="138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389A218-1BD9-44B7-AD25-60C2204205A7}" type="datetimeFigureOut">
              <a:rPr lang="ru-RU" smtClean="0"/>
              <a:t>09.07.2017</a:t>
            </a:fld>
            <a:endParaRPr lang="ru-RU"/>
          </a:p>
        </p:txBody>
      </p:sp>
      <p:sp>
        <p:nvSpPr>
          <p:cNvPr id="5" name="Footer Placeholder 4"/>
          <p:cNvSpPr>
            <a:spLocks noGrp="1"/>
          </p:cNvSpPr>
          <p:nvPr>
            <p:ph type="ftr" sz="quarter" idx="11"/>
          </p:nvPr>
        </p:nvSpPr>
        <p:spPr>
          <a:xfrm>
            <a:off x="812805" y="6272785"/>
            <a:ext cx="4745736" cy="365125"/>
          </a:xfrm>
        </p:spPr>
        <p:txBody>
          <a:bodyPr/>
          <a:lstStyle/>
          <a:p>
            <a:endParaRPr lang="ru-RU"/>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1C5C7EFC-FB93-4B0A-97A4-5DFF6022B23C}" type="slidenum">
              <a:rPr lang="ru-RU" smtClean="0"/>
              <a:t>‹#›</a:t>
            </a:fld>
            <a:endParaRPr lang="ru-RU"/>
          </a:p>
        </p:txBody>
      </p:sp>
    </p:spTree>
    <p:extLst>
      <p:ext uri="{BB962C8B-B14F-4D97-AF65-F5344CB8AC3E}">
        <p14:creationId xmlns:p14="http://schemas.microsoft.com/office/powerpoint/2010/main" val="3985539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89A218-1BD9-44B7-AD25-60C2204205A7}" type="datetimeFigureOut">
              <a:rPr lang="ru-RU" smtClean="0"/>
              <a:t>09.07.2017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268012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89A218-1BD9-44B7-AD25-60C2204205A7}" type="datetimeFigureOut">
              <a:rPr lang="ru-RU" smtClean="0"/>
              <a:t>09.07.2017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332097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89A218-1BD9-44B7-AD25-60C2204205A7}" type="datetimeFigureOut">
              <a:rPr lang="ru-RU" smtClean="0"/>
              <a:t>09.07.2017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346113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ru-RU" smtClean="0"/>
              <a:t>Образец заголовка</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9389A218-1BD9-44B7-AD25-60C2204205A7}" type="datetimeFigureOut">
              <a:rPr lang="ru-RU" smtClean="0"/>
              <a:t>09.07.2017</a:t>
            </a:fld>
            <a:endParaRPr lang="ru-RU"/>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ru-RU"/>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1C5C7EFC-FB93-4B0A-97A4-5DFF6022B23C}" type="slidenum">
              <a:rPr lang="ru-RU" smtClean="0"/>
              <a:t>‹#›</a:t>
            </a:fld>
            <a:endParaRPr lang="ru-RU"/>
          </a:p>
        </p:txBody>
      </p:sp>
    </p:spTree>
    <p:extLst>
      <p:ext uri="{BB962C8B-B14F-4D97-AF65-F5344CB8AC3E}">
        <p14:creationId xmlns:p14="http://schemas.microsoft.com/office/powerpoint/2010/main" val="282032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389A218-1BD9-44B7-AD25-60C2204205A7}" type="datetimeFigureOut">
              <a:rPr lang="ru-RU" smtClean="0"/>
              <a:t>09.07.2017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898142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89A218-1BD9-44B7-AD25-60C2204205A7}" type="datetimeFigureOut">
              <a:rPr lang="ru-RU" smtClean="0"/>
              <a:t>09.07.2017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235580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9389A218-1BD9-44B7-AD25-60C2204205A7}" type="datetimeFigureOut">
              <a:rPr lang="ru-RU" smtClean="0"/>
              <a:t>09.07.2017</a:t>
            </a:fld>
            <a:endParaRPr lang="ru-RU"/>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ru-RU"/>
          </a:p>
        </p:txBody>
      </p:sp>
      <p:sp>
        <p:nvSpPr>
          <p:cNvPr id="5" name="Slide Number Placeholder 4"/>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84029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89A218-1BD9-44B7-AD25-60C2204205A7}" type="datetimeFigureOut">
              <a:rPr lang="ru-RU" smtClean="0"/>
              <a:t>09.07.2017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935204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fld id="{9389A218-1BD9-44B7-AD25-60C2204205A7}" type="datetimeFigureOut">
              <a:rPr lang="ru-RU" smtClean="0"/>
              <a:t>09.07.2017</a:t>
            </a:fld>
            <a:endParaRPr lang="ru-RU"/>
          </a:p>
        </p:txBody>
      </p:sp>
      <p:sp>
        <p:nvSpPr>
          <p:cNvPr id="10" name="Footer Placeholder 9"/>
          <p:cNvSpPr>
            <a:spLocks noGrp="1"/>
          </p:cNvSpPr>
          <p:nvPr>
            <p:ph type="ftr" sz="quarter" idx="11"/>
          </p:nvPr>
        </p:nvSpPr>
        <p:spPr/>
        <p:txBody>
          <a:bodyPr/>
          <a:lstStyle/>
          <a:p>
            <a:endParaRPr lang="ru-RU"/>
          </a:p>
        </p:txBody>
      </p:sp>
      <p:sp>
        <p:nvSpPr>
          <p:cNvPr id="11" name="Slide Number Placeholder 10"/>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2838347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fld id="{9389A218-1BD9-44B7-AD25-60C2204205A7}" type="datetimeFigureOut">
              <a:rPr lang="ru-RU" smtClean="0"/>
              <a:t>09.07.2017</a:t>
            </a:fld>
            <a:endParaRPr lang="ru-RU"/>
          </a:p>
        </p:txBody>
      </p:sp>
      <p:sp>
        <p:nvSpPr>
          <p:cNvPr id="10" name="Slide Number Placeholder 9"/>
          <p:cNvSpPr>
            <a:spLocks noGrp="1"/>
          </p:cNvSpPr>
          <p:nvPr>
            <p:ph type="sldNum" sz="quarter" idx="12"/>
          </p:nvPr>
        </p:nvSpPr>
        <p:spPr/>
        <p:txBody>
          <a:bodyPr/>
          <a:lstStyle/>
          <a:p>
            <a:fld id="{1C5C7EFC-FB93-4B0A-97A4-5DFF6022B23C}" type="slidenum">
              <a:rPr lang="ru-RU" smtClean="0"/>
              <a:t>‹#›</a:t>
            </a:fld>
            <a:endParaRPr lang="ru-RU"/>
          </a:p>
        </p:txBody>
      </p:sp>
    </p:spTree>
    <p:extLst>
      <p:ext uri="{BB962C8B-B14F-4D97-AF65-F5344CB8AC3E}">
        <p14:creationId xmlns:p14="http://schemas.microsoft.com/office/powerpoint/2010/main" val="3078536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9389A218-1BD9-44B7-AD25-60C2204205A7}" type="datetimeFigureOut">
              <a:rPr lang="ru-RU" smtClean="0"/>
              <a:t>09.07.2017</a:t>
            </a:fld>
            <a:endParaRPr lang="ru-RU"/>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ru-RU"/>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1C5C7EFC-FB93-4B0A-97A4-5DFF6022B23C}" type="slidenum">
              <a:rPr lang="ru-RU" smtClean="0"/>
              <a:t>‹#›</a:t>
            </a:fld>
            <a:endParaRPr lang="ru-RU"/>
          </a:p>
        </p:txBody>
      </p:sp>
    </p:spTree>
    <p:extLst>
      <p:ext uri="{BB962C8B-B14F-4D97-AF65-F5344CB8AC3E}">
        <p14:creationId xmlns:p14="http://schemas.microsoft.com/office/powerpoint/2010/main" val="35322803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slide" Target="sl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slide" Target="slide9.xml"/></Relationships>
</file>

<file path=ppt/slides/_rels/slide1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slide" Target="slide9.xml"/></Relationships>
</file>

<file path=ppt/slides/_rels/slide1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20.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slide" Target="slide9.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slide" Target="slide19.xml"/><Relationship Id="rId2" Type="http://schemas.openxmlformats.org/officeDocument/2006/relationships/slide" Target="slide22.xml"/><Relationship Id="rId1" Type="http://schemas.openxmlformats.org/officeDocument/2006/relationships/slideLayout" Target="../slideLayouts/slideLayout2.xml"/><Relationship Id="rId6" Type="http://schemas.openxmlformats.org/officeDocument/2006/relationships/slide" Target="slide16.xml"/><Relationship Id="rId5" Type="http://schemas.openxmlformats.org/officeDocument/2006/relationships/slide" Target="slide13.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600" b="1" dirty="0"/>
              <a:t>Практическое занятие №24 </a:t>
            </a:r>
            <a:r>
              <a:rPr lang="ru-RU" sz="3600" dirty="0"/>
              <a:t>Решение задач на работу и мощность постоянного тока.</a:t>
            </a:r>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1225177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182880" lvl="0" indent="-182880">
              <a:spcBef>
                <a:spcPts val="1200"/>
              </a:spcBef>
              <a:buClr>
                <a:srgbClr val="D34817">
                  <a:lumMod val="75000"/>
                </a:srgbClr>
              </a:buClr>
              <a:buSzPct val="85000"/>
              <a:buFont typeface="Wingdings" pitchFamily="2" charset="2"/>
              <a:buChar char="§"/>
            </a:pPr>
            <a:r>
              <a:rPr lang="ru-RU" sz="4800" b="1" cap="none" dirty="0">
                <a:ln w="22225">
                  <a:solidFill>
                    <a:srgbClr val="9B2D1F"/>
                  </a:solidFill>
                  <a:prstDash val="solid"/>
                </a:ln>
                <a:solidFill>
                  <a:srgbClr val="9B2D1F">
                    <a:lumMod val="40000"/>
                    <a:lumOff val="60000"/>
                  </a:srgbClr>
                </a:solidFill>
                <a:ea typeface="+mn-ea"/>
                <a:cs typeface="+mn-cs"/>
              </a:rPr>
              <a:t>1 группа</a:t>
            </a:r>
          </a:p>
        </p:txBody>
      </p:sp>
      <p:sp>
        <p:nvSpPr>
          <p:cNvPr id="3" name="Объект 2"/>
          <p:cNvSpPr>
            <a:spLocks noGrp="1"/>
          </p:cNvSpPr>
          <p:nvPr>
            <p:ph idx="1"/>
          </p:nvPr>
        </p:nvSpPr>
        <p:spPr/>
        <p:txBody>
          <a:bodyPr/>
          <a:lstStyle/>
          <a:p>
            <a:pPr algn="just"/>
            <a:endParaRPr lang="ru-RU" sz="3200" dirty="0"/>
          </a:p>
          <a:p>
            <a:pPr algn="just"/>
            <a:r>
              <a:rPr lang="ru-RU" dirty="0"/>
              <a:t>1)	</a:t>
            </a:r>
            <a:r>
              <a:rPr lang="ru-RU" dirty="0">
                <a:hlinkClick r:id="rId2" action="ppaction://hlinksldjump"/>
              </a:rPr>
              <a:t>Элемент с внутренним сопротивлением 4 Ом и ЭДС 12В замкнут проводником с сопротивлением 8 Ом. Какое количество теплоты будет выделяться во внешней цепи за 1 с</a:t>
            </a:r>
            <a:r>
              <a:rPr lang="ru-RU" dirty="0" smtClean="0">
                <a:hlinkClick r:id="rId2" action="ppaction://hlinksldjump"/>
              </a:rPr>
              <a:t>?</a:t>
            </a:r>
            <a:endParaRPr lang="ru-RU" dirty="0" smtClean="0"/>
          </a:p>
          <a:p>
            <a:pPr algn="just"/>
            <a:r>
              <a:rPr lang="ru-RU" dirty="0"/>
              <a:t>2)	</a:t>
            </a:r>
            <a:r>
              <a:rPr lang="ru-RU" dirty="0">
                <a:hlinkClick r:id="rId3" action="ppaction://hlinksldjump"/>
              </a:rPr>
              <a:t>Сила тока в электрической печи равна 850А при напряжении 220В. Какое количество теплоты выделяется в печи за 1 мин?</a:t>
            </a:r>
            <a:endParaRPr lang="ru-RU" dirty="0"/>
          </a:p>
        </p:txBody>
      </p:sp>
      <p:pic>
        <p:nvPicPr>
          <p:cNvPr id="4" name="Объект 3">
            <a:hlinkClick r:id="rId4" action="ppaction://hlinksldjump"/>
          </p:cNvPr>
          <p:cNvPicPr>
            <a:picLocks noChangeAspect="1"/>
          </p:cNvPicPr>
          <p:nvPr/>
        </p:nvPicPr>
        <p:blipFill>
          <a:blip r:embed="rId5"/>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1822501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800" b="1" cap="none" dirty="0">
                <a:ln w="22225">
                  <a:solidFill>
                    <a:srgbClr val="9B2D1F"/>
                  </a:solidFill>
                  <a:prstDash val="solid"/>
                </a:ln>
                <a:solidFill>
                  <a:srgbClr val="9B2D1F">
                    <a:lumMod val="40000"/>
                    <a:lumOff val="60000"/>
                  </a:srgbClr>
                </a:solidFill>
              </a:rPr>
              <a:t>1 </a:t>
            </a:r>
            <a:r>
              <a:rPr lang="ru-RU" sz="4800" b="1" cap="none" dirty="0" smtClean="0">
                <a:ln w="22225">
                  <a:solidFill>
                    <a:srgbClr val="9B2D1F"/>
                  </a:solidFill>
                  <a:prstDash val="solid"/>
                </a:ln>
                <a:solidFill>
                  <a:srgbClr val="9B2D1F">
                    <a:lumMod val="40000"/>
                    <a:lumOff val="60000"/>
                  </a:srgbClr>
                </a:solidFill>
              </a:rPr>
              <a:t>группа</a:t>
            </a:r>
            <a:br>
              <a:rPr lang="ru-RU" sz="4800" b="1" cap="none" dirty="0" smtClean="0">
                <a:ln w="22225">
                  <a:solidFill>
                    <a:srgbClr val="9B2D1F"/>
                  </a:solidFill>
                  <a:prstDash val="solid"/>
                </a:ln>
                <a:solidFill>
                  <a:srgbClr val="9B2D1F">
                    <a:lumMod val="40000"/>
                    <a:lumOff val="60000"/>
                  </a:srgbClr>
                </a:solidFill>
              </a:rPr>
            </a:br>
            <a:r>
              <a:rPr lang="ru-RU" dirty="0" smtClean="0"/>
              <a:t>1 задача</a:t>
            </a:r>
            <a:endParaRPr lang="ru-RU" dirty="0"/>
          </a:p>
        </p:txBody>
      </p:sp>
      <p:pic>
        <p:nvPicPr>
          <p:cNvPr id="5" name="Объект 3">
            <a:hlinkClick r:id="rId2" action="ppaction://hlinksldjump"/>
          </p:cNvPr>
          <p:cNvPicPr>
            <a:picLocks noChangeAspect="1"/>
          </p:cNvPicPr>
          <p:nvPr/>
        </p:nvPicPr>
        <p:blipFill>
          <a:blip r:embed="rId3"/>
          <a:stretch>
            <a:fillRect/>
          </a:stretch>
        </p:blipFill>
        <p:spPr>
          <a:xfrm>
            <a:off x="8300624" y="5972116"/>
            <a:ext cx="719390" cy="719390"/>
          </a:xfrm>
          <a:prstGeom prst="rect">
            <a:avLst/>
          </a:prstGeom>
        </p:spPr>
      </p:pic>
      <p:pic>
        <p:nvPicPr>
          <p:cNvPr id="6" name="Объект 5"/>
          <p:cNvPicPr>
            <a:picLocks noGrp="1" noChangeAspect="1"/>
          </p:cNvPicPr>
          <p:nvPr>
            <p:ph idx="1"/>
          </p:nvPr>
        </p:nvPicPr>
        <p:blipFill>
          <a:blip r:embed="rId4"/>
          <a:stretch>
            <a:fillRect/>
          </a:stretch>
        </p:blipFill>
        <p:spPr>
          <a:xfrm>
            <a:off x="1441342" y="2093976"/>
            <a:ext cx="6369804" cy="3283936"/>
          </a:xfrm>
          <a:prstGeom prst="rect">
            <a:avLst/>
          </a:prstGeom>
        </p:spPr>
      </p:pic>
    </p:spTree>
    <p:extLst>
      <p:ext uri="{BB962C8B-B14F-4D97-AF65-F5344CB8AC3E}">
        <p14:creationId xmlns:p14="http://schemas.microsoft.com/office/powerpoint/2010/main" val="31066069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735810" y="2588216"/>
            <a:ext cx="5873857" cy="2138767"/>
          </a:xfrm>
          <a:prstGeom prst="rect">
            <a:avLst/>
          </a:prstGeom>
        </p:spPr>
      </p:pic>
      <p:sp>
        <p:nvSpPr>
          <p:cNvPr id="4" name="Заголовок 1"/>
          <p:cNvSpPr>
            <a:spLocks noGrp="1"/>
          </p:cNvSpPr>
          <p:nvPr>
            <p:ph type="title"/>
          </p:nvPr>
        </p:nvSpPr>
        <p:spPr/>
        <p:txBody>
          <a:bodyPr/>
          <a:lstStyle/>
          <a:p>
            <a:pPr algn="ctr"/>
            <a:r>
              <a:rPr lang="ru-RU" sz="4800" b="1" cap="none" dirty="0">
                <a:ln w="22225">
                  <a:solidFill>
                    <a:srgbClr val="9B2D1F"/>
                  </a:solidFill>
                  <a:prstDash val="solid"/>
                </a:ln>
                <a:solidFill>
                  <a:srgbClr val="9B2D1F">
                    <a:lumMod val="40000"/>
                    <a:lumOff val="60000"/>
                  </a:srgbClr>
                </a:solidFill>
              </a:rPr>
              <a:t>1 </a:t>
            </a:r>
            <a:r>
              <a:rPr lang="ru-RU" sz="4800" b="1" cap="none" dirty="0" smtClean="0">
                <a:ln w="22225">
                  <a:solidFill>
                    <a:srgbClr val="9B2D1F"/>
                  </a:solidFill>
                  <a:prstDash val="solid"/>
                </a:ln>
                <a:solidFill>
                  <a:srgbClr val="9B2D1F">
                    <a:lumMod val="40000"/>
                    <a:lumOff val="60000"/>
                  </a:srgbClr>
                </a:solidFill>
              </a:rPr>
              <a:t>группа</a:t>
            </a:r>
            <a:br>
              <a:rPr lang="ru-RU" sz="4800" b="1" cap="none" dirty="0" smtClean="0">
                <a:ln w="22225">
                  <a:solidFill>
                    <a:srgbClr val="9B2D1F"/>
                  </a:solidFill>
                  <a:prstDash val="solid"/>
                </a:ln>
                <a:solidFill>
                  <a:srgbClr val="9B2D1F">
                    <a:lumMod val="40000"/>
                    <a:lumOff val="60000"/>
                  </a:srgbClr>
                </a:solidFill>
              </a:rPr>
            </a:br>
            <a:r>
              <a:rPr lang="ru-RU" dirty="0"/>
              <a:t>2</a:t>
            </a:r>
            <a:r>
              <a:rPr lang="ru-RU" dirty="0" smtClean="0"/>
              <a:t> задача</a:t>
            </a:r>
            <a:endParaRPr lang="ru-RU" dirty="0"/>
          </a:p>
        </p:txBody>
      </p:sp>
      <p:pic>
        <p:nvPicPr>
          <p:cNvPr id="6" name="Рисунок 5">
            <a:hlinkClick r:id="rId3" action="ppaction://hlinksldjump"/>
          </p:cNvPr>
          <p:cNvPicPr>
            <a:picLocks noChangeAspect="1"/>
          </p:cNvPicPr>
          <p:nvPr/>
        </p:nvPicPr>
        <p:blipFill>
          <a:blip r:embed="rId4"/>
          <a:stretch>
            <a:fillRect/>
          </a:stretch>
        </p:blipFill>
        <p:spPr>
          <a:xfrm>
            <a:off x="8266512" y="6010809"/>
            <a:ext cx="719390" cy="719390"/>
          </a:xfrm>
          <a:prstGeom prst="rect">
            <a:avLst/>
          </a:prstGeom>
        </p:spPr>
      </p:pic>
    </p:spTree>
    <p:extLst>
      <p:ext uri="{BB962C8B-B14F-4D97-AF65-F5344CB8AC3E}">
        <p14:creationId xmlns:p14="http://schemas.microsoft.com/office/powerpoint/2010/main" val="159761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1)	</a:t>
            </a:r>
            <a:r>
              <a:rPr lang="ru-RU" dirty="0">
                <a:hlinkClick r:id="rId2" action="ppaction://hlinksldjump"/>
              </a:rPr>
              <a:t>Какое количество теплоты выделяется в проводнике сопротивлением 20 0м за 10 минут при силе тока 2 А</a:t>
            </a:r>
            <a:r>
              <a:rPr lang="ru-RU" dirty="0" smtClean="0">
                <a:hlinkClick r:id="rId2" action="ppaction://hlinksldjump"/>
              </a:rPr>
              <a:t>?</a:t>
            </a:r>
            <a:endParaRPr lang="ru-RU" dirty="0" smtClean="0"/>
          </a:p>
          <a:p>
            <a:r>
              <a:rPr lang="ru-RU" dirty="0"/>
              <a:t>2)	</a:t>
            </a:r>
            <a:r>
              <a:rPr lang="ru-RU" dirty="0">
                <a:hlinkClick r:id="rId3" action="ppaction://hlinksldjump"/>
              </a:rPr>
              <a:t>Две лампы </a:t>
            </a:r>
            <a:r>
              <a:rPr lang="ru-RU" dirty="0" smtClean="0">
                <a:hlinkClick r:id="rId3" action="ppaction://hlinksldjump"/>
              </a:rPr>
              <a:t>мощностью </a:t>
            </a:r>
            <a:r>
              <a:rPr lang="ru-RU" dirty="0">
                <a:hlinkClick r:id="rId3" action="ppaction://hlinksldjump"/>
              </a:rPr>
              <a:t>25 Вт и 100 Вт </a:t>
            </a:r>
            <a:r>
              <a:rPr lang="ru-RU" dirty="0" smtClean="0">
                <a:hlinkClick r:id="rId3" action="ppaction://hlinksldjump"/>
              </a:rPr>
              <a:t>включаем </a:t>
            </a:r>
            <a:r>
              <a:rPr lang="ru-RU" dirty="0">
                <a:hlinkClick r:id="rId3" action="ppaction://hlinksldjump"/>
              </a:rPr>
              <a:t>в </a:t>
            </a:r>
            <a:r>
              <a:rPr lang="ru-RU" dirty="0" smtClean="0">
                <a:hlinkClick r:id="rId3" action="ppaction://hlinksldjump"/>
              </a:rPr>
              <a:t>электрическую </a:t>
            </a:r>
            <a:r>
              <a:rPr lang="ru-RU" dirty="0">
                <a:hlinkClick r:id="rId3" action="ppaction://hlinksldjump"/>
              </a:rPr>
              <a:t>цепь под </a:t>
            </a:r>
            <a:r>
              <a:rPr lang="ru-RU" dirty="0" smtClean="0">
                <a:hlinkClick r:id="rId3" action="ppaction://hlinksldjump"/>
              </a:rPr>
              <a:t>напряжением </a:t>
            </a:r>
            <a:r>
              <a:rPr lang="ru-RU" dirty="0">
                <a:hlinkClick r:id="rId3" action="ppaction://hlinksldjump"/>
              </a:rPr>
              <a:t>220 В. </a:t>
            </a:r>
            <a:r>
              <a:rPr lang="ru-RU" dirty="0" smtClean="0">
                <a:hlinkClick r:id="rId3" action="ppaction://hlinksldjump"/>
              </a:rPr>
              <a:t>Насколько отличается </a:t>
            </a:r>
            <a:r>
              <a:rPr lang="ru-RU" dirty="0">
                <a:hlinkClick r:id="rId3" action="ppaction://hlinksldjump"/>
              </a:rPr>
              <a:t>сила тока в этих </a:t>
            </a:r>
            <a:r>
              <a:rPr lang="ru-RU" dirty="0" smtClean="0">
                <a:hlinkClick r:id="rId3" action="ppaction://hlinksldjump"/>
              </a:rPr>
              <a:t>лампах</a:t>
            </a:r>
            <a:r>
              <a:rPr lang="ru-RU" dirty="0">
                <a:hlinkClick r:id="rId3" action="ppaction://hlinksldjump"/>
              </a:rPr>
              <a:t>?</a:t>
            </a:r>
            <a:endParaRPr lang="ru-RU" dirty="0"/>
          </a:p>
        </p:txBody>
      </p:sp>
      <p:sp>
        <p:nvSpPr>
          <p:cNvPr id="4" name="Заголовок 1"/>
          <p:cNvSpPr>
            <a:spLocks noGrp="1"/>
          </p:cNvSpPr>
          <p:nvPr>
            <p:ph type="title"/>
          </p:nvPr>
        </p:nvSpPr>
        <p:spPr/>
        <p:txBody>
          <a:bodyPr/>
          <a:lstStyle/>
          <a:p>
            <a:pPr marL="182880" lvl="0" indent="-182880">
              <a:spcBef>
                <a:spcPts val="1200"/>
              </a:spcBef>
              <a:buClr>
                <a:srgbClr val="D34817">
                  <a:lumMod val="75000"/>
                </a:srgbClr>
              </a:buClr>
              <a:buSzPct val="85000"/>
              <a:buFont typeface="Wingdings" pitchFamily="2" charset="2"/>
              <a:buChar char="§"/>
            </a:pPr>
            <a:r>
              <a:rPr lang="ru-RU" sz="4800" b="1" cap="none" dirty="0" smtClean="0">
                <a:ln w="22225">
                  <a:solidFill>
                    <a:srgbClr val="9B2D1F"/>
                  </a:solidFill>
                  <a:prstDash val="solid"/>
                </a:ln>
                <a:solidFill>
                  <a:srgbClr val="9B2D1F">
                    <a:lumMod val="40000"/>
                    <a:lumOff val="60000"/>
                  </a:srgbClr>
                </a:solidFill>
                <a:ea typeface="+mn-ea"/>
                <a:cs typeface="+mn-cs"/>
              </a:rPr>
              <a:t>2 </a:t>
            </a:r>
            <a:r>
              <a:rPr lang="ru-RU" sz="4800" b="1" cap="none" dirty="0">
                <a:ln w="22225">
                  <a:solidFill>
                    <a:srgbClr val="9B2D1F"/>
                  </a:solidFill>
                  <a:prstDash val="solid"/>
                </a:ln>
                <a:solidFill>
                  <a:srgbClr val="9B2D1F">
                    <a:lumMod val="40000"/>
                    <a:lumOff val="60000"/>
                  </a:srgbClr>
                </a:solidFill>
                <a:ea typeface="+mn-ea"/>
                <a:cs typeface="+mn-cs"/>
              </a:rPr>
              <a:t>группа</a:t>
            </a:r>
          </a:p>
        </p:txBody>
      </p:sp>
      <p:pic>
        <p:nvPicPr>
          <p:cNvPr id="5" name="Объект 3">
            <a:hlinkClick r:id="rId4" action="ppaction://hlinksldjump"/>
          </p:cNvPr>
          <p:cNvPicPr>
            <a:picLocks noChangeAspect="1"/>
          </p:cNvPicPr>
          <p:nvPr/>
        </p:nvPicPr>
        <p:blipFill>
          <a:blip r:embed="rId5"/>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10987422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658319" y="2324746"/>
            <a:ext cx="5718873" cy="3285639"/>
          </a:xfrm>
          <a:prstGeom prst="rect">
            <a:avLst/>
          </a:prstGeom>
        </p:spPr>
      </p:pic>
      <p:sp>
        <p:nvSpPr>
          <p:cNvPr id="4" name="Заголовок 1"/>
          <p:cNvSpPr>
            <a:spLocks noGrp="1"/>
          </p:cNvSpPr>
          <p:nvPr>
            <p:ph type="title"/>
          </p:nvPr>
        </p:nvSpPr>
        <p:spPr/>
        <p:txBody>
          <a:bodyPr/>
          <a:lstStyle/>
          <a:p>
            <a:pPr algn="ctr"/>
            <a:r>
              <a:rPr lang="ru-RU" sz="4800" b="1" cap="none" dirty="0" smtClean="0">
                <a:ln w="22225">
                  <a:solidFill>
                    <a:srgbClr val="9B2D1F"/>
                  </a:solidFill>
                  <a:prstDash val="solid"/>
                </a:ln>
                <a:solidFill>
                  <a:srgbClr val="9B2D1F">
                    <a:lumMod val="40000"/>
                    <a:lumOff val="60000"/>
                  </a:srgbClr>
                </a:solidFill>
              </a:rPr>
              <a:t>2 группа</a:t>
            </a:r>
            <a:br>
              <a:rPr lang="ru-RU" sz="4800" b="1" cap="none" dirty="0" smtClean="0">
                <a:ln w="22225">
                  <a:solidFill>
                    <a:srgbClr val="9B2D1F"/>
                  </a:solidFill>
                  <a:prstDash val="solid"/>
                </a:ln>
                <a:solidFill>
                  <a:srgbClr val="9B2D1F">
                    <a:lumMod val="40000"/>
                    <a:lumOff val="60000"/>
                  </a:srgbClr>
                </a:solidFill>
              </a:rPr>
            </a:br>
            <a:r>
              <a:rPr lang="ru-RU" dirty="0" smtClean="0"/>
              <a:t>1 задача</a:t>
            </a:r>
            <a:endParaRPr lang="ru-RU" dirty="0"/>
          </a:p>
        </p:txBody>
      </p:sp>
      <p:pic>
        <p:nvPicPr>
          <p:cNvPr id="6" name="Объект 3">
            <a:hlinkClick r:id="rId3" action="ppaction://hlinksldjump"/>
          </p:cNvPr>
          <p:cNvPicPr>
            <a:picLocks noChangeAspect="1"/>
          </p:cNvPicPr>
          <p:nvPr/>
        </p:nvPicPr>
        <p:blipFill>
          <a:blip r:embed="rId4"/>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15407606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a:blip r:embed="rId2"/>
          <a:stretch>
            <a:fillRect/>
          </a:stretch>
        </p:blipFill>
        <p:spPr>
          <a:xfrm>
            <a:off x="1859797" y="2479729"/>
            <a:ext cx="5796365" cy="3285639"/>
          </a:xfrm>
          <a:prstGeom prst="rect">
            <a:avLst/>
          </a:prstGeom>
        </p:spPr>
      </p:pic>
      <p:sp>
        <p:nvSpPr>
          <p:cNvPr id="5" name="Заголовок 1"/>
          <p:cNvSpPr>
            <a:spLocks noGrp="1"/>
          </p:cNvSpPr>
          <p:nvPr>
            <p:ph type="title"/>
          </p:nvPr>
        </p:nvSpPr>
        <p:spPr/>
        <p:txBody>
          <a:bodyPr/>
          <a:lstStyle/>
          <a:p>
            <a:pPr algn="ctr"/>
            <a:r>
              <a:rPr lang="ru-RU" sz="4800" b="1" cap="none" dirty="0" smtClean="0">
                <a:ln w="22225">
                  <a:solidFill>
                    <a:srgbClr val="9B2D1F"/>
                  </a:solidFill>
                  <a:prstDash val="solid"/>
                </a:ln>
                <a:solidFill>
                  <a:srgbClr val="9B2D1F">
                    <a:lumMod val="40000"/>
                    <a:lumOff val="60000"/>
                  </a:srgbClr>
                </a:solidFill>
              </a:rPr>
              <a:t>2 группа</a:t>
            </a:r>
            <a:br>
              <a:rPr lang="ru-RU" sz="4800" b="1" cap="none" dirty="0" smtClean="0">
                <a:ln w="22225">
                  <a:solidFill>
                    <a:srgbClr val="9B2D1F"/>
                  </a:solidFill>
                  <a:prstDash val="solid"/>
                </a:ln>
                <a:solidFill>
                  <a:srgbClr val="9B2D1F">
                    <a:lumMod val="40000"/>
                    <a:lumOff val="60000"/>
                  </a:srgbClr>
                </a:solidFill>
              </a:rPr>
            </a:br>
            <a:r>
              <a:rPr lang="ru-RU" dirty="0"/>
              <a:t>2</a:t>
            </a:r>
            <a:r>
              <a:rPr lang="ru-RU" dirty="0" smtClean="0"/>
              <a:t> задача</a:t>
            </a:r>
            <a:endParaRPr lang="ru-RU" dirty="0"/>
          </a:p>
        </p:txBody>
      </p:sp>
      <p:pic>
        <p:nvPicPr>
          <p:cNvPr id="7" name="Объект 3">
            <a:hlinkClick r:id="rId3" action="ppaction://hlinksldjump"/>
          </p:cNvPr>
          <p:cNvPicPr>
            <a:picLocks noChangeAspect="1"/>
          </p:cNvPicPr>
          <p:nvPr/>
        </p:nvPicPr>
        <p:blipFill>
          <a:blip r:embed="rId4"/>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32250037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1)	</a:t>
            </a:r>
            <a:r>
              <a:rPr lang="ru-RU" dirty="0">
                <a:hlinkClick r:id="rId2" action="ppaction://hlinksldjump"/>
              </a:rPr>
              <a:t>Определите напряжение на участке цепи, в котором за 0,5 мин совершается работа, равная 60 Дж, при силе тока 0,1 А</a:t>
            </a:r>
            <a:r>
              <a:rPr lang="ru-RU" dirty="0" smtClean="0">
                <a:hlinkClick r:id="rId2" action="ppaction://hlinksldjump"/>
              </a:rPr>
              <a:t>.</a:t>
            </a:r>
            <a:endParaRPr lang="ru-RU" dirty="0" smtClean="0"/>
          </a:p>
          <a:p>
            <a:r>
              <a:rPr lang="ru-RU" dirty="0"/>
              <a:t>2)	</a:t>
            </a:r>
            <a:r>
              <a:rPr lang="ru-RU" dirty="0">
                <a:hlinkClick r:id="rId3" action="ppaction://hlinksldjump"/>
              </a:rPr>
              <a:t>Нагреватель из </a:t>
            </a:r>
            <a:r>
              <a:rPr lang="ru-RU" dirty="0" err="1">
                <a:hlinkClick r:id="rId3" action="ppaction://hlinksldjump"/>
              </a:rPr>
              <a:t>нихромовой</a:t>
            </a:r>
            <a:r>
              <a:rPr lang="ru-RU" dirty="0">
                <a:hlinkClick r:id="rId3" action="ppaction://hlinksldjump"/>
              </a:rPr>
              <a:t> проволоки (ρ = 110·10-8 0м·м) длиной 5 м и диаметром 0,25 мм включается в сеть постоянного тока напряжением 110 В. 0пределите мощность нагревателя.</a:t>
            </a:r>
            <a:endParaRPr lang="ru-RU" dirty="0"/>
          </a:p>
        </p:txBody>
      </p:sp>
      <p:sp>
        <p:nvSpPr>
          <p:cNvPr id="4" name="Заголовок 1"/>
          <p:cNvSpPr>
            <a:spLocks noGrp="1"/>
          </p:cNvSpPr>
          <p:nvPr>
            <p:ph type="title"/>
          </p:nvPr>
        </p:nvSpPr>
        <p:spPr/>
        <p:txBody>
          <a:bodyPr/>
          <a:lstStyle/>
          <a:p>
            <a:pPr marL="182880" lvl="0" indent="-182880">
              <a:spcBef>
                <a:spcPts val="1200"/>
              </a:spcBef>
              <a:buClr>
                <a:srgbClr val="D34817">
                  <a:lumMod val="75000"/>
                </a:srgbClr>
              </a:buClr>
              <a:buSzPct val="85000"/>
              <a:buFont typeface="Wingdings" pitchFamily="2" charset="2"/>
              <a:buChar char="§"/>
            </a:pPr>
            <a:r>
              <a:rPr lang="ru-RU" sz="4800" b="1" cap="none" dirty="0" smtClean="0">
                <a:ln w="22225">
                  <a:solidFill>
                    <a:srgbClr val="9B2D1F"/>
                  </a:solidFill>
                  <a:prstDash val="solid"/>
                </a:ln>
                <a:solidFill>
                  <a:srgbClr val="9B2D1F">
                    <a:lumMod val="40000"/>
                    <a:lumOff val="60000"/>
                  </a:srgbClr>
                </a:solidFill>
                <a:ea typeface="+mn-ea"/>
                <a:cs typeface="+mn-cs"/>
              </a:rPr>
              <a:t>3 </a:t>
            </a:r>
            <a:r>
              <a:rPr lang="ru-RU" sz="4800" b="1" cap="none" dirty="0">
                <a:ln w="22225">
                  <a:solidFill>
                    <a:srgbClr val="9B2D1F"/>
                  </a:solidFill>
                  <a:prstDash val="solid"/>
                </a:ln>
                <a:solidFill>
                  <a:srgbClr val="9B2D1F">
                    <a:lumMod val="40000"/>
                    <a:lumOff val="60000"/>
                  </a:srgbClr>
                </a:solidFill>
                <a:ea typeface="+mn-ea"/>
                <a:cs typeface="+mn-cs"/>
              </a:rPr>
              <a:t>группа</a:t>
            </a:r>
          </a:p>
        </p:txBody>
      </p:sp>
      <p:pic>
        <p:nvPicPr>
          <p:cNvPr id="5" name="Объект 3">
            <a:hlinkClick r:id="rId4" action="ppaction://hlinksldjump"/>
          </p:cNvPr>
          <p:cNvPicPr>
            <a:picLocks noChangeAspect="1"/>
          </p:cNvPicPr>
          <p:nvPr/>
        </p:nvPicPr>
        <p:blipFill>
          <a:blip r:embed="rId5"/>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27011292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797803" y="2479729"/>
            <a:ext cx="5858360" cy="3053165"/>
          </a:xfrm>
          <a:prstGeom prst="rect">
            <a:avLst/>
          </a:prstGeom>
        </p:spPr>
      </p:pic>
      <p:sp>
        <p:nvSpPr>
          <p:cNvPr id="4" name="Заголовок 1"/>
          <p:cNvSpPr>
            <a:spLocks noGrp="1"/>
          </p:cNvSpPr>
          <p:nvPr>
            <p:ph type="title"/>
          </p:nvPr>
        </p:nvSpPr>
        <p:spPr/>
        <p:txBody>
          <a:bodyPr/>
          <a:lstStyle/>
          <a:p>
            <a:pPr algn="ctr"/>
            <a:r>
              <a:rPr lang="ru-RU" sz="4800" b="1" cap="none" dirty="0">
                <a:ln w="22225">
                  <a:solidFill>
                    <a:srgbClr val="9B2D1F"/>
                  </a:solidFill>
                  <a:prstDash val="solid"/>
                </a:ln>
                <a:solidFill>
                  <a:srgbClr val="9B2D1F">
                    <a:lumMod val="40000"/>
                    <a:lumOff val="60000"/>
                  </a:srgbClr>
                </a:solidFill>
              </a:rPr>
              <a:t>3</a:t>
            </a:r>
            <a:r>
              <a:rPr lang="ru-RU" sz="4800" b="1" cap="none" dirty="0" smtClean="0">
                <a:ln w="22225">
                  <a:solidFill>
                    <a:srgbClr val="9B2D1F"/>
                  </a:solidFill>
                  <a:prstDash val="solid"/>
                </a:ln>
                <a:solidFill>
                  <a:srgbClr val="9B2D1F">
                    <a:lumMod val="40000"/>
                    <a:lumOff val="60000"/>
                  </a:srgbClr>
                </a:solidFill>
              </a:rPr>
              <a:t> группа</a:t>
            </a:r>
            <a:br>
              <a:rPr lang="ru-RU" sz="4800" b="1" cap="none" dirty="0" smtClean="0">
                <a:ln w="22225">
                  <a:solidFill>
                    <a:srgbClr val="9B2D1F"/>
                  </a:solidFill>
                  <a:prstDash val="solid"/>
                </a:ln>
                <a:solidFill>
                  <a:srgbClr val="9B2D1F">
                    <a:lumMod val="40000"/>
                    <a:lumOff val="60000"/>
                  </a:srgbClr>
                </a:solidFill>
              </a:rPr>
            </a:br>
            <a:r>
              <a:rPr lang="ru-RU" dirty="0" smtClean="0"/>
              <a:t>1 задача</a:t>
            </a:r>
            <a:endParaRPr lang="ru-RU" dirty="0"/>
          </a:p>
        </p:txBody>
      </p:sp>
      <p:pic>
        <p:nvPicPr>
          <p:cNvPr id="6" name="Объект 3">
            <a:hlinkClick r:id="rId3" action="ppaction://hlinksldjump"/>
          </p:cNvPr>
          <p:cNvPicPr>
            <a:picLocks noChangeAspect="1"/>
          </p:cNvPicPr>
          <p:nvPr/>
        </p:nvPicPr>
        <p:blipFill>
          <a:blip r:embed="rId4"/>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20359907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a:blip r:embed="rId2"/>
          <a:stretch>
            <a:fillRect/>
          </a:stretch>
        </p:blipFill>
        <p:spPr>
          <a:xfrm>
            <a:off x="1286360" y="2572719"/>
            <a:ext cx="6757260" cy="2913681"/>
          </a:xfrm>
          <a:prstGeom prst="rect">
            <a:avLst/>
          </a:prstGeom>
        </p:spPr>
      </p:pic>
      <p:sp>
        <p:nvSpPr>
          <p:cNvPr id="5" name="Заголовок 1"/>
          <p:cNvSpPr>
            <a:spLocks noGrp="1"/>
          </p:cNvSpPr>
          <p:nvPr>
            <p:ph type="title"/>
          </p:nvPr>
        </p:nvSpPr>
        <p:spPr/>
        <p:txBody>
          <a:bodyPr/>
          <a:lstStyle/>
          <a:p>
            <a:pPr algn="ctr"/>
            <a:r>
              <a:rPr lang="ru-RU" sz="4800" b="1" cap="none" dirty="0">
                <a:ln w="22225">
                  <a:solidFill>
                    <a:srgbClr val="9B2D1F"/>
                  </a:solidFill>
                  <a:prstDash val="solid"/>
                </a:ln>
                <a:solidFill>
                  <a:srgbClr val="9B2D1F">
                    <a:lumMod val="40000"/>
                    <a:lumOff val="60000"/>
                  </a:srgbClr>
                </a:solidFill>
              </a:rPr>
              <a:t>3</a:t>
            </a:r>
            <a:r>
              <a:rPr lang="ru-RU" sz="4800" b="1" cap="none" dirty="0" smtClean="0">
                <a:ln w="22225">
                  <a:solidFill>
                    <a:srgbClr val="9B2D1F"/>
                  </a:solidFill>
                  <a:prstDash val="solid"/>
                </a:ln>
                <a:solidFill>
                  <a:srgbClr val="9B2D1F">
                    <a:lumMod val="40000"/>
                    <a:lumOff val="60000"/>
                  </a:srgbClr>
                </a:solidFill>
              </a:rPr>
              <a:t> группа</a:t>
            </a:r>
            <a:br>
              <a:rPr lang="ru-RU" sz="4800" b="1" cap="none" dirty="0" smtClean="0">
                <a:ln w="22225">
                  <a:solidFill>
                    <a:srgbClr val="9B2D1F"/>
                  </a:solidFill>
                  <a:prstDash val="solid"/>
                </a:ln>
                <a:solidFill>
                  <a:srgbClr val="9B2D1F">
                    <a:lumMod val="40000"/>
                    <a:lumOff val="60000"/>
                  </a:srgbClr>
                </a:solidFill>
              </a:rPr>
            </a:br>
            <a:r>
              <a:rPr lang="ru-RU" dirty="0"/>
              <a:t>2</a:t>
            </a:r>
            <a:r>
              <a:rPr lang="ru-RU" dirty="0" smtClean="0"/>
              <a:t> задача</a:t>
            </a:r>
            <a:endParaRPr lang="ru-RU" dirty="0"/>
          </a:p>
        </p:txBody>
      </p:sp>
      <p:pic>
        <p:nvPicPr>
          <p:cNvPr id="7" name="Объект 3">
            <a:hlinkClick r:id="rId3" action="ppaction://hlinksldjump"/>
          </p:cNvPr>
          <p:cNvPicPr>
            <a:picLocks noChangeAspect="1"/>
          </p:cNvPicPr>
          <p:nvPr/>
        </p:nvPicPr>
        <p:blipFill>
          <a:blip r:embed="rId4"/>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2207465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1)	</a:t>
            </a:r>
            <a:r>
              <a:rPr lang="ru-RU" dirty="0">
                <a:hlinkClick r:id="rId2" action="ppaction://hlinksldjump"/>
              </a:rPr>
              <a:t>Определите мощность тока и сопротивление спирали в электролампе, включенной в сеть напряжением 220 В, если сила тока в ней равна 0,8 А</a:t>
            </a:r>
            <a:r>
              <a:rPr lang="ru-RU" dirty="0" smtClean="0">
                <a:hlinkClick r:id="rId2" action="ppaction://hlinksldjump"/>
              </a:rPr>
              <a:t>.</a:t>
            </a:r>
            <a:endParaRPr lang="ru-RU" dirty="0" smtClean="0"/>
          </a:p>
          <a:p>
            <a:r>
              <a:rPr lang="ru-RU" dirty="0"/>
              <a:t>2)	</a:t>
            </a:r>
            <a:r>
              <a:rPr lang="ru-RU" dirty="0">
                <a:hlinkClick r:id="rId3" action="ppaction://hlinksldjump"/>
              </a:rPr>
              <a:t>Сила тока в электролампе прожектора 2А. Как велико напряжение, подведённое к прожектору, если он потребляет 45,6кДж за 1 мин?</a:t>
            </a:r>
            <a:endParaRPr lang="ru-RU" dirty="0" smtClean="0"/>
          </a:p>
          <a:p>
            <a:endParaRPr lang="ru-RU" dirty="0"/>
          </a:p>
        </p:txBody>
      </p:sp>
      <p:sp>
        <p:nvSpPr>
          <p:cNvPr id="4" name="Заголовок 1"/>
          <p:cNvSpPr>
            <a:spLocks noGrp="1"/>
          </p:cNvSpPr>
          <p:nvPr>
            <p:ph type="title"/>
          </p:nvPr>
        </p:nvSpPr>
        <p:spPr/>
        <p:txBody>
          <a:bodyPr/>
          <a:lstStyle/>
          <a:p>
            <a:pPr marL="182880" lvl="0" indent="-182880">
              <a:spcBef>
                <a:spcPts val="1200"/>
              </a:spcBef>
              <a:buClr>
                <a:srgbClr val="D34817">
                  <a:lumMod val="75000"/>
                </a:srgbClr>
              </a:buClr>
              <a:buSzPct val="85000"/>
              <a:buFont typeface="Wingdings" pitchFamily="2" charset="2"/>
              <a:buChar char="§"/>
            </a:pPr>
            <a:r>
              <a:rPr lang="ru-RU" sz="4800" b="1" cap="none" dirty="0">
                <a:ln w="22225">
                  <a:solidFill>
                    <a:srgbClr val="9B2D1F"/>
                  </a:solidFill>
                  <a:prstDash val="solid"/>
                </a:ln>
                <a:solidFill>
                  <a:srgbClr val="9B2D1F">
                    <a:lumMod val="40000"/>
                    <a:lumOff val="60000"/>
                  </a:srgbClr>
                </a:solidFill>
                <a:ea typeface="+mn-ea"/>
                <a:cs typeface="+mn-cs"/>
              </a:rPr>
              <a:t>4</a:t>
            </a:r>
            <a:r>
              <a:rPr lang="ru-RU" sz="4800" b="1" cap="none" dirty="0" smtClean="0">
                <a:ln w="22225">
                  <a:solidFill>
                    <a:srgbClr val="9B2D1F"/>
                  </a:solidFill>
                  <a:prstDash val="solid"/>
                </a:ln>
                <a:solidFill>
                  <a:srgbClr val="9B2D1F">
                    <a:lumMod val="40000"/>
                    <a:lumOff val="60000"/>
                  </a:srgbClr>
                </a:solidFill>
                <a:ea typeface="+mn-ea"/>
                <a:cs typeface="+mn-cs"/>
              </a:rPr>
              <a:t> </a:t>
            </a:r>
            <a:r>
              <a:rPr lang="ru-RU" sz="4800" b="1" cap="none" dirty="0">
                <a:ln w="22225">
                  <a:solidFill>
                    <a:srgbClr val="9B2D1F"/>
                  </a:solidFill>
                  <a:prstDash val="solid"/>
                </a:ln>
                <a:solidFill>
                  <a:srgbClr val="9B2D1F">
                    <a:lumMod val="40000"/>
                    <a:lumOff val="60000"/>
                  </a:srgbClr>
                </a:solidFill>
                <a:ea typeface="+mn-ea"/>
                <a:cs typeface="+mn-cs"/>
              </a:rPr>
              <a:t>группа</a:t>
            </a:r>
          </a:p>
        </p:txBody>
      </p:sp>
      <p:pic>
        <p:nvPicPr>
          <p:cNvPr id="5" name="Объект 3">
            <a:hlinkClick r:id="rId4" action="ppaction://hlinksldjump"/>
          </p:cNvPr>
          <p:cNvPicPr>
            <a:picLocks noChangeAspect="1"/>
          </p:cNvPicPr>
          <p:nvPr/>
        </p:nvPicPr>
        <p:blipFill>
          <a:blip r:embed="rId5"/>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158058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a:t>
            </a:r>
            <a:endParaRPr lang="ru-RU" dirty="0"/>
          </a:p>
        </p:txBody>
      </p:sp>
      <p:sp>
        <p:nvSpPr>
          <p:cNvPr id="3" name="Объект 2"/>
          <p:cNvSpPr>
            <a:spLocks noGrp="1"/>
          </p:cNvSpPr>
          <p:nvPr>
            <p:ph idx="1"/>
          </p:nvPr>
        </p:nvSpPr>
        <p:spPr/>
        <p:txBody>
          <a:bodyPr>
            <a:normAutofit/>
          </a:bodyPr>
          <a:lstStyle/>
          <a:p>
            <a:pPr marL="0" indent="0" algn="just">
              <a:buNone/>
            </a:pPr>
            <a:r>
              <a:rPr lang="ru-RU" sz="2800" dirty="0"/>
              <a:t>В нашем колледже произведена замена ламп накаливания на </a:t>
            </a:r>
            <a:r>
              <a:rPr lang="ru-RU" sz="2800" dirty="0" smtClean="0"/>
              <a:t>светодиодные </a:t>
            </a:r>
            <a:r>
              <a:rPr lang="ru-RU" sz="2800" dirty="0"/>
              <a:t>лампы</a:t>
            </a:r>
            <a:r>
              <a:rPr lang="ru-RU" sz="2800" dirty="0" smtClean="0"/>
              <a:t>. </a:t>
            </a:r>
            <a:r>
              <a:rPr lang="ru-RU" sz="2800" dirty="0"/>
              <a:t>Действительно ли они дают экономию? Давайте попробуем </a:t>
            </a:r>
            <a:r>
              <a:rPr lang="ru-RU" sz="2800" dirty="0" smtClean="0"/>
              <a:t>вычислить</a:t>
            </a:r>
            <a:r>
              <a:rPr lang="ru-RU" sz="2800" dirty="0"/>
              <a:t>. </a:t>
            </a:r>
            <a:endParaRPr lang="ru-RU" sz="2800" dirty="0" smtClean="0"/>
          </a:p>
          <a:p>
            <a:pPr marL="0" indent="0" algn="just">
              <a:buNone/>
            </a:pP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9845618">
            <a:off x="1755183" y="4518987"/>
            <a:ext cx="1313481" cy="1504704"/>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1042" y="4146804"/>
            <a:ext cx="2908597" cy="1937853"/>
          </a:xfrm>
          <a:prstGeom prst="rect">
            <a:avLst/>
          </a:prstGeom>
        </p:spPr>
      </p:pic>
    </p:spTree>
    <p:extLst>
      <p:ext uri="{BB962C8B-B14F-4D97-AF65-F5344CB8AC3E}">
        <p14:creationId xmlns:p14="http://schemas.microsoft.com/office/powerpoint/2010/main" val="1192716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658318" y="2371240"/>
            <a:ext cx="6044339" cy="3130657"/>
          </a:xfrm>
          <a:prstGeom prst="rect">
            <a:avLst/>
          </a:prstGeom>
        </p:spPr>
      </p:pic>
      <p:sp>
        <p:nvSpPr>
          <p:cNvPr id="4" name="Заголовок 1"/>
          <p:cNvSpPr>
            <a:spLocks noGrp="1"/>
          </p:cNvSpPr>
          <p:nvPr>
            <p:ph type="title"/>
          </p:nvPr>
        </p:nvSpPr>
        <p:spPr/>
        <p:txBody>
          <a:bodyPr/>
          <a:lstStyle/>
          <a:p>
            <a:pPr algn="ctr"/>
            <a:r>
              <a:rPr lang="ru-RU" sz="4800" b="1" cap="none" dirty="0" smtClean="0">
                <a:ln w="22225">
                  <a:solidFill>
                    <a:srgbClr val="9B2D1F"/>
                  </a:solidFill>
                  <a:prstDash val="solid"/>
                </a:ln>
                <a:solidFill>
                  <a:srgbClr val="9B2D1F">
                    <a:lumMod val="40000"/>
                    <a:lumOff val="60000"/>
                  </a:srgbClr>
                </a:solidFill>
              </a:rPr>
              <a:t>4 группа</a:t>
            </a:r>
            <a:br>
              <a:rPr lang="ru-RU" sz="4800" b="1" cap="none" dirty="0" smtClean="0">
                <a:ln w="22225">
                  <a:solidFill>
                    <a:srgbClr val="9B2D1F"/>
                  </a:solidFill>
                  <a:prstDash val="solid"/>
                </a:ln>
                <a:solidFill>
                  <a:srgbClr val="9B2D1F">
                    <a:lumMod val="40000"/>
                    <a:lumOff val="60000"/>
                  </a:srgbClr>
                </a:solidFill>
              </a:rPr>
            </a:br>
            <a:r>
              <a:rPr lang="ru-RU" dirty="0" smtClean="0"/>
              <a:t>1 задача</a:t>
            </a:r>
            <a:endParaRPr lang="ru-RU" dirty="0"/>
          </a:p>
        </p:txBody>
      </p:sp>
      <p:pic>
        <p:nvPicPr>
          <p:cNvPr id="6" name="Объект 3">
            <a:hlinkClick r:id="rId3" action="ppaction://hlinksldjump"/>
          </p:cNvPr>
          <p:cNvPicPr>
            <a:picLocks noChangeAspect="1"/>
          </p:cNvPicPr>
          <p:nvPr/>
        </p:nvPicPr>
        <p:blipFill>
          <a:blip r:embed="rId4"/>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41323618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800" b="1" cap="none" dirty="0">
                <a:ln w="22225">
                  <a:solidFill>
                    <a:srgbClr val="9B2D1F"/>
                  </a:solidFill>
                  <a:prstDash val="solid"/>
                </a:ln>
                <a:solidFill>
                  <a:srgbClr val="9B2D1F">
                    <a:lumMod val="40000"/>
                    <a:lumOff val="60000"/>
                  </a:srgbClr>
                </a:solidFill>
              </a:rPr>
              <a:t>4 группа</a:t>
            </a:r>
            <a:br>
              <a:rPr lang="ru-RU" sz="4800" b="1" cap="none" dirty="0">
                <a:ln w="22225">
                  <a:solidFill>
                    <a:srgbClr val="9B2D1F"/>
                  </a:solidFill>
                  <a:prstDash val="solid"/>
                </a:ln>
                <a:solidFill>
                  <a:srgbClr val="9B2D1F">
                    <a:lumMod val="40000"/>
                    <a:lumOff val="60000"/>
                  </a:srgbClr>
                </a:solidFill>
              </a:rPr>
            </a:br>
            <a:r>
              <a:rPr lang="ru-RU" dirty="0" smtClean="0"/>
              <a:t>2 </a:t>
            </a:r>
            <a:r>
              <a:rPr lang="ru-RU" dirty="0"/>
              <a:t>задача</a:t>
            </a:r>
          </a:p>
        </p:txBody>
      </p:sp>
      <p:pic>
        <p:nvPicPr>
          <p:cNvPr id="4" name="Объект 3"/>
          <p:cNvPicPr>
            <a:picLocks noGrp="1" noChangeAspect="1"/>
          </p:cNvPicPr>
          <p:nvPr>
            <p:ph idx="1"/>
          </p:nvPr>
        </p:nvPicPr>
        <p:blipFill>
          <a:blip r:embed="rId2"/>
          <a:stretch>
            <a:fillRect/>
          </a:stretch>
        </p:blipFill>
        <p:spPr>
          <a:xfrm>
            <a:off x="1534332" y="2293748"/>
            <a:ext cx="6276813" cy="3177153"/>
          </a:xfrm>
          <a:prstGeom prst="rect">
            <a:avLst/>
          </a:prstGeom>
        </p:spPr>
      </p:pic>
      <p:pic>
        <p:nvPicPr>
          <p:cNvPr id="5" name="Объект 3">
            <a:hlinkClick r:id="rId3" action="ppaction://hlinksldjump"/>
          </p:cNvPr>
          <p:cNvPicPr>
            <a:picLocks noChangeAspect="1"/>
          </p:cNvPicPr>
          <p:nvPr/>
        </p:nvPicPr>
        <p:blipFill>
          <a:blip r:embed="rId4"/>
          <a:stretch>
            <a:fillRect/>
          </a:stretch>
        </p:blipFill>
        <p:spPr>
          <a:xfrm>
            <a:off x="8300624" y="5972116"/>
            <a:ext cx="719390" cy="719390"/>
          </a:xfrm>
          <a:prstGeom prst="rect">
            <a:avLst/>
          </a:prstGeom>
        </p:spPr>
      </p:pic>
    </p:spTree>
    <p:extLst>
      <p:ext uri="{BB962C8B-B14F-4D97-AF65-F5344CB8AC3E}">
        <p14:creationId xmlns:p14="http://schemas.microsoft.com/office/powerpoint/2010/main" val="41514272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Домашнее задание</a:t>
            </a:r>
            <a:endParaRPr lang="ru-RU" dirty="0"/>
          </a:p>
        </p:txBody>
      </p:sp>
      <p:sp>
        <p:nvSpPr>
          <p:cNvPr id="3" name="Объект 2"/>
          <p:cNvSpPr>
            <a:spLocks noGrp="1"/>
          </p:cNvSpPr>
          <p:nvPr>
            <p:ph idx="1"/>
          </p:nvPr>
        </p:nvSpPr>
        <p:spPr/>
        <p:txBody>
          <a:bodyPr>
            <a:normAutofit/>
          </a:bodyPr>
          <a:lstStyle/>
          <a:p>
            <a:pPr marL="0" indent="0" algn="just">
              <a:buNone/>
            </a:pPr>
            <a:r>
              <a:rPr lang="ru-RU" sz="3200" dirty="0"/>
              <a:t>Задачи № 802, 804, 810 (Р.), повторить закон Ома для полной </a:t>
            </a:r>
            <a:r>
              <a:rPr lang="ru-RU" sz="3200" dirty="0" smtClean="0"/>
              <a:t>цепи.</a:t>
            </a:r>
          </a:p>
          <a:p>
            <a:pPr marL="0" indent="0" algn="just">
              <a:buNone/>
            </a:pPr>
            <a:r>
              <a:rPr lang="ru-RU" sz="3200" dirty="0">
                <a:latin typeface="Times New Roman" panose="02020603050405020304" pitchFamily="18" charset="0"/>
                <a:ea typeface="Calibri" panose="020F0502020204030204" pitchFamily="34" charset="0"/>
              </a:rPr>
              <a:t>На следующем занятии </a:t>
            </a:r>
            <a:r>
              <a:rPr lang="ru-RU" sz="3200" dirty="0" smtClean="0">
                <a:latin typeface="Times New Roman" panose="02020603050405020304" pitchFamily="18" charset="0"/>
                <a:ea typeface="Calibri" panose="020F0502020204030204" pitchFamily="34" charset="0"/>
              </a:rPr>
              <a:t>Лабораторная работа </a:t>
            </a:r>
            <a:r>
              <a:rPr lang="ru-RU" sz="3200" dirty="0">
                <a:latin typeface="Times New Roman" panose="02020603050405020304" pitchFamily="18" charset="0"/>
                <a:ea typeface="Calibri" panose="020F0502020204030204" pitchFamily="34" charset="0"/>
              </a:rPr>
              <a:t>Определение ЭДС и внутреннего сопротивления источника тока. </a:t>
            </a:r>
            <a:endParaRPr lang="ru-RU" sz="3200" dirty="0"/>
          </a:p>
        </p:txBody>
      </p:sp>
    </p:spTree>
    <p:extLst>
      <p:ext uri="{BB962C8B-B14F-4D97-AF65-F5344CB8AC3E}">
        <p14:creationId xmlns:p14="http://schemas.microsoft.com/office/powerpoint/2010/main" val="1990884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Задача</a:t>
            </a:r>
            <a:endParaRPr lang="ru-RU" dirty="0"/>
          </a:p>
        </p:txBody>
      </p:sp>
      <p:sp>
        <p:nvSpPr>
          <p:cNvPr id="3" name="Объект 2"/>
          <p:cNvSpPr>
            <a:spLocks noGrp="1"/>
          </p:cNvSpPr>
          <p:nvPr>
            <p:ph idx="1"/>
          </p:nvPr>
        </p:nvSpPr>
        <p:spPr/>
        <p:txBody>
          <a:bodyPr>
            <a:normAutofit/>
          </a:bodyPr>
          <a:lstStyle/>
          <a:p>
            <a:pPr marL="0" indent="0" algn="just">
              <a:buNone/>
            </a:pPr>
            <a:r>
              <a:rPr lang="ru-RU" sz="2400" dirty="0"/>
              <a:t>Пусть в нашем колледже заменили </a:t>
            </a:r>
            <a:r>
              <a:rPr lang="ru-RU" sz="2400" dirty="0" smtClean="0"/>
              <a:t>100 </a:t>
            </a:r>
            <a:r>
              <a:rPr lang="ru-RU" sz="2400" dirty="0"/>
              <a:t>ламп.  Мощность </a:t>
            </a:r>
            <a:r>
              <a:rPr lang="ru-RU" sz="2400" dirty="0" smtClean="0"/>
              <a:t>светодиодной </a:t>
            </a:r>
            <a:r>
              <a:rPr lang="ru-RU" sz="2400" dirty="0"/>
              <a:t>лампы 15 Ватт, а мощность лампы накаливания 100 Ватт. Сравнить стоимость затраченной электроэнергии ламп за месяц, если они горят ежедневно по 12 часов. Счётчики электроэнергии показывают работу электрического тока. Следовательно, необходимо найти работу тока за месяц и стоимость израсходованной электроэнергии при тарифе 2,92 </a:t>
            </a:r>
            <a:r>
              <a:rPr lang="ru-RU" sz="2400" dirty="0" err="1"/>
              <a:t>руб</a:t>
            </a:r>
            <a:r>
              <a:rPr lang="ru-RU" sz="2400" dirty="0"/>
              <a:t> за 1 </a:t>
            </a:r>
            <a:r>
              <a:rPr lang="ru-RU" sz="2400" dirty="0" err="1"/>
              <a:t>кВт·ч</a:t>
            </a:r>
            <a:r>
              <a:rPr lang="ru-RU" sz="2400" dirty="0"/>
              <a:t>. </a:t>
            </a:r>
          </a:p>
        </p:txBody>
      </p:sp>
    </p:spTree>
    <p:extLst>
      <p:ext uri="{BB962C8B-B14F-4D97-AF65-F5344CB8AC3E}">
        <p14:creationId xmlns:p14="http://schemas.microsoft.com/office/powerpoint/2010/main" val="713626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Решение задачи</a:t>
            </a:r>
            <a:endParaRPr lang="ru-RU" dirty="0"/>
          </a:p>
        </p:txBody>
      </p:sp>
      <p:pic>
        <p:nvPicPr>
          <p:cNvPr id="4" name="Объект 3"/>
          <p:cNvPicPr>
            <a:picLocks noGrp="1" noChangeAspect="1"/>
          </p:cNvPicPr>
          <p:nvPr>
            <p:ph idx="1"/>
          </p:nvPr>
        </p:nvPicPr>
        <p:blipFill>
          <a:blip r:embed="rId2"/>
          <a:stretch>
            <a:fillRect/>
          </a:stretch>
        </p:blipFill>
        <p:spPr>
          <a:xfrm>
            <a:off x="852406" y="2093976"/>
            <a:ext cx="7485681" cy="3376926"/>
          </a:xfrm>
          <a:prstGeom prst="rect">
            <a:avLst/>
          </a:prstGeom>
        </p:spPr>
      </p:pic>
    </p:spTree>
    <p:extLst>
      <p:ext uri="{BB962C8B-B14F-4D97-AF65-F5344CB8AC3E}">
        <p14:creationId xmlns:p14="http://schemas.microsoft.com/office/powerpoint/2010/main" val="3389576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Физический диктант</a:t>
            </a:r>
            <a:endParaRPr lang="ru-RU" dirty="0"/>
          </a:p>
        </p:txBody>
      </p:sp>
      <p:sp>
        <p:nvSpPr>
          <p:cNvPr id="3" name="Объект 2"/>
          <p:cNvSpPr>
            <a:spLocks noGrp="1"/>
          </p:cNvSpPr>
          <p:nvPr>
            <p:ph idx="1"/>
          </p:nvPr>
        </p:nvSpPr>
        <p:spPr/>
        <p:txBody>
          <a:bodyPr/>
          <a:lstStyle/>
          <a:p>
            <a:pPr marL="0" indent="0" algn="just">
              <a:buNone/>
            </a:pPr>
            <a:r>
              <a:rPr lang="ru-RU" dirty="0" smtClean="0"/>
              <a:t>1. Одноимённые </a:t>
            </a:r>
            <a:r>
              <a:rPr lang="ru-RU" dirty="0"/>
              <a:t>заряды………, а разноимённые ……….. </a:t>
            </a:r>
          </a:p>
          <a:p>
            <a:pPr marL="0" indent="0" algn="just">
              <a:buNone/>
            </a:pPr>
            <a:r>
              <a:rPr lang="ru-RU" dirty="0"/>
              <a:t>2. Частицу, Имеющую самый маленький заряд, называют……... </a:t>
            </a:r>
          </a:p>
          <a:p>
            <a:pPr marL="0" indent="0" algn="just">
              <a:buNone/>
            </a:pPr>
            <a:r>
              <a:rPr lang="ru-RU" dirty="0"/>
              <a:t>3. Электрическим током называется ……….. </a:t>
            </a:r>
          </a:p>
          <a:p>
            <a:pPr marL="0" indent="0" algn="just">
              <a:buNone/>
            </a:pPr>
            <a:r>
              <a:rPr lang="ru-RU" dirty="0"/>
              <a:t>4. Эта физическая величина равна отношению электрического заряда, прошедшего через поперечное сечение проводника, ко времени его прохождения. </a:t>
            </a:r>
            <a:endParaRPr lang="ru-RU" dirty="0" smtClean="0"/>
          </a:p>
          <a:p>
            <a:pPr marL="0" indent="0" algn="just">
              <a:buNone/>
            </a:pPr>
            <a:r>
              <a:rPr lang="ru-RU" dirty="0"/>
              <a:t>5. Прибор для измерения силы тока называется…………… </a:t>
            </a:r>
          </a:p>
          <a:p>
            <a:pPr marL="0" indent="0" algn="just">
              <a:buNone/>
            </a:pPr>
            <a:r>
              <a:rPr lang="ru-RU" dirty="0"/>
              <a:t>6. Эта физическая величина равна отношению работы тока на данном участке к электрическому заряду, прошедшему по этому участку. </a:t>
            </a:r>
          </a:p>
          <a:p>
            <a:pPr marL="0" indent="0" algn="just">
              <a:buNone/>
            </a:pPr>
            <a:r>
              <a:rPr lang="ru-RU" dirty="0"/>
              <a:t>7. Прибор для измерения напряжения называется……….. </a:t>
            </a:r>
          </a:p>
          <a:p>
            <a:pPr marL="0" indent="0">
              <a:buNone/>
            </a:pPr>
            <a:endParaRPr lang="ru-RU" dirty="0"/>
          </a:p>
          <a:p>
            <a:endParaRPr lang="ru-RU" dirty="0"/>
          </a:p>
        </p:txBody>
      </p:sp>
    </p:spTree>
    <p:extLst>
      <p:ext uri="{BB962C8B-B14F-4D97-AF65-F5344CB8AC3E}">
        <p14:creationId xmlns:p14="http://schemas.microsoft.com/office/powerpoint/2010/main" val="193825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just">
              <a:buNone/>
            </a:pPr>
            <a:r>
              <a:rPr lang="ru-RU" dirty="0" smtClean="0"/>
              <a:t>8</a:t>
            </a:r>
            <a:r>
              <a:rPr lang="ru-RU" dirty="0"/>
              <a:t>. </a:t>
            </a:r>
            <a:r>
              <a:rPr lang="ru-RU" dirty="0" smtClean="0"/>
              <a:t>Эта </a:t>
            </a:r>
            <a:r>
              <a:rPr lang="ru-RU" dirty="0"/>
              <a:t>формула </a:t>
            </a:r>
            <a:r>
              <a:rPr lang="ru-RU" dirty="0" smtClean="0"/>
              <a:t>называется </a:t>
            </a:r>
            <a:r>
              <a:rPr lang="ru-RU" dirty="0"/>
              <a:t>«Закон Ома для </a:t>
            </a:r>
            <a:r>
              <a:rPr lang="ru-RU" dirty="0" smtClean="0"/>
              <a:t>полной </a:t>
            </a:r>
            <a:r>
              <a:rPr lang="ru-RU" dirty="0"/>
              <a:t>цепи». </a:t>
            </a:r>
          </a:p>
          <a:p>
            <a:pPr marL="0" indent="0" algn="just">
              <a:buNone/>
            </a:pPr>
            <a:r>
              <a:rPr lang="ru-RU" dirty="0"/>
              <a:t>9. Эта формула показывает зависимость сопротивления проводника от его геометрических размеров. </a:t>
            </a:r>
          </a:p>
          <a:p>
            <a:pPr marL="0" indent="0" algn="just">
              <a:buNone/>
            </a:pPr>
            <a:r>
              <a:rPr lang="ru-RU" dirty="0"/>
              <a:t>10.  Эта формула помогает вычислить работу тока. </a:t>
            </a:r>
          </a:p>
          <a:p>
            <a:pPr marL="0" indent="0" algn="just">
              <a:buNone/>
            </a:pPr>
            <a:r>
              <a:rPr lang="ru-RU" dirty="0"/>
              <a:t>11. Эта формула помогает вычислить мощность тока. </a:t>
            </a:r>
          </a:p>
          <a:p>
            <a:pPr marL="0" indent="0" algn="just">
              <a:buNone/>
            </a:pPr>
            <a:r>
              <a:rPr lang="ru-RU" dirty="0"/>
              <a:t>12. Эта формула помогает вычислить количество теплоты, выделяемое проводником с током. </a:t>
            </a:r>
          </a:p>
          <a:p>
            <a:endParaRPr lang="ru-RU" dirty="0"/>
          </a:p>
        </p:txBody>
      </p:sp>
      <p:sp>
        <p:nvSpPr>
          <p:cNvPr id="4" name="Заголовок 1"/>
          <p:cNvSpPr>
            <a:spLocks noGrp="1"/>
          </p:cNvSpPr>
          <p:nvPr>
            <p:ph type="title"/>
          </p:nvPr>
        </p:nvSpPr>
        <p:spPr/>
        <p:txBody>
          <a:bodyPr/>
          <a:lstStyle/>
          <a:p>
            <a:pPr algn="ctr"/>
            <a:r>
              <a:rPr lang="ru-RU" dirty="0" smtClean="0"/>
              <a:t>Физический диктант</a:t>
            </a:r>
            <a:endParaRPr lang="ru-RU" dirty="0"/>
          </a:p>
        </p:txBody>
      </p:sp>
    </p:spTree>
    <p:extLst>
      <p:ext uri="{BB962C8B-B14F-4D97-AF65-F5344CB8AC3E}">
        <p14:creationId xmlns:p14="http://schemas.microsoft.com/office/powerpoint/2010/main" val="203378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самопроверка</a:t>
            </a:r>
            <a:endParaRPr lang="ru-RU" dirty="0"/>
          </a:p>
        </p:txBody>
      </p:sp>
      <p:pic>
        <p:nvPicPr>
          <p:cNvPr id="6" name="Объект 5"/>
          <p:cNvPicPr>
            <a:picLocks noGrp="1" noChangeAspect="1"/>
          </p:cNvPicPr>
          <p:nvPr>
            <p:ph idx="1"/>
          </p:nvPr>
        </p:nvPicPr>
        <p:blipFill>
          <a:blip r:embed="rId2"/>
          <a:stretch>
            <a:fillRect/>
          </a:stretch>
        </p:blipFill>
        <p:spPr>
          <a:xfrm>
            <a:off x="1038386" y="1782305"/>
            <a:ext cx="7191214" cy="4389895"/>
          </a:xfrm>
          <a:prstGeom prst="rect">
            <a:avLst/>
          </a:prstGeom>
        </p:spPr>
      </p:pic>
    </p:spTree>
    <p:extLst>
      <p:ext uri="{BB962C8B-B14F-4D97-AF65-F5344CB8AC3E}">
        <p14:creationId xmlns:p14="http://schemas.microsoft.com/office/powerpoint/2010/main" val="3497371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Критерии оценки</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241165725"/>
              </p:ext>
            </p:extLst>
          </p:nvPr>
        </p:nvGraphicFramePr>
        <p:xfrm>
          <a:off x="1689314" y="2093974"/>
          <a:ext cx="6044339" cy="3144452"/>
        </p:xfrm>
        <a:graphic>
          <a:graphicData uri="http://schemas.openxmlformats.org/drawingml/2006/table">
            <a:tbl>
              <a:tblPr firstRow="1" firstCol="1" lastRow="1" lastCol="1" bandRow="1" bandCol="1"/>
              <a:tblGrid>
                <a:gridCol w="2628533">
                  <a:extLst>
                    <a:ext uri="{9D8B030D-6E8A-4147-A177-3AD203B41FA5}">
                      <a16:colId xmlns:a16="http://schemas.microsoft.com/office/drawing/2014/main" val="2952363457"/>
                    </a:ext>
                  </a:extLst>
                </a:gridCol>
                <a:gridCol w="3415806">
                  <a:extLst>
                    <a:ext uri="{9D8B030D-6E8A-4147-A177-3AD203B41FA5}">
                      <a16:colId xmlns:a16="http://schemas.microsoft.com/office/drawing/2014/main" val="3923279113"/>
                    </a:ext>
                  </a:extLst>
                </a:gridCol>
              </a:tblGrid>
              <a:tr h="786113">
                <a:tc>
                  <a:txBody>
                    <a:bodyPr/>
                    <a:lstStyle/>
                    <a:p>
                      <a:pPr>
                        <a:lnSpc>
                          <a:spcPct val="150000"/>
                        </a:lnSpc>
                        <a:spcAft>
                          <a:spcPts val="1000"/>
                        </a:spcAft>
                      </a:pPr>
                      <a:r>
                        <a:rPr lang="ru-RU" sz="2800">
                          <a:effectLst/>
                          <a:latin typeface="Times New Roman" panose="02020603050405020304" pitchFamily="18" charset="0"/>
                          <a:ea typeface="Calibri" panose="020F0502020204030204" pitchFamily="34" charset="0"/>
                          <a:cs typeface="Times New Roman" panose="02020603050405020304" pitchFamily="18" charset="0"/>
                        </a:rPr>
                        <a:t>Оценка «5» </a:t>
                      </a:r>
                      <a:endParaRPr lang="ru-RU" sz="2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1000"/>
                        </a:spcAft>
                      </a:pPr>
                      <a:r>
                        <a:rPr lang="ru-RU" sz="2800">
                          <a:effectLst/>
                          <a:latin typeface="Times New Roman" panose="02020603050405020304" pitchFamily="18" charset="0"/>
                          <a:ea typeface="Calibri" panose="020F0502020204030204" pitchFamily="34" charset="0"/>
                          <a:cs typeface="Times New Roman" panose="02020603050405020304" pitchFamily="18" charset="0"/>
                        </a:rPr>
                        <a:t>11-12 вопросов</a:t>
                      </a:r>
                      <a:endParaRPr lang="ru-RU" sz="2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7383163"/>
                  </a:ext>
                </a:extLst>
              </a:tr>
              <a:tr h="786113">
                <a:tc>
                  <a:txBody>
                    <a:bodyPr/>
                    <a:lstStyle/>
                    <a:p>
                      <a:pPr>
                        <a:lnSpc>
                          <a:spcPct val="150000"/>
                        </a:lnSpc>
                        <a:spcAft>
                          <a:spcPts val="1000"/>
                        </a:spcAft>
                      </a:pPr>
                      <a:r>
                        <a:rPr lang="ru-RU" sz="2800">
                          <a:effectLst/>
                          <a:latin typeface="Times New Roman" panose="02020603050405020304" pitchFamily="18" charset="0"/>
                          <a:ea typeface="Calibri" panose="020F0502020204030204" pitchFamily="34" charset="0"/>
                          <a:cs typeface="Times New Roman" panose="02020603050405020304" pitchFamily="18" charset="0"/>
                        </a:rPr>
                        <a:t>Оценка «4» </a:t>
                      </a:r>
                      <a:endParaRPr lang="ru-RU" sz="2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100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9-10 вопросов</a:t>
                      </a:r>
                      <a:endParaRPr lang="ru-RU" sz="28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8304677"/>
                  </a:ext>
                </a:extLst>
              </a:tr>
              <a:tr h="786113">
                <a:tc>
                  <a:txBody>
                    <a:bodyPr/>
                    <a:lstStyle/>
                    <a:p>
                      <a:pPr>
                        <a:lnSpc>
                          <a:spcPct val="150000"/>
                        </a:lnSpc>
                        <a:spcAft>
                          <a:spcPts val="1000"/>
                        </a:spcAft>
                      </a:pPr>
                      <a:r>
                        <a:rPr lang="ru-RU" sz="2800">
                          <a:effectLst/>
                          <a:latin typeface="Times New Roman" panose="02020603050405020304" pitchFamily="18" charset="0"/>
                          <a:ea typeface="Calibri" panose="020F0502020204030204" pitchFamily="34" charset="0"/>
                          <a:cs typeface="Times New Roman" panose="02020603050405020304" pitchFamily="18" charset="0"/>
                        </a:rPr>
                        <a:t>Оценка «3» </a:t>
                      </a:r>
                      <a:endParaRPr lang="ru-RU" sz="2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1000"/>
                        </a:spcAft>
                      </a:pPr>
                      <a:r>
                        <a:rPr lang="ru-RU" sz="2800">
                          <a:effectLst/>
                          <a:latin typeface="Times New Roman" panose="02020603050405020304" pitchFamily="18" charset="0"/>
                          <a:ea typeface="Calibri" panose="020F0502020204030204" pitchFamily="34" charset="0"/>
                          <a:cs typeface="Times New Roman" panose="02020603050405020304" pitchFamily="18" charset="0"/>
                        </a:rPr>
                        <a:t>7-8 вопросов</a:t>
                      </a:r>
                      <a:endParaRPr lang="ru-RU" sz="2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2065692"/>
                  </a:ext>
                </a:extLst>
              </a:tr>
              <a:tr h="786113">
                <a:tc>
                  <a:txBody>
                    <a:bodyPr/>
                    <a:lstStyle/>
                    <a:p>
                      <a:pPr>
                        <a:lnSpc>
                          <a:spcPct val="150000"/>
                        </a:lnSpc>
                        <a:spcAft>
                          <a:spcPts val="1000"/>
                        </a:spcAft>
                      </a:pPr>
                      <a:r>
                        <a:rPr lang="ru-RU" sz="2800">
                          <a:effectLst/>
                          <a:latin typeface="Times New Roman" panose="02020603050405020304" pitchFamily="18" charset="0"/>
                          <a:ea typeface="Calibri" panose="020F0502020204030204" pitchFamily="34" charset="0"/>
                          <a:cs typeface="Times New Roman" panose="02020603050405020304" pitchFamily="18" charset="0"/>
                        </a:rPr>
                        <a:t>Оценка «2» </a:t>
                      </a:r>
                      <a:endParaRPr lang="ru-RU" sz="2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1000"/>
                        </a:spcAft>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6 и менее</a:t>
                      </a:r>
                      <a:endParaRPr lang="ru-RU" sz="28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5955356"/>
                  </a:ext>
                </a:extLst>
              </a:tr>
            </a:tbl>
          </a:graphicData>
        </a:graphic>
      </p:graphicFrame>
    </p:spTree>
    <p:extLst>
      <p:ext uri="{BB962C8B-B14F-4D97-AF65-F5344CB8AC3E}">
        <p14:creationId xmlns:p14="http://schemas.microsoft.com/office/powerpoint/2010/main" val="577193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Работа в группах</a:t>
            </a:r>
            <a:endParaRPr lang="ru-RU" dirty="0"/>
          </a:p>
        </p:txBody>
      </p:sp>
      <p:pic>
        <p:nvPicPr>
          <p:cNvPr id="4" name="Объект 3">
            <a:hlinkClick r:id="rId2" action="ppaction://hlinksldjump"/>
          </p:cNvPr>
          <p:cNvPicPr>
            <a:picLocks noChangeAspect="1"/>
          </p:cNvPicPr>
          <p:nvPr/>
        </p:nvPicPr>
        <p:blipFill>
          <a:blip r:embed="rId3"/>
          <a:stretch>
            <a:fillRect/>
          </a:stretch>
        </p:blipFill>
        <p:spPr>
          <a:xfrm>
            <a:off x="8300624" y="5972116"/>
            <a:ext cx="719390" cy="719390"/>
          </a:xfrm>
          <a:prstGeom prst="rect">
            <a:avLst/>
          </a:prstGeom>
        </p:spPr>
      </p:pic>
      <p:sp>
        <p:nvSpPr>
          <p:cNvPr id="5" name="Объект 4"/>
          <p:cNvSpPr>
            <a:spLocks noGrp="1"/>
          </p:cNvSpPr>
          <p:nvPr>
            <p:ph idx="1"/>
          </p:nvPr>
        </p:nvSpPr>
        <p:spPr/>
        <p:txBody>
          <a:bodyPr>
            <a:normAutofit/>
          </a:bodyPr>
          <a:lstStyle/>
          <a:p>
            <a:r>
              <a:rPr lang="ru-RU" sz="4800" b="1" dirty="0" smtClean="0">
                <a:ln w="22225">
                  <a:solidFill>
                    <a:schemeClr val="accent2"/>
                  </a:solidFill>
                  <a:prstDash val="solid"/>
                </a:ln>
                <a:solidFill>
                  <a:schemeClr val="accent2">
                    <a:lumMod val="40000"/>
                    <a:lumOff val="60000"/>
                  </a:schemeClr>
                </a:solidFill>
                <a:hlinkClick r:id="rId4" action="ppaction://hlinksldjump"/>
              </a:rPr>
              <a:t>1 группа</a:t>
            </a:r>
            <a:endParaRPr lang="ru-RU" sz="4800" b="1" dirty="0" smtClean="0">
              <a:ln w="22225">
                <a:solidFill>
                  <a:schemeClr val="accent2"/>
                </a:solidFill>
                <a:prstDash val="solid"/>
              </a:ln>
              <a:solidFill>
                <a:schemeClr val="accent2">
                  <a:lumMod val="40000"/>
                  <a:lumOff val="60000"/>
                </a:schemeClr>
              </a:solidFill>
            </a:endParaRPr>
          </a:p>
          <a:p>
            <a:r>
              <a:rPr lang="ru-RU" sz="4800" b="1" dirty="0" smtClean="0">
                <a:ln w="22225">
                  <a:solidFill>
                    <a:schemeClr val="accent2"/>
                  </a:solidFill>
                  <a:prstDash val="solid"/>
                </a:ln>
                <a:solidFill>
                  <a:schemeClr val="accent2">
                    <a:lumMod val="40000"/>
                    <a:lumOff val="60000"/>
                  </a:schemeClr>
                </a:solidFill>
                <a:hlinkClick r:id="rId5" action="ppaction://hlinksldjump"/>
              </a:rPr>
              <a:t>2 группа</a:t>
            </a:r>
            <a:endParaRPr lang="ru-RU" sz="4800" b="1" dirty="0" smtClean="0">
              <a:ln w="22225">
                <a:solidFill>
                  <a:schemeClr val="accent2"/>
                </a:solidFill>
                <a:prstDash val="solid"/>
              </a:ln>
              <a:solidFill>
                <a:schemeClr val="accent2">
                  <a:lumMod val="40000"/>
                  <a:lumOff val="60000"/>
                </a:schemeClr>
              </a:solidFill>
            </a:endParaRPr>
          </a:p>
          <a:p>
            <a:r>
              <a:rPr lang="ru-RU" sz="4800" b="1" dirty="0" smtClean="0">
                <a:ln w="22225">
                  <a:solidFill>
                    <a:schemeClr val="accent2"/>
                  </a:solidFill>
                  <a:prstDash val="solid"/>
                </a:ln>
                <a:solidFill>
                  <a:schemeClr val="accent2">
                    <a:lumMod val="40000"/>
                    <a:lumOff val="60000"/>
                  </a:schemeClr>
                </a:solidFill>
                <a:hlinkClick r:id="rId6" action="ppaction://hlinksldjump"/>
              </a:rPr>
              <a:t>3 группа</a:t>
            </a:r>
            <a:endParaRPr lang="ru-RU" sz="4800" b="1" dirty="0" smtClean="0">
              <a:ln w="22225">
                <a:solidFill>
                  <a:schemeClr val="accent2"/>
                </a:solidFill>
                <a:prstDash val="solid"/>
              </a:ln>
              <a:solidFill>
                <a:schemeClr val="accent2">
                  <a:lumMod val="40000"/>
                  <a:lumOff val="60000"/>
                </a:schemeClr>
              </a:solidFill>
            </a:endParaRPr>
          </a:p>
          <a:p>
            <a:r>
              <a:rPr lang="ru-RU" sz="4800" b="1" dirty="0" smtClean="0">
                <a:ln w="22225">
                  <a:solidFill>
                    <a:schemeClr val="accent2"/>
                  </a:solidFill>
                  <a:prstDash val="solid"/>
                </a:ln>
                <a:solidFill>
                  <a:schemeClr val="accent2">
                    <a:lumMod val="40000"/>
                    <a:lumOff val="60000"/>
                  </a:schemeClr>
                </a:solidFill>
                <a:hlinkClick r:id="rId7" action="ppaction://hlinksldjump"/>
              </a:rPr>
              <a:t>4 группа</a:t>
            </a:r>
            <a:endParaRPr lang="ru-RU" sz="48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22284975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Дерево</Template>
  <TotalTime>391</TotalTime>
  <Words>351</Words>
  <Application>Microsoft Office PowerPoint</Application>
  <PresentationFormat>Экран (4:3)</PresentationFormat>
  <Paragraphs>59</Paragraphs>
  <Slides>22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22</vt:i4>
      </vt:variant>
    </vt:vector>
  </HeadingPairs>
  <TitlesOfParts>
    <vt:vector size="29" baseType="lpstr">
      <vt:lpstr>Calibri</vt:lpstr>
      <vt:lpstr>Cambria</vt:lpstr>
      <vt:lpstr>Rockwell</vt:lpstr>
      <vt:lpstr>Rockwell Condensed</vt:lpstr>
      <vt:lpstr>Times New Roman</vt:lpstr>
      <vt:lpstr>Wingdings</vt:lpstr>
      <vt:lpstr>Дерево</vt:lpstr>
      <vt:lpstr>Практическое занятие №24 Решение задач на работу и мощность постоянного тока.</vt:lpstr>
      <vt:lpstr>Вопрос?</vt:lpstr>
      <vt:lpstr>Задача</vt:lpstr>
      <vt:lpstr>Решение задачи</vt:lpstr>
      <vt:lpstr>Физический диктант</vt:lpstr>
      <vt:lpstr>Физический диктант</vt:lpstr>
      <vt:lpstr>самопроверка</vt:lpstr>
      <vt:lpstr>Критерии оценки</vt:lpstr>
      <vt:lpstr>Работа в группах</vt:lpstr>
      <vt:lpstr>1 группа</vt:lpstr>
      <vt:lpstr>1 группа 1 задача</vt:lpstr>
      <vt:lpstr>1 группа 2 задача</vt:lpstr>
      <vt:lpstr>2 группа</vt:lpstr>
      <vt:lpstr>2 группа 1 задача</vt:lpstr>
      <vt:lpstr>2 группа 2 задача</vt:lpstr>
      <vt:lpstr>3 группа</vt:lpstr>
      <vt:lpstr>3 группа 1 задача</vt:lpstr>
      <vt:lpstr>3 группа 2 задача</vt:lpstr>
      <vt:lpstr>4 группа</vt:lpstr>
      <vt:lpstr>4 группа 1 задача</vt:lpstr>
      <vt:lpstr>4 группа 2 задача</vt:lpstr>
      <vt:lpstr>Домашнее задание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Михаил Горяйнов</dc:creator>
  <cp:lastModifiedBy>Евгения Кольцова</cp:lastModifiedBy>
  <cp:revision>52</cp:revision>
  <dcterms:created xsi:type="dcterms:W3CDTF">2013-11-19T05:52:05Z</dcterms:created>
  <dcterms:modified xsi:type="dcterms:W3CDTF">2017-07-09T08:09:50Z</dcterms:modified>
</cp:coreProperties>
</file>