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4" autoAdjust="0"/>
  </p:normalViewPr>
  <p:slideViewPr>
    <p:cSldViewPr>
      <p:cViewPr varScale="1">
        <p:scale>
          <a:sx n="88" d="100"/>
          <a:sy n="88" d="100"/>
        </p:scale>
        <p:origin x="-96" y="-14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F20BE-B657-4C43-BEBC-72989FA6BBD5}" type="datetimeFigureOut">
              <a:rPr lang="ru-RU" smtClean="0"/>
              <a:t>07.10.2015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C6645F-2B42-4AC8-872E-78C47E320C34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F20BE-B657-4C43-BEBC-72989FA6BBD5}" type="datetimeFigureOut">
              <a:rPr lang="ru-RU" smtClean="0"/>
              <a:t>07.10.2015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6645F-2B42-4AC8-872E-78C47E320C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F20BE-B657-4C43-BEBC-72989FA6BBD5}" type="datetimeFigureOut">
              <a:rPr lang="ru-RU" smtClean="0"/>
              <a:t>07.10.2015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6645F-2B42-4AC8-872E-78C47E320C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65F20BE-B657-4C43-BEBC-72989FA6BBD5}" type="datetimeFigureOut">
              <a:rPr lang="ru-RU" smtClean="0"/>
              <a:t>07.10.2015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6BC6645F-2B42-4AC8-872E-78C47E320C34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F20BE-B657-4C43-BEBC-72989FA6BBD5}" type="datetimeFigureOut">
              <a:rPr lang="ru-RU" smtClean="0"/>
              <a:t>07.10.2015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6645F-2B42-4AC8-872E-78C47E320C3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F20BE-B657-4C43-BEBC-72989FA6BBD5}" type="datetimeFigureOut">
              <a:rPr lang="ru-RU" smtClean="0"/>
              <a:t>07.10.2015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6645F-2B42-4AC8-872E-78C47E320C3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6645F-2B42-4AC8-872E-78C47E320C3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F20BE-B657-4C43-BEBC-72989FA6BBD5}" type="datetimeFigureOut">
              <a:rPr lang="ru-RU" smtClean="0"/>
              <a:t>07.10.2015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F20BE-B657-4C43-BEBC-72989FA6BBD5}" type="datetimeFigureOut">
              <a:rPr lang="ru-RU" smtClean="0"/>
              <a:t>07.10.2015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6645F-2B42-4AC8-872E-78C47E320C3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F20BE-B657-4C43-BEBC-72989FA6BBD5}" type="datetimeFigureOut">
              <a:rPr lang="ru-RU" smtClean="0"/>
              <a:t>07.10.2015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6645F-2B42-4AC8-872E-78C47E320C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65F20BE-B657-4C43-BEBC-72989FA6BBD5}" type="datetimeFigureOut">
              <a:rPr lang="ru-RU" smtClean="0"/>
              <a:t>07.10.2015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C6645F-2B42-4AC8-872E-78C47E320C3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F20BE-B657-4C43-BEBC-72989FA6BBD5}" type="datetimeFigureOut">
              <a:rPr lang="ru-RU" smtClean="0"/>
              <a:t>07.10.2015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C6645F-2B42-4AC8-872E-78C47E320C3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65F20BE-B657-4C43-BEBC-72989FA6BBD5}" type="datetimeFigureOut">
              <a:rPr lang="ru-RU" smtClean="0"/>
              <a:t>07.10.2015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6BC6645F-2B42-4AC8-872E-78C47E320C34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view-image" descr="http://mgazeta.com/wp-content/uploads/2012/06/%D0%A1%D0%B5%D0%B2%D0%B5%D1%80%D0%BD%D1%8B%D0%B5-%D0%B0%D0%BC%D1%83%D1%80%D1%8B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WordArt 3"/>
          <p:cNvSpPr>
            <a:spLocks noChangeArrowheads="1" noChangeShapeType="1" noTextEdit="1"/>
          </p:cNvSpPr>
          <p:nvPr/>
        </p:nvSpPr>
        <p:spPr bwMode="auto">
          <a:xfrm>
            <a:off x="2483768" y="3356992"/>
            <a:ext cx="4320480" cy="307419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0384"/>
              </a:avLst>
            </a:prstTxWarp>
          </a:bodyPr>
          <a:lstStyle/>
          <a:p>
            <a:pPr algn="ctr" rtl="0"/>
            <a:r>
              <a:rPr lang="ru-RU" sz="3600" b="1" kern="1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/>
              </a:rPr>
              <a:t>Народы Башкирии</a:t>
            </a:r>
          </a:p>
          <a:p>
            <a:pPr algn="ctr" rtl="0"/>
            <a:r>
              <a:rPr lang="ru-RU" sz="3600" b="1" kern="1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/>
              </a:rPr>
              <a:t>в Отечественной войне </a:t>
            </a:r>
          </a:p>
          <a:p>
            <a:pPr algn="ctr" rtl="0"/>
            <a:r>
              <a:rPr lang="ru-RU" sz="3600" b="1" kern="1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/>
              </a:rPr>
              <a:t>1812 г</a:t>
            </a:r>
            <a:endParaRPr lang="ru-RU" sz="3600" b="1" kern="1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67542" y="2798204"/>
          <a:ext cx="8280920" cy="2863044"/>
        </p:xfrm>
        <a:graphic>
          <a:graphicData uri="http://schemas.openxmlformats.org/drawingml/2006/table">
            <a:tbl>
              <a:tblPr/>
              <a:tblGrid>
                <a:gridCol w="1053967"/>
                <a:gridCol w="565098"/>
                <a:gridCol w="565098"/>
                <a:gridCol w="691043"/>
                <a:gridCol w="692700"/>
                <a:gridCol w="691043"/>
                <a:gridCol w="691043"/>
                <a:gridCol w="565098"/>
                <a:gridCol w="565098"/>
                <a:gridCol w="541897"/>
                <a:gridCol w="541897"/>
                <a:gridCol w="558469"/>
                <a:gridCol w="558469"/>
              </a:tblGrid>
              <a:tr h="16698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Название снарядов 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52" marR="653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Катав-Ивановс-кий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1812    1813    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52" marR="653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Симской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 startAt="1812"/>
                        <a:tabLst>
                          <a:tab pos="685800" algn="l"/>
                        </a:tabLs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1813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изготовлено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52" marR="653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Белорецкий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 startAt="1812"/>
                        <a:tabLst>
                          <a:tab pos="685800" algn="l"/>
                        </a:tabLs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1813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штук 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52" marR="653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Юрюзань-Ивановс-кий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1812    1813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52" marR="653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Узянский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1812   1813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52" marR="653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Авзяно-Петровс-кий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1812    1813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52" marR="653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77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Ядра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52" marR="653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5470 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52" marR="653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6440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52" marR="653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4599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52" marR="653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9048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52" marR="653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3600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52" marR="653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9023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52" marR="653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1800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52" marR="653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4888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52" marR="653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1371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52" marR="653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2400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52" marR="653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1706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52" marR="653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3966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52" marR="653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77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Бомбы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52" marR="653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740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52" marR="653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1390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52" marR="653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497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52" marR="653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900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52" marR="653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600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52" marR="653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1100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52" marR="653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1650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52" marR="653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1200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52" marR="653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300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52" marR="653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610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52" marR="653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550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52" marR="653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600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52" marR="653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77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Гранаты 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52" marR="653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1130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52" marR="653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52" marR="653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1174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52" marR="653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52" marR="653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2000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52" marR="653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1000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52" marR="653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2000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52" marR="653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52" marR="653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543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52" marR="653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52" marR="653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360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52" marR="653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52" marR="653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755576" y="548680"/>
            <a:ext cx="7848871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Обеспечение армии боеприпасами,произведенными на заводах в  Башкирии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Comic Sans MS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review-image" descr="http://www.pohodd.ru/images/product_images/popup_images/364_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76672"/>
            <a:ext cx="2304256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review-image" descr="http://rumedal.com/catalog2/images/imp/033/0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2780928"/>
            <a:ext cx="216024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review-image" descr="http://pohodd.ru/images/product_images/popup_images/329_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548680"/>
            <a:ext cx="2232248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11560" y="3645024"/>
            <a:ext cx="24752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Орден Святой Анны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131840" y="5877272"/>
            <a:ext cx="28743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Орден Святого Георгия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652120" y="3573016"/>
            <a:ext cx="31910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Орден Святого Владимира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review-image" descr="http://img1.liveinternet.ru/images/attach/c/5/123/859/123859077_Medal_Za_vzyatie_Parizha_19_marta_1814_god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233612"/>
            <a:ext cx="6120680" cy="3283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606212" y="1052736"/>
            <a:ext cx="61189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92D050"/>
                </a:solidFill>
                <a:latin typeface="Comic Sans MS" pitchFamily="66" charset="0"/>
              </a:rPr>
              <a:t>Медаль «За взятие Парижа»</a:t>
            </a:r>
            <a:endParaRPr lang="ru-RU" sz="3200" b="1" dirty="0">
              <a:solidFill>
                <a:srgbClr val="92D05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review-image" descr="https://upload.wikimedia.org/wikipedia/commons/thumb/2/2a/Moscow_Historical_mosque.jpg/440px-Moscow_Historical_mosqu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620688"/>
            <a:ext cx="6271964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267744" y="5445224"/>
            <a:ext cx="51399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C000"/>
                </a:solidFill>
              </a:rPr>
              <a:t>Мечеть в Татарской слободе</a:t>
            </a:r>
            <a:endParaRPr lang="ru-RU" sz="28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rpp.nashaucheba.ru/pars_docs/refs/99/98981/img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908720"/>
            <a:ext cx="7056784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rpp.nashaucheba.ru/pars_docs/refs/99/98981/img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764704"/>
            <a:ext cx="7416824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rpp.nashaucheba.ru/pars_docs/refs/99/98981/img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764704"/>
            <a:ext cx="6984776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rpp.nashaucheba.ru/pars_docs/refs/99/98981/img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980728"/>
            <a:ext cx="6624736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rpp.nashaucheba.ru/pars_docs/refs/99/98981/img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5" y="908720"/>
            <a:ext cx="6840760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review-image" descr="http://mtdata.ru/u17/photoB4BB/20615977012-0/original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76672"/>
            <a:ext cx="7056784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2" name="WordArt 2"/>
          <p:cNvSpPr>
            <a:spLocks noChangeArrowheads="1" noChangeShapeType="1" noTextEdit="1"/>
          </p:cNvSpPr>
          <p:nvPr/>
        </p:nvSpPr>
        <p:spPr bwMode="auto">
          <a:xfrm>
            <a:off x="1187624" y="4581128"/>
            <a:ext cx="6840760" cy="100811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2201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/>
                <a:latin typeface="Arial Black"/>
              </a:rPr>
              <a:t>Спасибо за внимание!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70C0"/>
              </a:solidFill>
              <a:effectLst/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review-image" descr="http://www.biografija.ru/pictures/m_2189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052736"/>
            <a:ext cx="3384376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-2707593"/>
            <a:ext cx="6228184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Calibri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Calibri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Calibri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Calibri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Calibri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Calibri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Calibri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Calibri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Calibri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Calibri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Calibri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Calibri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Calibri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Calibri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980728"/>
            <a:ext cx="849694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«…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не только стародавние сыны России, 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но и народы, отличные языком, нравами, 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верою и образом жизни, народы, 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кочующие – и те, наравне с природными 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россиянами, готовы были умереть за 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емлю русскую. Мордва, тептяри, 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мещеряки, черемисы ревностно и охотно 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ru-RU" sz="2400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			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шли на службу; башкирцы  оренбургские 				сами собой вызывались</a:t>
            </a:r>
            <a:r>
              <a:rPr lang="ru-RU" sz="2400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и спрашивали 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ru-RU" sz="2400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			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у правительства: 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ru-RU" sz="2400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			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не нужны ли полки их</a:t>
            </a:r>
            <a:r>
              <a:rPr lang="ru-RU" sz="2400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»</a:t>
            </a:r>
            <a:endParaRPr lang="ru-RU" sz="2400" dirty="0">
              <a:latin typeface="Monotype Corsiva" pitchFamily="66" charset="0"/>
            </a:endParaRP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						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ru-RU" sz="2400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			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С. Н. Глинка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Monotype Corsiva" pitchFamily="66" charset="0"/>
            </a:endParaRPr>
          </a:p>
          <a:p>
            <a:endParaRPr lang="ru-RU" sz="2400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&amp;fcy;&amp;ocy;&amp;tcy;&amp;ocy; &amp;Acy;&amp;Lcy;&amp;IEcy;&amp;Kcy;&amp;Scy;&amp;Acy;&amp;Ncy;&amp;Dcy;&amp;Rcy; I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836712"/>
            <a:ext cx="3745210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11560" y="836712"/>
            <a:ext cx="388843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>
                <a:solidFill>
                  <a:srgbClr val="00B0F0"/>
                </a:solidFill>
                <a:latin typeface="Comic Sans MS" pitchFamily="66" charset="0"/>
              </a:rPr>
              <a:t>АЛЕКСАНДР I</a:t>
            </a:r>
            <a:r>
              <a:rPr lang="ru-RU" dirty="0">
                <a:latin typeface="Comic Sans MS" pitchFamily="66" charset="0"/>
              </a:rPr>
              <a:t> - (1777 - 1825) - российский император с 1801. Старший сын Павла I. Родился 12 (23 по новому стилю) 1777 года, в Санкт-Петербурге. </a:t>
            </a:r>
            <a:endParaRPr lang="ru-RU" dirty="0" smtClean="0">
              <a:latin typeface="Comic Sans MS" pitchFamily="66" charset="0"/>
            </a:endParaRPr>
          </a:p>
          <a:p>
            <a:r>
              <a:rPr lang="ru-RU" dirty="0" smtClean="0">
                <a:solidFill>
                  <a:srgbClr val="92D050"/>
                </a:solidFill>
                <a:latin typeface="Comic Sans MS" pitchFamily="66" charset="0"/>
              </a:rPr>
              <a:t>В </a:t>
            </a:r>
            <a:r>
              <a:rPr lang="ru-RU" dirty="0">
                <a:solidFill>
                  <a:srgbClr val="92D050"/>
                </a:solidFill>
                <a:latin typeface="Comic Sans MS" pitchFamily="66" charset="0"/>
              </a:rPr>
              <a:t>начале Отечественной войны 1812 </a:t>
            </a:r>
            <a:r>
              <a:rPr lang="ru-RU" b="1" dirty="0">
                <a:solidFill>
                  <a:srgbClr val="92D050"/>
                </a:solidFill>
                <a:latin typeface="Comic Sans MS" pitchFamily="66" charset="0"/>
              </a:rPr>
              <a:t>Александр</a:t>
            </a:r>
            <a:r>
              <a:rPr lang="ru-RU" dirty="0">
                <a:solidFill>
                  <a:srgbClr val="92D050"/>
                </a:solidFill>
                <a:latin typeface="Comic Sans MS" pitchFamily="66" charset="0"/>
              </a:rPr>
              <a:t> I, убедившись в своей неспособности руководить войсками, передал командование Барклаю де Толли, а затем М.И. Кутузову. </a:t>
            </a:r>
            <a:r>
              <a:rPr lang="ru-RU" dirty="0">
                <a:latin typeface="Comic Sans MS" pitchFamily="66" charset="0"/>
              </a:rPr>
              <a:t>Военные успехи рус. армии сделали </a:t>
            </a:r>
            <a:r>
              <a:rPr lang="ru-RU" b="1" dirty="0">
                <a:latin typeface="Comic Sans MS" pitchFamily="66" charset="0"/>
              </a:rPr>
              <a:t>Александра</a:t>
            </a:r>
            <a:r>
              <a:rPr lang="ru-RU" dirty="0">
                <a:latin typeface="Comic Sans MS" pitchFamily="66" charset="0"/>
              </a:rPr>
              <a:t> I вершителем судеб Европы, и в 1813 - 1814 </a:t>
            </a:r>
            <a:r>
              <a:rPr lang="ru-RU" b="1" dirty="0">
                <a:latin typeface="Comic Sans MS" pitchFamily="66" charset="0"/>
              </a:rPr>
              <a:t>Александр</a:t>
            </a:r>
            <a:r>
              <a:rPr lang="ru-RU" dirty="0">
                <a:latin typeface="Comic Sans MS" pitchFamily="66" charset="0"/>
              </a:rPr>
              <a:t> I возглавил антифранцузскую коалицию и вошел в Париж во главе союзных армий.</a:t>
            </a:r>
          </a:p>
          <a:p>
            <a:r>
              <a:rPr lang="ru-RU" dirty="0">
                <a:latin typeface="Comic Sans MS" pitchFamily="66" charset="0"/>
              </a:rPr>
              <a:t> </a:t>
            </a:r>
          </a:p>
          <a:p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67544" y="836713"/>
          <a:ext cx="8280919" cy="5472608"/>
        </p:xfrm>
        <a:graphic>
          <a:graphicData uri="http://schemas.openxmlformats.org/drawingml/2006/table">
            <a:tbl>
              <a:tblPr/>
              <a:tblGrid>
                <a:gridCol w="5937263"/>
                <a:gridCol w="2031169"/>
                <a:gridCol w="312487"/>
              </a:tblGrid>
              <a:tr h="4360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2400" dirty="0">
                        <a:latin typeface="Calibri"/>
                        <a:ea typeface="Times New Roman"/>
                      </a:endParaRPr>
                    </a:p>
                  </a:txBody>
                  <a:tcPr marL="5223" marR="5223" marT="5223" marB="52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2400"/>
                    </a:p>
                  </a:txBody>
                  <a:tcPr marL="50144" marR="50144" marT="25072" marB="25072">
                    <a:lnL>
                      <a:noFill/>
                    </a:lnL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2400"/>
                    </a:p>
                  </a:txBody>
                  <a:tcPr marL="50144" marR="50144" marT="25072" marB="25072"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0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solidFill>
                            <a:srgbClr val="92D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2400" b="1" dirty="0">
                        <a:solidFill>
                          <a:srgbClr val="92D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3" marR="5223" marT="5223" marB="522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 smtClean="0">
                          <a:solidFill>
                            <a:srgbClr val="92D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Кол-во</a:t>
                      </a:r>
                      <a:endParaRPr lang="ru-RU" sz="2400" b="1" dirty="0">
                        <a:solidFill>
                          <a:srgbClr val="92D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3" marR="5223" marT="5223" marB="522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2400" dirty="0">
                        <a:latin typeface="Calibri"/>
                        <a:ea typeface="Times New Roman"/>
                      </a:endParaRPr>
                    </a:p>
                  </a:txBody>
                  <a:tcPr marL="5223" marR="5223" marT="5223" marB="522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947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Башкирские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Уральские казачьи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Оренбургские казачьи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Оренбургский драгунский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err="1">
                          <a:latin typeface="Times New Roman"/>
                          <a:ea typeface="Times New Roman"/>
                          <a:cs typeface="Times New Roman"/>
                        </a:rPr>
                        <a:t>Тептярские</a:t>
                      </a: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err="1">
                          <a:latin typeface="Times New Roman"/>
                          <a:ea typeface="Times New Roman"/>
                          <a:cs typeface="Times New Roman"/>
                        </a:rPr>
                        <a:t>Мишарские</a:t>
                      </a: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Уфимский пехотный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Ставропольский (за Волгой) калмыцкий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3" marR="5223" marT="5223" marB="522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28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3" marR="5223" marT="5223" marB="522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2400" dirty="0">
                        <a:latin typeface="Comic Sans MS" pitchFamily="66" charset="0"/>
                        <a:ea typeface="Times New Roman"/>
                      </a:endParaRPr>
                    </a:p>
                  </a:txBody>
                  <a:tcPr marL="5223" marR="5223" marT="5223" marB="522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0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3" marR="5223" marT="5223" marB="522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45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3" marR="5223" marT="5223" marB="522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2400" dirty="0">
                        <a:latin typeface="Calibri"/>
                        <a:ea typeface="Times New Roman"/>
                      </a:endParaRPr>
                    </a:p>
                  </a:txBody>
                  <a:tcPr marL="5223" marR="5223" marT="5223" marB="522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361556" y="266165"/>
            <a:ext cx="829323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Полки, созданные в 1812 гг. в Оренбургской губернии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j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3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review-image" descr="http://img0.liveinternet.ru/images/attach/c/4/84/483/84483050_10_bashkiropolchenec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3384376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994557" y="177116"/>
            <a:ext cx="794595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sng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Сведения о количестве конных полков, сформированных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sng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ходе войны 1812г. в России из различных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sng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национальностей:</a:t>
            </a:r>
            <a:endParaRPr kumimoji="0" lang="ru-RU" sz="2400" b="0" i="0" u="sng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11960" y="1700808"/>
            <a:ext cx="41764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Башкирское войско - 28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Уральское - 4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Крымские татары - 4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Оренбургское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4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Украинское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4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Калмыцкое - 3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Тептярское -2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Мишарское -2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Уфимский пехотный полк -1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7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review-image" descr="http://newskif.su/wp-content/uploads/2014/02/x_68a96be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628800"/>
            <a:ext cx="7025235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971600" y="332656"/>
            <a:ext cx="73788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Comic Sans MS" pitchFamily="66" charset="0"/>
              </a:rPr>
              <a:t>Башкирские полки в Отечественной войне 1812 г.</a:t>
            </a:r>
            <a:endParaRPr lang="ru-RU" sz="36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festival.1september.ru/articles/609374/Image648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836712"/>
            <a:ext cx="3096344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festival.1september.ru/articles/609374/Image649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836712"/>
            <a:ext cx="2952328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942491" y="4725144"/>
            <a:ext cx="723146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Вооружение башкир состояло из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ружья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, пики (копья),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сабли, лука и колчана со стрелами.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Пистолеты были у них редкостью,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у некоторых имелись кольчуги.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review-image" descr="http://kk.convdocs.org/pars_docs/refs/146/145737/145737_html_m63808db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708920"/>
            <a:ext cx="5544616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1187624" y="814646"/>
            <a:ext cx="7085357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0607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По сведениям на январь 1813г. только  в башкирских полках, входивших в ополчение 3 округа,числилось свыше 10000 лошадей. По сведениям Военного Министерства башкиры и мишари пожертвовали 4139 лошадей.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92D050"/>
              </a:soli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7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6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827584" y="1844824"/>
          <a:ext cx="7704856" cy="3744416"/>
        </p:xfrm>
        <a:graphic>
          <a:graphicData uri="http://schemas.openxmlformats.org/drawingml/2006/table">
            <a:tbl>
              <a:tblPr/>
              <a:tblGrid>
                <a:gridCol w="2160240"/>
                <a:gridCol w="1872208"/>
                <a:gridCol w="2016224"/>
                <a:gridCol w="1656184"/>
              </a:tblGrid>
              <a:tr h="71092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43075" algn="l"/>
                        </a:tabLst>
                      </a:pPr>
                      <a:r>
                        <a:rPr lang="ru-RU" sz="2400" b="1" i="1" u="sng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Фонд ополчения</a:t>
                      </a:r>
                      <a:endParaRPr lang="ru-RU" sz="2400" u="sng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2" marR="634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u="sng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Фонд армии</a:t>
                      </a:r>
                      <a:endParaRPr lang="ru-RU" sz="2400" u="sng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2" marR="634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173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i="1" dirty="0">
                          <a:latin typeface="Times New Roman"/>
                          <a:ea typeface="Times New Roman"/>
                          <a:cs typeface="Times New Roman"/>
                        </a:rPr>
                        <a:t>всего по России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2" marR="634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i="1" dirty="0">
                          <a:latin typeface="Times New Roman"/>
                          <a:ea typeface="Times New Roman"/>
                          <a:cs typeface="Times New Roman"/>
                        </a:rPr>
                        <a:t>83 </a:t>
                      </a:r>
                      <a:r>
                        <a:rPr lang="ru-RU" sz="2400" i="1" dirty="0" err="1">
                          <a:latin typeface="Times New Roman"/>
                          <a:ea typeface="Times New Roman"/>
                          <a:cs typeface="Times New Roman"/>
                        </a:rPr>
                        <a:t>млн</a:t>
                      </a:r>
                      <a:r>
                        <a:rPr lang="ru-RU" sz="2400" i="1" dirty="0">
                          <a:latin typeface="Times New Roman"/>
                          <a:ea typeface="Times New Roman"/>
                          <a:cs typeface="Times New Roman"/>
                        </a:rPr>
                        <a:t> . руб.	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2" marR="634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i="1" dirty="0">
                          <a:latin typeface="Times New Roman"/>
                          <a:ea typeface="Times New Roman"/>
                          <a:cs typeface="Times New Roman"/>
                        </a:rPr>
                        <a:t>по России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2" marR="634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i="1" dirty="0">
                          <a:latin typeface="Times New Roman"/>
                          <a:ea typeface="Times New Roman"/>
                          <a:cs typeface="Times New Roman"/>
                        </a:rPr>
                        <a:t>21 млн. руб.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2" marR="634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61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i="1">
                          <a:latin typeface="Times New Roman"/>
                          <a:ea typeface="Times New Roman"/>
                          <a:cs typeface="Times New Roman"/>
                        </a:rPr>
                        <a:t>по Оренбургской губернии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2" marR="634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i="1">
                          <a:latin typeface="Times New Roman"/>
                          <a:ea typeface="Times New Roman"/>
                          <a:cs typeface="Times New Roman"/>
                        </a:rPr>
                        <a:t>900 т. р.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2" marR="634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i="1">
                          <a:latin typeface="Times New Roman"/>
                          <a:ea typeface="Times New Roman"/>
                          <a:cs typeface="Times New Roman"/>
                        </a:rPr>
                        <a:t>по Башкирии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2" marR="634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i="1" dirty="0">
                          <a:latin typeface="Times New Roman"/>
                          <a:ea typeface="Times New Roman"/>
                          <a:cs typeface="Times New Roman"/>
                        </a:rPr>
                        <a:t>500 тыс. руб.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2" marR="634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2555776" y="332656"/>
            <a:ext cx="452809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  <a:tab pos="898525" algn="l"/>
                <a:tab pos="1349375" algn="l"/>
                <a:tab pos="1743075" algn="l"/>
              </a:tabLst>
            </a:pP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Сборы пожертвований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  <a:tab pos="898525" algn="l"/>
                <a:tab pos="1349375" algn="l"/>
                <a:tab pos="1743075" algn="l"/>
              </a:tabLst>
            </a:pP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фонд армии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  <a:tab pos="898525" algn="l"/>
                <a:tab pos="1349375" algn="l"/>
                <a:tab pos="1743075" algn="l"/>
              </a:tabLst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133</TotalTime>
  <Words>433</Words>
  <Application>Microsoft Office PowerPoint</Application>
  <PresentationFormat>Экран (4:3)</PresentationFormat>
  <Paragraphs>156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МОУ СОШ №2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Учитель</dc:creator>
  <cp:lastModifiedBy>Учитель</cp:lastModifiedBy>
  <cp:revision>28</cp:revision>
  <dcterms:created xsi:type="dcterms:W3CDTF">2015-10-07T04:13:18Z</dcterms:created>
  <dcterms:modified xsi:type="dcterms:W3CDTF">2015-10-07T06:26:51Z</dcterms:modified>
</cp:coreProperties>
</file>