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66" r:id="rId5"/>
    <p:sldId id="267" r:id="rId6"/>
    <p:sldId id="268" r:id="rId7"/>
    <p:sldId id="269" r:id="rId8"/>
    <p:sldId id="294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5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DDDDDD"/>
    <a:srgbClr val="B2B2B2"/>
    <a:srgbClr val="292929"/>
    <a:srgbClr val="969696"/>
    <a:srgbClr val="777777"/>
    <a:srgbClr val="333333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FC11-EEB1-4B6C-BDB5-237E0D0EB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41E41-9D90-4BBD-8EC6-B52254D4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1659-8FC8-4097-B3C2-C9C3362B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0432-523A-41D7-AF2F-D03CB9A6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E3D-500D-4323-AC8E-B7E767ED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6F13-3326-4746-909C-1D883192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0AA1-D497-4059-A17C-FF3C4C0F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0402-4C27-4874-AD57-50DDB77C7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16C9-62DD-4538-9E9F-0C5BE23CC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0C35-BCFD-499F-940F-860481C73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BCDC-E463-4B8A-98C0-3DC28E16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527FCD-80C2-488C-A941-0A7DB7725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5;&#1072;_&#1072;&#1090;&#1090;&#1077;&#1089;&#1090;&#1072;&#1094;&#1080;&#1102;\&#1091;&#1088;&#1086;&#1082;%20&#1048;&#1089;&#1087;&#1086;&#1083;&#1100;&#1079;&#1086;&#1074;&#1072;&#1085;&#1080;&#1077;%20&#1089;&#1080;&#1084;&#1084;&#1077;&#1090;&#1088;&#1080;&#1080;%20&#1074;%20&#1086;&#1088;&#1085;&#1072;&#1084;&#1077;&#1085;&#1090;&#1072;&#1093;%20&#1085;&#1072;&#1088;&#1086;&#1076;&#1072;%20&#1082;&#1086;&#1084;&#1080;\&#1052;&#1080;&#1088;%20&#1074;%20&#1082;&#1072;&#1087;&#1083;&#1077;%20&#1088;&#1086;&#1089;&#1099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620713"/>
            <a:ext cx="4756150" cy="3736975"/>
          </a:xfrm>
        </p:spPr>
        <p:txBody>
          <a:bodyPr/>
          <a:lstStyle/>
          <a:p>
            <a:pPr eaLnBrk="1" hangingPunct="1"/>
            <a:r>
              <a:rPr lang="ru-RU" sz="4000" b="1" smtClean="0"/>
              <a:t>"Использование симметрии в орнаментах народа коми"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3789040"/>
            <a:ext cx="5832648" cy="2592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 smtClean="0"/>
              <a:t>Урок математики в 9 классе.</a:t>
            </a:r>
          </a:p>
          <a:p>
            <a:pPr algn="ctr" eaLnBrk="1" hangingPunct="1">
              <a:buFontTx/>
              <a:buNone/>
            </a:pPr>
            <a:endParaRPr lang="ru-RU" sz="2000" dirty="0" smtClean="0"/>
          </a:p>
          <a:p>
            <a:pPr algn="ctr" eaLnBrk="1" hangingPunct="1">
              <a:buFontTx/>
              <a:buNone/>
            </a:pPr>
            <a:r>
              <a:rPr lang="ru-RU" sz="2000" dirty="0" smtClean="0"/>
              <a:t>Учитель математики МБОУ «СОШ с. </a:t>
            </a:r>
            <a:r>
              <a:rPr lang="ru-RU" sz="2000" dirty="0" err="1" smtClean="0"/>
              <a:t>Петрунь</a:t>
            </a:r>
            <a:r>
              <a:rPr lang="ru-RU" sz="2000" dirty="0" smtClean="0"/>
              <a:t>» Алексеева Тамара Александровна.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При участии: </a:t>
            </a:r>
            <a:r>
              <a:rPr lang="ru-RU" sz="2000" dirty="0" smtClean="0"/>
              <a:t>Терентьевой Елены Александровны и Семяшкиной </a:t>
            </a:r>
            <a:r>
              <a:rPr lang="ru-RU" sz="2000" smtClean="0"/>
              <a:t>Галины Александровны.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428625"/>
            <a:ext cx="2857500" cy="5664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u="sng" smtClean="0"/>
              <a:t>Работа в мастерских</a:t>
            </a:r>
            <a:endParaRPr lang="ru-RU" sz="2800" b="1" smtClean="0"/>
          </a:p>
          <a:p>
            <a:pPr algn="ctr">
              <a:buFontTx/>
              <a:buNone/>
            </a:pPr>
            <a:r>
              <a:rPr lang="ru-RU" smtClean="0"/>
              <a:t> </a:t>
            </a:r>
            <a:r>
              <a:rPr lang="ru-RU" sz="2000" smtClean="0"/>
              <a:t>Как сделать простой и красивый орнамент? </a:t>
            </a:r>
          </a:p>
          <a:p>
            <a:pPr algn="ctr">
              <a:buFontTx/>
              <a:buNone/>
            </a:pPr>
            <a:r>
              <a:rPr lang="ru-RU" sz="2000" smtClean="0"/>
              <a:t> </a:t>
            </a:r>
          </a:p>
          <a:p>
            <a:pPr algn="ctr">
              <a:buFontTx/>
              <a:buNone/>
            </a:pPr>
            <a:r>
              <a:rPr lang="ru-RU" sz="2000" smtClean="0"/>
              <a:t>Даже самые сложные узоры начинаются с элементарного.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Помните:</a:t>
            </a:r>
          </a:p>
          <a:p>
            <a:pPr algn="ctr">
              <a:buFontTx/>
              <a:buNone/>
            </a:pPr>
            <a:r>
              <a:rPr lang="ru-RU" sz="2000" smtClean="0"/>
              <a:t> Все узоры начинаются с простого.</a:t>
            </a:r>
          </a:p>
          <a:p>
            <a:pPr>
              <a:buFontTx/>
              <a:buNone/>
            </a:pPr>
            <a:r>
              <a:rPr lang="ru-RU" sz="2000" smtClean="0"/>
              <a:t> </a:t>
            </a:r>
          </a:p>
        </p:txBody>
      </p:sp>
      <p:pic>
        <p:nvPicPr>
          <p:cNvPr id="14339" name="Рисунок 7" descr="http://www.imageup.ru/img256/1313188/pattern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764704"/>
            <a:ext cx="3384376" cy="20197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Рисунок 8" descr="http://www.imageup.ru/img256/1313189/pattern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412776"/>
            <a:ext cx="3589764" cy="2199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Рисунок 9" descr="http://www.imageup.ru/img256/1313199/pattern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7" y="2060848"/>
            <a:ext cx="3330369" cy="36004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Рисунок 10" descr="http://www.imageup.ru/img256/1313200/pattern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852936"/>
            <a:ext cx="3419872" cy="29577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3" name="Рисунок 11" descr="http://www.imageup.ru/img256/1313201/pattern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3573016"/>
            <a:ext cx="3626214" cy="3462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4" name="Рисунок 12" descr="http://www.imageup.ru/img256/1313202/pattern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4365104"/>
            <a:ext cx="3384376" cy="36004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5" name="Рисунок 13" descr="http://www.imageup.ru/img256/1313203/pattern0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5157192"/>
            <a:ext cx="3168352" cy="2880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6" name="Рисунок 14" descr="http://www.imageup.ru/img256/1313204/pattern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5877272"/>
            <a:ext cx="2910111" cy="3840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27763" y="404813"/>
            <a:ext cx="608012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точки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156325" y="1052513"/>
            <a:ext cx="611188" cy="277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круги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084888" y="1700213"/>
            <a:ext cx="827087" cy="277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капли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156325" y="2492375"/>
            <a:ext cx="684213" cy="277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Волны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156325" y="3213100"/>
            <a:ext cx="684213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петли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867400" y="4005263"/>
            <a:ext cx="1441450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прямоугольники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156325" y="4797425"/>
            <a:ext cx="900113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крестики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156325" y="5516563"/>
            <a:ext cx="1042988" cy="277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353535"/>
                </a:solidFill>
                <a:latin typeface="Georgia" pitchFamily="18" charset="0"/>
                <a:cs typeface="Times New Roman" pitchFamily="18" charset="0"/>
              </a:rPr>
              <a:t>загогулины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333375"/>
            <a:ext cx="6934200" cy="61198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начинается с одной единственной точки!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algn="ctr" eaLnBrk="1" hangingPunct="1">
              <a:buFontTx/>
              <a:buNone/>
              <a:defRPr/>
            </a:pPr>
            <a:r>
              <a:rPr lang="ru-RU" sz="2400" dirty="0" smtClean="0"/>
              <a:t>Как нарисовать узор шаг за шагом.</a:t>
            </a:r>
          </a:p>
          <a:p>
            <a:pPr marL="457200" indent="-457200" algn="ctr" eaLnBrk="1" hangingPunct="1">
              <a:buFontTx/>
              <a:buNone/>
              <a:defRPr/>
            </a:pPr>
            <a:endParaRPr lang="ru-RU" sz="2400" dirty="0" smtClean="0"/>
          </a:p>
          <a:p>
            <a:pPr marL="457200" indent="-457200" algn="ctr" eaLnBrk="1" hangingPunct="1">
              <a:buFontTx/>
              <a:buNone/>
              <a:defRPr/>
            </a:pPr>
            <a:endParaRPr lang="ru-RU" sz="2400" dirty="0" smtClean="0"/>
          </a:p>
          <a:p>
            <a:pPr marL="457200" indent="-457200" algn="ctr" eaLnBrk="1" hangingPunct="1">
              <a:buFontTx/>
              <a:buAutoNum type="arabicPeriod"/>
              <a:defRPr/>
            </a:pPr>
            <a:endParaRPr lang="ru-RU" sz="2400" b="1" dirty="0" smtClean="0"/>
          </a:p>
        </p:txBody>
      </p:sp>
      <p:pic>
        <p:nvPicPr>
          <p:cNvPr id="15363" name="Рисунок 15" descr="http://www.imageup.ru/img256/1313205/pattern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988840"/>
            <a:ext cx="3000832" cy="104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Рисунок 22" descr="http://www.imageup.ru/img256/1313222/pattern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284984"/>
            <a:ext cx="3315545" cy="111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Рисунок 43" descr="http://www.imageup.ru/img256/1313256/pattern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581128"/>
            <a:ext cx="50958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333375"/>
            <a:ext cx="7078663" cy="6048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Математические принципы построения бордюров.</a:t>
            </a:r>
          </a:p>
          <a:p>
            <a:pPr algn="ctr">
              <a:buFontTx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Для создания бордюров - линейных орнаментов - используются следующие преобразования: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параллельный перенос; 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осевая симметрия с вертикальной осью;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осевая симметрия с горизонтальной осью; 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центральная симметрия. 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 l="2817" t="3984" r="3944" b="76096"/>
          <a:stretch>
            <a:fillRect/>
          </a:stretch>
        </p:blipFill>
        <p:spPr bwMode="auto">
          <a:xfrm>
            <a:off x="2051720" y="2564904"/>
            <a:ext cx="3152775" cy="4762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2" cstate="email"/>
          <a:srcRect l="3380" t="28685" r="8169" b="52988"/>
          <a:stretch>
            <a:fillRect/>
          </a:stretch>
        </p:blipFill>
        <p:spPr bwMode="auto">
          <a:xfrm>
            <a:off x="2123728" y="3717032"/>
            <a:ext cx="3096344" cy="5040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2" cstate="email"/>
          <a:srcRect l="4225" t="56574" r="8732" b="27490"/>
          <a:stretch>
            <a:fillRect/>
          </a:stretch>
        </p:blipFill>
        <p:spPr bwMode="auto">
          <a:xfrm>
            <a:off x="2123728" y="4725144"/>
            <a:ext cx="3096344" cy="5040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2" cstate="email"/>
          <a:srcRect l="3662" t="75697" r="7887" b="6375"/>
          <a:stretch>
            <a:fillRect/>
          </a:stretch>
        </p:blipFill>
        <p:spPr bwMode="auto">
          <a:xfrm>
            <a:off x="2051720" y="5733256"/>
            <a:ext cx="3096344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60350"/>
            <a:ext cx="6573838" cy="21605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Шесть типов симметрии бордюров.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1. Переносная симметрия вдоль оси (параллельный перенос).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780928"/>
            <a:ext cx="646108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7272338" cy="2016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2. Бордюры обладают и зеркальной симметрией.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( осевая симметрия с горизонтальной осью)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564904"/>
            <a:ext cx="530665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333375"/>
            <a:ext cx="7005637" cy="215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3. Бордюры, которые имеют поперечные оси симметрии. (осевая симметрия с вертикальной осью)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564904"/>
            <a:ext cx="589792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404813"/>
            <a:ext cx="6573837" cy="1655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4. Бордюры, у которых ось переноса является осью скользящего отражения.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348880"/>
            <a:ext cx="4484203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333375"/>
            <a:ext cx="7005637" cy="2016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5. Бордюры, которые основанны на комбинирование оси скользящего отражения с поворотными осями.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492896"/>
            <a:ext cx="455029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04813"/>
            <a:ext cx="6934200" cy="1511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6. Бордюры, основанные на комбинировании зеркальных отображений.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420888"/>
            <a:ext cx="636370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Релаксация</a:t>
            </a:r>
          </a:p>
        </p:txBody>
      </p:sp>
      <p:pic>
        <p:nvPicPr>
          <p:cNvPr id="4" name="Мир в капле рос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557338"/>
            <a:ext cx="7881937" cy="4432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785813"/>
            <a:ext cx="6573838" cy="642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       </a:t>
            </a:r>
            <a:r>
              <a:rPr lang="ru-RU" b="1" i="1" u="sng" smtClean="0"/>
              <a:t>Герман Вейль </a:t>
            </a:r>
            <a:endParaRPr lang="ru-RU" smtClean="0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827584" y="2852936"/>
            <a:ext cx="7848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“Симметрия является той идеей, с помощью которой человек веками пытается объяснить и создать порядок, красоту и совершенство”.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333375"/>
            <a:ext cx="6573838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smtClean="0"/>
              <a:t>Что повторяли на уроке?</a:t>
            </a: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r>
              <a:rPr lang="ru-RU" smtClean="0"/>
              <a:t>Какие виды движений вы знаете?</a:t>
            </a:r>
          </a:p>
          <a:p>
            <a:r>
              <a:rPr lang="ru-RU" smtClean="0"/>
              <a:t>Какой вид симметрии наиболее часто встречается в жизни?</a:t>
            </a:r>
          </a:p>
          <a:p>
            <a:r>
              <a:rPr lang="ru-RU" smtClean="0"/>
              <a:t>Где можно использовать осевую симметрию?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765175"/>
            <a:ext cx="6573838" cy="489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Домашнее задание: </a:t>
            </a:r>
          </a:p>
          <a:p>
            <a:pPr algn="ctr" eaLnBrk="1" hangingPunct="1">
              <a:buFontTx/>
              <a:buNone/>
            </a:pPr>
            <a:endParaRPr lang="ru-RU" b="1" smtClean="0"/>
          </a:p>
          <a:p>
            <a:pPr algn="ctr" eaLnBrk="1" hangingPunct="1">
              <a:buFontTx/>
              <a:buNone/>
            </a:pPr>
            <a:r>
              <a:rPr lang="ru-RU" smtClean="0"/>
              <a:t>создать свой орнамент из элементов орнаментов угро-финских народностей и нарисовать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ChangeArrowheads="1" noChangeShapeType="1" noTextEdit="1"/>
          </p:cNvSpPr>
          <p:nvPr/>
        </p:nvSpPr>
        <p:spPr bwMode="auto">
          <a:xfrm>
            <a:off x="1908175" y="330200"/>
            <a:ext cx="6264275" cy="1541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Геометрический орнамент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марийском национальном костюме</a:t>
            </a:r>
          </a:p>
        </p:txBody>
      </p:sp>
      <p:pic>
        <p:nvPicPr>
          <p:cNvPr id="4" name="Рисунок 3" descr="http://antat.tmweb.ru/i/upl/img_223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636912"/>
            <a:ext cx="324036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s.ciekawostkihistoryczne.pl/uploads/2017/03/Mari_Native_Faith_symbo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636912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--8sbeqrdfdrdce0b.xn--p1ai/images/photos/cf6e7ca24147bbc095dbd5be354fc03d.jpg"/>
          <p:cNvPicPr/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100262" y="466725"/>
            <a:ext cx="4943475" cy="592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1903413" y="361950"/>
            <a:ext cx="64135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Геометрический орнамент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удмурдском национальном костюме</a:t>
            </a:r>
          </a:p>
        </p:txBody>
      </p:sp>
      <p:pic>
        <p:nvPicPr>
          <p:cNvPr id="5" name="Рисунок 4" descr="http://www.iz-article.ru/images1/uzor_udm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060848"/>
            <a:ext cx="559117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ds02.infourok.ru/uploads/ex/0232/00075531-6c45edc5/img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4149080"/>
            <a:ext cx="554461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1865313" y="388938"/>
            <a:ext cx="64516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Геометрический орнамент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мордовском национальном костюме</a:t>
            </a:r>
          </a:p>
        </p:txBody>
      </p:sp>
      <p:pic>
        <p:nvPicPr>
          <p:cNvPr id="5" name="Рисунок 4" descr="http://flatik.ru/flax/651/650543/650543_html_67f9f51f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132856"/>
            <a:ext cx="417646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im0-tub-ru.yandex.net/i?id=3e0ec89f60c20ac77c3411381a2c6f84-l&amp;n=1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068960"/>
            <a:ext cx="4081636" cy="2740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2017713" y="541338"/>
            <a:ext cx="6586537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Геометрический орнамент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 национальном костюме народа водь</a:t>
            </a:r>
          </a:p>
        </p:txBody>
      </p:sp>
      <p:pic>
        <p:nvPicPr>
          <p:cNvPr id="5" name="Рисунок 4" descr="http://computer.mgou.ru/_images/small10/slide10_h.jpg"/>
          <p:cNvPicPr/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3203848" y="2420888"/>
            <a:ext cx="3693567" cy="333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6119813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Геометрический орнамент чувашей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C1A1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 национальном костюме</a:t>
            </a:r>
          </a:p>
        </p:txBody>
      </p:sp>
      <p:pic>
        <p:nvPicPr>
          <p:cNvPr id="5" name="Рисунок 4" descr="http://www.aktualno21.ru/images/kultura/vishivka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060848"/>
            <a:ext cx="5688632" cy="423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08275"/>
            <a:ext cx="7705725" cy="1631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Симметрия – это правильность форм и определенный порядок.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5000625"/>
            <a:ext cx="6573838" cy="731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центральная симметрия</a:t>
            </a:r>
          </a:p>
        </p:txBody>
      </p:sp>
      <p:pic>
        <p:nvPicPr>
          <p:cNvPr id="11266" name="Рисунок 2" descr="http://xn--i1abbnckbmcl9fb.xn--p1ai/%D1%81%D1%82%D0%B0%D1%82%D1%8C%D0%B8/410915/img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3536" y="571480"/>
            <a:ext cx="453121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714875"/>
            <a:ext cx="6573837" cy="946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осевая симметрия</a:t>
            </a:r>
          </a:p>
        </p:txBody>
      </p:sp>
      <p:pic>
        <p:nvPicPr>
          <p:cNvPr id="12290" name="Рисунок 3" descr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571480"/>
            <a:ext cx="416115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786313"/>
            <a:ext cx="5519737" cy="874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симметрия поворота</a:t>
            </a:r>
          </a:p>
        </p:txBody>
      </p:sp>
      <p:pic>
        <p:nvPicPr>
          <p:cNvPr id="13314" name="Рисунок 4" descr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71480"/>
            <a:ext cx="4429156" cy="384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857750"/>
            <a:ext cx="6234112" cy="803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параллельный перенос </a:t>
            </a:r>
          </a:p>
        </p:txBody>
      </p:sp>
      <p:pic>
        <p:nvPicPr>
          <p:cNvPr id="14338" name="Рисунок 5" descr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928670"/>
            <a:ext cx="52959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mtClean="0"/>
              <a:t> Динамическая пауза</a:t>
            </a:r>
          </a:p>
        </p:txBody>
      </p:sp>
      <p:sp>
        <p:nvSpPr>
          <p:cNvPr id="9219" name="AutoShape 2" descr="https://im0-tub-ru.yandex.net/i?id=5ac8b16e28e64854b9cd5526b693e4fb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79712" y="915911"/>
            <a:ext cx="65527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Если вы с радостью идете в школу, помашите правой рукой.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цените в людях честность и порядочность, сделайте шаг вперед.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уверены в своих силах, топните ногой.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считаете, что мы должны уважать права людей, независимо от их национальной и социальной принадлежности, сделайте шаг назад.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вас волнует судьба нашей страны, хлопните в ладоши.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считаете себя патриотами, поднимите обе руки вверх.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верите в то, что наша страна займет достойное место в мире, протяните обе руки вперед.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вы верите, что будущее страны зависит от вас, возьмитесь за руки!!!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357188"/>
            <a:ext cx="6234112" cy="7350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Геометрический орнамент </a:t>
            </a:r>
          </a:p>
        </p:txBody>
      </p:sp>
      <p:pic>
        <p:nvPicPr>
          <p:cNvPr id="12291" name="Picture 3" descr="i?id=eec1b3cd16548da4a6c31ece5c8c0a1e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1143000"/>
            <a:ext cx="1809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?id=d90cef692cc92897b4ea0b142de332fe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9286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?id=176b7b441cb8bd0f2d06a53b1fee648f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92868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02lab7a1m12207150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2857500"/>
            <a:ext cx="20716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313" y="2857500"/>
            <a:ext cx="4095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mg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688" y="2786063"/>
            <a:ext cx="2066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isl--2-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3" y="4500563"/>
            <a:ext cx="17573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i?id=4d286db197bd16affbd116b60f8b8eb0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50" y="4857750"/>
            <a:ext cx="3867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img_phpXoFyqe_Risovanie-geometricheskogo-uzora-v-kvadrate_1_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00813" y="45720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423</Words>
  <Application>Microsoft Office PowerPoint</Application>
  <PresentationFormat>Экран (4:3)</PresentationFormat>
  <Paragraphs>78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"Использование симметрии в орнаментах народа коми"</vt:lpstr>
      <vt:lpstr>Слайд 2</vt:lpstr>
      <vt:lpstr>Слайд 3</vt:lpstr>
      <vt:lpstr>Слайд 4</vt:lpstr>
      <vt:lpstr>Слайд 5</vt:lpstr>
      <vt:lpstr>Слайд 6</vt:lpstr>
      <vt:lpstr>Слайд 7</vt:lpstr>
      <vt:lpstr> Динамическая пауза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Релаксация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60</cp:revision>
  <dcterms:created xsi:type="dcterms:W3CDTF">2011-12-15T17:54:48Z</dcterms:created>
  <dcterms:modified xsi:type="dcterms:W3CDTF">2018-02-21T13:05:12Z</dcterms:modified>
</cp:coreProperties>
</file>