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41" r:id="rId2"/>
    <p:sldId id="258" r:id="rId3"/>
    <p:sldId id="295" r:id="rId4"/>
    <p:sldId id="345" r:id="rId5"/>
    <p:sldId id="356" r:id="rId6"/>
    <p:sldId id="281" r:id="rId7"/>
    <p:sldId id="298" r:id="rId8"/>
    <p:sldId id="285" r:id="rId9"/>
    <p:sldId id="355" r:id="rId10"/>
    <p:sldId id="347" r:id="rId11"/>
    <p:sldId id="282" r:id="rId12"/>
    <p:sldId id="283" r:id="rId13"/>
    <p:sldId id="291" r:id="rId14"/>
    <p:sldId id="271" r:id="rId15"/>
    <p:sldId id="325" r:id="rId16"/>
    <p:sldId id="348" r:id="rId17"/>
    <p:sldId id="349" r:id="rId18"/>
    <p:sldId id="292" r:id="rId19"/>
    <p:sldId id="350" r:id="rId20"/>
    <p:sldId id="351" r:id="rId21"/>
    <p:sldId id="352" r:id="rId22"/>
    <p:sldId id="344" r:id="rId23"/>
    <p:sldId id="353" r:id="rId24"/>
    <p:sldId id="354" r:id="rId25"/>
    <p:sldId id="294" r:id="rId26"/>
    <p:sldId id="273" r:id="rId27"/>
    <p:sldId id="270" r:id="rId28"/>
    <p:sldId id="277" r:id="rId29"/>
    <p:sldId id="330" r:id="rId30"/>
    <p:sldId id="279" r:id="rId31"/>
    <p:sldId id="274" r:id="rId32"/>
    <p:sldId id="329" r:id="rId33"/>
    <p:sldId id="335" r:id="rId34"/>
    <p:sldId id="275" r:id="rId35"/>
    <p:sldId id="26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712" autoAdjust="0"/>
    <p:restoredTop sz="79245" autoAdjust="0"/>
  </p:normalViewPr>
  <p:slideViewPr>
    <p:cSldViewPr snapToGrid="0">
      <p:cViewPr varScale="1">
        <p:scale>
          <a:sx n="84" d="100"/>
          <a:sy n="84" d="100"/>
        </p:scale>
        <p:origin x="-90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B49DA-9A80-4816-B4AE-7A57AAB8BC39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24883-2A47-4D01-9689-6E47E5F350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270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36379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3760" y="649224"/>
            <a:ext cx="79591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Муниципальное бюджетное дошкольное образовательное учреждение «Детский сад комбинированного вида № 47» городского округа город Салават Республики Башкортостан</a:t>
            </a:r>
          </a:p>
          <a:p>
            <a:pPr algn="ctr"/>
            <a:endParaRPr lang="ru-RU" sz="3600" b="1" i="1" dirty="0" smtClean="0"/>
          </a:p>
          <a:p>
            <a:pPr algn="ctr"/>
            <a:endParaRPr lang="ru-RU" sz="3600" b="1" i="1" dirty="0" smtClean="0"/>
          </a:p>
          <a:p>
            <a:pPr algn="ctr"/>
            <a:endParaRPr lang="ru-RU" sz="3600" b="1" i="1" dirty="0" smtClean="0"/>
          </a:p>
          <a:p>
            <a:pPr algn="ctr"/>
            <a:endParaRPr lang="ru-RU" sz="3600" b="1" dirty="0"/>
          </a:p>
        </p:txBody>
      </p:sp>
      <p:pic>
        <p:nvPicPr>
          <p:cNvPr id="7" name="Picture 6" descr="D:\Рабочий стол\DSC079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2310" y="4072379"/>
            <a:ext cx="3702170" cy="231899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78" y="0"/>
            <a:ext cx="3154016" cy="3154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866" y="842552"/>
            <a:ext cx="8772927" cy="5848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6463" y="0"/>
            <a:ext cx="637336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/>
            <a:endParaRPr lang="ru-RU" dirty="0" smtClean="0"/>
          </a:p>
          <a:p>
            <a:pPr indent="536575" algn="ctr"/>
            <a:endParaRPr lang="ru-RU" sz="4400" b="1" dirty="0" smtClean="0">
              <a:solidFill>
                <a:srgbClr val="7030A0"/>
              </a:solidFill>
              <a:ea typeface="+mj-ea"/>
              <a:cs typeface="+mj-cs"/>
            </a:endParaRPr>
          </a:p>
          <a:p>
            <a:pPr indent="536575"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Задачи:</a:t>
            </a:r>
          </a:p>
          <a:p>
            <a:pPr indent="536575" algn="just"/>
            <a:r>
              <a:rPr lang="ru-RU" dirty="0" smtClean="0"/>
              <a:t>1</a:t>
            </a:r>
            <a:r>
              <a:rPr lang="ru-RU" dirty="0"/>
              <a:t>. Развивать детское творчество и творческое воображение путём создания проблемных, творческих ситуаций в конструктивно-модельной деятельности.</a:t>
            </a:r>
          </a:p>
          <a:p>
            <a:pPr algn="just">
              <a:buNone/>
            </a:pPr>
            <a:r>
              <a:rPr lang="ru-RU" dirty="0" smtClean="0"/>
              <a:t>          2</a:t>
            </a:r>
            <a:r>
              <a:rPr lang="ru-RU" dirty="0"/>
              <a:t>. Формировать умение изменять постройки способами </a:t>
            </a:r>
            <a:r>
              <a:rPr lang="ru-RU" dirty="0" err="1"/>
              <a:t>надстраивания</a:t>
            </a:r>
            <a:r>
              <a:rPr lang="ru-RU" dirty="0"/>
              <a:t>, расстраивания, пристраивания (в высоту, длину, ширину).</a:t>
            </a:r>
          </a:p>
          <a:p>
            <a:pPr algn="just">
              <a:buNone/>
            </a:pPr>
            <a:r>
              <a:rPr lang="ru-RU" dirty="0" smtClean="0"/>
              <a:t>          3</a:t>
            </a:r>
            <a:r>
              <a:rPr lang="ru-RU" dirty="0"/>
              <a:t>. Самостоятельно решать проблемные ситуации, используя методы конструирования, такие как комбинирование, преобразование, </a:t>
            </a:r>
            <a:r>
              <a:rPr lang="ru-RU" dirty="0" smtClean="0"/>
              <a:t>при </a:t>
            </a:r>
            <a:r>
              <a:rPr lang="ru-RU" dirty="0"/>
              <a:t>в самостоятельной деятельности.</a:t>
            </a:r>
          </a:p>
          <a:p>
            <a:pPr algn="just">
              <a:buNone/>
            </a:pPr>
            <a:r>
              <a:rPr lang="ru-RU" dirty="0" smtClean="0"/>
              <a:t>          4</a:t>
            </a:r>
            <a:r>
              <a:rPr lang="ru-RU" dirty="0"/>
              <a:t>. Развивать такие качества личности как: трудолюбие, самостоятельность, инициатива, упорство при достижении цели, </a:t>
            </a:r>
            <a:r>
              <a:rPr lang="ru-RU" dirty="0" smtClean="0"/>
              <a:t>организованность. </a:t>
            </a:r>
            <a:r>
              <a:rPr lang="ru-RU" dirty="0"/>
              <a:t>(умение анализировать, планировать, доводить дело до конца)</a:t>
            </a:r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91" b="8444"/>
          <a:stretch/>
        </p:blipFill>
        <p:spPr>
          <a:xfrm>
            <a:off x="214604" y="0"/>
            <a:ext cx="9703837" cy="6309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0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9" b="10133"/>
          <a:stretch/>
        </p:blipFill>
        <p:spPr>
          <a:xfrm>
            <a:off x="323528" y="116632"/>
            <a:ext cx="8363272" cy="6336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32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082" y="32855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</a:t>
            </a:r>
            <a:br>
              <a:rPr lang="ru-RU" dirty="0" smtClean="0"/>
            </a:br>
            <a:r>
              <a:rPr lang="ru-RU" dirty="0" smtClean="0"/>
              <a:t>развивающей среды: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01752"/>
            <a:ext cx="8515350" cy="5875211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Организация  развивающей среды: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364"/>
            <a:ext cx="9143999" cy="5745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9" y="0"/>
            <a:ext cx="7315200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126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DCIM\101MSDCF\DSC02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07391"/>
            <a:ext cx="9420521" cy="7065391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1MSDCF\DSC02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484" y="0"/>
            <a:ext cx="5276516" cy="3968685"/>
          </a:xfrm>
          <a:prstGeom prst="rect">
            <a:avLst/>
          </a:prstGeom>
          <a:noFill/>
        </p:spPr>
      </p:pic>
      <p:pic>
        <p:nvPicPr>
          <p:cNvPr id="1027" name="Picture 3" descr="F:\DCIM\101MSDCF\DSC028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4990" y="3572759"/>
            <a:ext cx="5279010" cy="3285241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63951" y="292231"/>
            <a:ext cx="3315068" cy="627825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остатки цветных ниток, </a:t>
            </a:r>
          </a:p>
          <a:p>
            <a:pPr algn="ctr"/>
            <a:r>
              <a:rPr lang="ru-RU" sz="2800" b="1" dirty="0" smtClean="0"/>
              <a:t>кусочки меха, </a:t>
            </a:r>
          </a:p>
          <a:p>
            <a:pPr algn="ctr"/>
            <a:r>
              <a:rPr lang="ru-RU" sz="2800" b="1" dirty="0" smtClean="0"/>
              <a:t>ткани, </a:t>
            </a:r>
            <a:br>
              <a:rPr lang="ru-RU" sz="2800" b="1" dirty="0" smtClean="0"/>
            </a:br>
            <a:r>
              <a:rPr lang="ru-RU" sz="2800" b="1" dirty="0" smtClean="0"/>
              <a:t>пробки, </a:t>
            </a:r>
          </a:p>
          <a:p>
            <a:pPr algn="ctr"/>
            <a:r>
              <a:rPr lang="ru-RU" sz="2800" b="1" dirty="0" smtClean="0"/>
              <a:t>сухоцветы, </a:t>
            </a:r>
          </a:p>
          <a:p>
            <a:pPr algn="ctr"/>
            <a:r>
              <a:rPr lang="ru-RU" sz="2800" b="1" dirty="0" smtClean="0"/>
              <a:t>орехи, </a:t>
            </a:r>
          </a:p>
          <a:p>
            <a:pPr algn="ctr"/>
            <a:r>
              <a:rPr lang="ru-RU" sz="2800" b="1" dirty="0" smtClean="0"/>
              <a:t>соломенные обрезки, </a:t>
            </a:r>
          </a:p>
          <a:p>
            <a:pPr algn="ctr"/>
            <a:r>
              <a:rPr lang="ru-RU" sz="2800" b="1" dirty="0" smtClean="0"/>
              <a:t>желуди, </a:t>
            </a:r>
          </a:p>
          <a:p>
            <a:pPr algn="ctr"/>
            <a:r>
              <a:rPr lang="ru-RU" sz="2800" b="1" dirty="0" smtClean="0"/>
              <a:t>ягоды рябины ,</a:t>
            </a:r>
          </a:p>
          <a:p>
            <a:pPr algn="ctr"/>
            <a:r>
              <a:rPr lang="ru-RU" sz="2800" b="1" dirty="0" smtClean="0"/>
              <a:t>бечевка, </a:t>
            </a:r>
          </a:p>
          <a:p>
            <a:pPr algn="ctr"/>
            <a:r>
              <a:rPr lang="ru-RU" sz="2800" b="1" dirty="0" smtClean="0"/>
              <a:t>шпагат</a:t>
            </a:r>
          </a:p>
        </p:txBody>
      </p:sp>
    </p:spTree>
    <p:extLst>
      <p:ext uri="{BB962C8B-B14F-4D97-AF65-F5344CB8AC3E}">
        <p14:creationId xmlns="" xmlns:p14="http://schemas.microsoft.com/office/powerpoint/2010/main" val="40922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920792" y="0"/>
            <a:ext cx="4100659" cy="5861051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шишки, </a:t>
            </a:r>
          </a:p>
          <a:p>
            <a:pPr algn="ctr"/>
            <a:r>
              <a:rPr lang="ru-RU" sz="4000" dirty="0" smtClean="0"/>
              <a:t>мох, </a:t>
            </a:r>
          </a:p>
          <a:p>
            <a:pPr algn="ctr"/>
            <a:r>
              <a:rPr lang="ru-RU" sz="4000" dirty="0" smtClean="0"/>
              <a:t>желуди, </a:t>
            </a:r>
          </a:p>
          <a:p>
            <a:pPr algn="ctr"/>
            <a:r>
              <a:rPr lang="ru-RU" sz="4000" dirty="0" smtClean="0"/>
              <a:t>морские камешки, </a:t>
            </a:r>
          </a:p>
          <a:p>
            <a:pPr algn="ctr"/>
            <a:r>
              <a:rPr lang="ru-RU" sz="4000" dirty="0" smtClean="0"/>
              <a:t>мочало, </a:t>
            </a:r>
          </a:p>
          <a:p>
            <a:pPr algn="ctr"/>
            <a:r>
              <a:rPr lang="ru-RU" sz="4000" dirty="0" smtClean="0"/>
              <a:t>семена подсолнечника, арбуза, </a:t>
            </a:r>
          </a:p>
          <a:p>
            <a:pPr algn="ctr"/>
            <a:r>
              <a:rPr lang="ru-RU" sz="4000" dirty="0" smtClean="0"/>
              <a:t>дыни, </a:t>
            </a:r>
            <a:endParaRPr lang="ru-RU" sz="40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DCIM\101MSDCF\DSC02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788816" cy="3591612"/>
          </a:xfrm>
          <a:prstGeom prst="rect">
            <a:avLst/>
          </a:prstGeom>
          <a:noFill/>
        </p:spPr>
      </p:pic>
      <p:pic>
        <p:nvPicPr>
          <p:cNvPr id="2051" name="Picture 3" descr="F:\DCIM\101MSDCF\DSC02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369297"/>
            <a:ext cx="4845377" cy="3488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22"/>
            <a:ext cx="7886700" cy="15775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Организация образовательного процесса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dirty="0"/>
          </a:p>
        </p:txBody>
      </p:sp>
      <p:pic>
        <p:nvPicPr>
          <p:cNvPr id="1026" name="Picture 2" descr="C:\Users\Я\Downloads\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8352"/>
            <a:ext cx="9143999" cy="5679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3928533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ПРОЕКТИРОВАНИЕ</a:t>
            </a:r>
            <a:br>
              <a:rPr lang="ru-RU" dirty="0" smtClean="0"/>
            </a:br>
            <a:r>
              <a:rPr lang="ru-RU" sz="3100" dirty="0" smtClean="0"/>
              <a:t>проекты: </a:t>
            </a:r>
            <a:r>
              <a:rPr lang="ru-RU" sz="3100" dirty="0"/>
              <a:t>«Чудеса из коробок</a:t>
            </a:r>
            <a:r>
              <a:rPr lang="ru-RU" sz="3100" dirty="0" smtClean="0"/>
              <a:t>»,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               «</a:t>
            </a:r>
            <a:r>
              <a:rPr lang="ru-RU" sz="3100" dirty="0"/>
              <a:t>Под солнышком подсолнушки», </a:t>
            </a:r>
            <a:r>
              <a:rPr lang="ru-RU" sz="3100" dirty="0" smtClean="0"/>
              <a:t>                   </a:t>
            </a:r>
            <a:br>
              <a:rPr lang="ru-RU" sz="3100" dirty="0" smtClean="0"/>
            </a:br>
            <a:r>
              <a:rPr lang="ru-RU" sz="3100" dirty="0" smtClean="0"/>
              <a:t>               «</a:t>
            </a:r>
            <a:r>
              <a:rPr lang="ru-RU" sz="3100" dirty="0"/>
              <a:t>Бусы расчудесные</a:t>
            </a:r>
            <a:r>
              <a:rPr lang="ru-RU" sz="3100" dirty="0" smtClean="0"/>
              <a:t>», </a:t>
            </a:r>
            <a:br>
              <a:rPr lang="ru-RU" sz="3100" dirty="0" smtClean="0"/>
            </a:br>
            <a:r>
              <a:rPr lang="ru-RU" sz="3100" dirty="0"/>
              <a:t> </a:t>
            </a:r>
            <a:r>
              <a:rPr lang="ru-RU" sz="3100" dirty="0" smtClean="0"/>
              <a:t>              «</a:t>
            </a:r>
            <a:r>
              <a:rPr lang="ru-RU" sz="3100" dirty="0"/>
              <a:t>Сделай вместе с малышом»,  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> </a:t>
            </a:r>
            <a:r>
              <a:rPr lang="ru-RU" sz="3100" dirty="0" smtClean="0"/>
              <a:t>              «</a:t>
            </a:r>
            <a:r>
              <a:rPr lang="ru-RU" sz="3100" dirty="0"/>
              <a:t>Не выбрасывай, пригодится!»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57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3760" y="649224"/>
            <a:ext cx="7959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МОЙ ЛЮБИМЫЙ </a:t>
            </a:r>
          </a:p>
          <a:p>
            <a:pPr algn="ctr"/>
            <a:r>
              <a:rPr lang="ru-RU" sz="3600" b="1" dirty="0" smtClean="0"/>
              <a:t>ДЕТСКИЙ САД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2167769"/>
            <a:ext cx="5662398" cy="37538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" y="187350"/>
            <a:ext cx="1609725" cy="2124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6878" y="189833"/>
            <a:ext cx="1609483" cy="2121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" y="434661"/>
            <a:ext cx="7920508" cy="59403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354" y="132202"/>
            <a:ext cx="7886700" cy="19628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ЭКСПЕРИМЕНТИРОВАНИЕ</a:t>
            </a:r>
            <a:br>
              <a:rPr lang="ru-RU" sz="4000" b="1" dirty="0" smtClean="0"/>
            </a:br>
            <a:r>
              <a:rPr lang="ru-RU" sz="4000" dirty="0" smtClean="0"/>
              <a:t>«</a:t>
            </a:r>
            <a:r>
              <a:rPr lang="ru-RU" sz="3600" dirty="0" smtClean="0"/>
              <a:t>Почему газировка шипит?»</a:t>
            </a:r>
            <a:br>
              <a:rPr lang="ru-RU" sz="3600" dirty="0" smtClean="0"/>
            </a:br>
            <a:r>
              <a:rPr lang="ru-RU" sz="3600" dirty="0" smtClean="0"/>
              <a:t>«Куда исчез лёд?»</a:t>
            </a:r>
            <a:br>
              <a:rPr lang="ru-RU" sz="3600" dirty="0" smtClean="0"/>
            </a:br>
            <a:r>
              <a:rPr lang="ru-RU" sz="3600" dirty="0" smtClean="0"/>
              <a:t>«Кто живёт в яйце?»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2202"/>
            <a:ext cx="7886700" cy="22174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РЕШЕНИЕ </a:t>
            </a:r>
            <a:br>
              <a:rPr lang="ru-RU" b="1" dirty="0" smtClean="0"/>
            </a:br>
            <a:r>
              <a:rPr lang="ru-RU" b="1" dirty="0" smtClean="0"/>
              <a:t>ПРОБЛЕМНЫХ СИТУАЦИЙ</a:t>
            </a:r>
            <a:br>
              <a:rPr lang="ru-RU" b="1" dirty="0" smtClean="0"/>
            </a:br>
            <a:r>
              <a:rPr lang="ru-RU" dirty="0" smtClean="0"/>
              <a:t>«</a:t>
            </a:r>
            <a:r>
              <a:rPr lang="ru-RU" sz="3600" dirty="0" smtClean="0"/>
              <a:t>ПОЧЕМУ ПУЗЫРЬ ЦВЕТНОЙ»,</a:t>
            </a:r>
            <a:br>
              <a:rPr lang="ru-RU" sz="3600" dirty="0" smtClean="0"/>
            </a:br>
            <a:r>
              <a:rPr lang="ru-RU" sz="3600" dirty="0" smtClean="0"/>
              <a:t>«КУДА СПРЯТАЛСЯ ВОЗДУХ»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072" y="121186"/>
            <a:ext cx="8550113" cy="13305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МОДЕЛИРОВАНИЕ</a:t>
            </a:r>
            <a:br>
              <a:rPr lang="ru-RU" b="1" dirty="0" smtClean="0"/>
            </a:br>
            <a:r>
              <a:rPr lang="ru-RU" sz="4000" dirty="0" smtClean="0"/>
              <a:t>«Птицы»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22" y="1388962"/>
            <a:ext cx="5125156" cy="5469038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018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3" y="216816"/>
            <a:ext cx="8729222" cy="13197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МОДЕЛИРОВАНИЕ</a:t>
            </a:r>
            <a:br>
              <a:rPr lang="ru-RU" b="1" dirty="0" smtClean="0"/>
            </a:br>
            <a:r>
              <a:rPr lang="ru-RU" sz="4000" dirty="0" smtClean="0"/>
              <a:t>«Транспорт»</a:t>
            </a:r>
            <a:br>
              <a:rPr lang="ru-RU" sz="40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021"/>
            <a:ext cx="5295900" cy="5443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85" y="1404594"/>
            <a:ext cx="4260915" cy="5453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018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072" y="121186"/>
            <a:ext cx="8550113" cy="13305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МОДЕЛИРОВАНИЕ</a:t>
            </a:r>
            <a:br>
              <a:rPr lang="ru-RU" b="1" dirty="0" smtClean="0"/>
            </a:br>
            <a:r>
              <a:rPr lang="ru-RU" sz="4000" dirty="0" smtClean="0"/>
              <a:t>«Кормушки»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2" y="1551009"/>
            <a:ext cx="3940233" cy="530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11" y="1507155"/>
            <a:ext cx="3669176" cy="53508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018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3312" y="569168"/>
            <a:ext cx="64373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dirty="0" smtClean="0"/>
              <a:t>«Наилучший способ помочь детям – </a:t>
            </a:r>
          </a:p>
          <a:p>
            <a:pPr>
              <a:buNone/>
            </a:pPr>
            <a:r>
              <a:rPr lang="ru-RU" sz="5400" dirty="0" smtClean="0"/>
              <a:t>это помочь их родителям»</a:t>
            </a:r>
          </a:p>
          <a:p>
            <a:pPr algn="ctr">
              <a:buNone/>
            </a:pPr>
            <a:r>
              <a:rPr lang="ru-RU" sz="5400" dirty="0" smtClean="0"/>
              <a:t>             </a:t>
            </a:r>
            <a:r>
              <a:rPr lang="ru-RU" sz="4800" dirty="0" smtClean="0"/>
              <a:t>Томас Харрис</a:t>
            </a:r>
            <a:endParaRPr lang="ru-RU"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77248"/>
            <a:ext cx="2726968" cy="2231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32" y="3967570"/>
            <a:ext cx="2812357" cy="23010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991" y="32437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Работа с родителями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4" y="1134376"/>
            <a:ext cx="4021109" cy="5361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06" y="1017159"/>
            <a:ext cx="4211960" cy="56159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18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0091" cy="6858000"/>
          </a:xfrm>
        </p:spPr>
      </p:pic>
    </p:spTree>
    <p:extLst>
      <p:ext uri="{BB962C8B-B14F-4D97-AF65-F5344CB8AC3E}">
        <p14:creationId xmlns="" xmlns:p14="http://schemas.microsoft.com/office/powerpoint/2010/main" val="37962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3208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08" y="0"/>
            <a:ext cx="492079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30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7124"/>
            <a:ext cx="6165988" cy="42508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10" y="2546924"/>
            <a:ext cx="2050055" cy="3647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60" y="3073138"/>
            <a:ext cx="3214540" cy="37848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64231" cy="2592371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58" y="0"/>
            <a:ext cx="4270342" cy="3084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81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562" y="402336"/>
            <a:ext cx="862484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cap="all" dirty="0" smtClean="0"/>
              <a:t>"СКАЖИ МНЕ </a:t>
            </a:r>
            <a:r>
              <a:rPr lang="ru-RU" sz="4400" b="1" cap="all" dirty="0" smtClean="0">
                <a:solidFill>
                  <a:srgbClr val="C00000"/>
                </a:solidFill>
              </a:rPr>
              <a:t>— </a:t>
            </a:r>
          </a:p>
          <a:p>
            <a:r>
              <a:rPr lang="ru-RU" sz="4400" b="1" cap="all" dirty="0" smtClean="0">
                <a:solidFill>
                  <a:srgbClr val="C00000"/>
                </a:solidFill>
              </a:rPr>
              <a:t>                                   И Я ЗАБУДУ,</a:t>
            </a:r>
          </a:p>
          <a:p>
            <a:r>
              <a:rPr lang="ru-RU" sz="4400" b="1" cap="all" dirty="0" smtClean="0"/>
              <a:t>ПОКАЖИ МНЕ </a:t>
            </a:r>
            <a:r>
              <a:rPr lang="ru-RU" sz="4400" b="1" cap="all" dirty="0" smtClean="0">
                <a:solidFill>
                  <a:srgbClr val="C00000"/>
                </a:solidFill>
              </a:rPr>
              <a:t>— </a:t>
            </a:r>
          </a:p>
          <a:p>
            <a:r>
              <a:rPr lang="ru-RU" sz="4400" b="1" cap="all" dirty="0" smtClean="0">
                <a:solidFill>
                  <a:srgbClr val="C00000"/>
                </a:solidFill>
              </a:rPr>
              <a:t>                            И Я ЗАПОМНЮ, </a:t>
            </a:r>
          </a:p>
          <a:p>
            <a:r>
              <a:rPr lang="ru-RU" sz="4400" b="1" i="1" u="sng" cap="all" dirty="0" smtClean="0"/>
              <a:t>ДАЙ МНЕ СДЕЛАТЬ —</a:t>
            </a:r>
            <a:r>
              <a:rPr lang="ru-RU" sz="4400" b="1" i="1" u="sng" cap="all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4400" b="1" i="1" u="sng" cap="all" dirty="0" smtClean="0">
                <a:solidFill>
                  <a:srgbClr val="C00000"/>
                </a:solidFill>
              </a:rPr>
              <a:t>                                 И Я ПОЙМУ»</a:t>
            </a:r>
          </a:p>
          <a:p>
            <a:pPr algn="r"/>
            <a:endParaRPr lang="ru-RU" sz="4400" b="1" cap="all" dirty="0" smtClean="0">
              <a:solidFill>
                <a:srgbClr val="C00000"/>
              </a:solidFill>
            </a:endParaRPr>
          </a:p>
          <a:p>
            <a:pPr algn="r"/>
            <a:r>
              <a:rPr lang="ru-RU" sz="6000" b="1" cap="all" dirty="0" smtClean="0"/>
              <a:t>К</a:t>
            </a:r>
            <a:r>
              <a:rPr lang="ru-RU" sz="4400" b="1" cap="all" dirty="0" smtClean="0"/>
              <a:t>ОНФУЦИЙ</a:t>
            </a: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1" y="4085806"/>
            <a:ext cx="3233705" cy="26756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-1"/>
            <a:ext cx="9122282" cy="6634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62" y="-443061"/>
            <a:ext cx="4689338" cy="73010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0252"/>
            <a:ext cx="4581427" cy="7158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30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659" y="-273954"/>
            <a:ext cx="9509272" cy="71319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66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0" y="0"/>
            <a:ext cx="91716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66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511" y="365126"/>
            <a:ext cx="8587819" cy="627134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Результаты: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400" dirty="0" smtClean="0"/>
              <a:t>- повысился уровень развития воображения, моторики, мышления;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активизировалась творческая продуктивная деятельность (дети научились изменять постройки способами </a:t>
            </a:r>
            <a:r>
              <a:rPr lang="ru-RU" sz="2400" dirty="0" err="1" smtClean="0"/>
              <a:t>надстраивания</a:t>
            </a:r>
            <a:r>
              <a:rPr lang="ru-RU" sz="2400" dirty="0" smtClean="0"/>
              <a:t>, расстраивания, пристраивания);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дети испытывают чувство радости, азарта при конструировании, моделировании, исследовании;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формируются ценные качества личности (аккуратность, целеустремлённость, настойчивость в достижении цели и т.д.);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- у родителей растёт интерес к совместной творческой деятельности.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195" y="197963"/>
            <a:ext cx="9551685" cy="6150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1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4" y="216817"/>
            <a:ext cx="4374037" cy="3280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08" y="207390"/>
            <a:ext cx="4248389" cy="3145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4" y="3638746"/>
            <a:ext cx="4410758" cy="3093125"/>
          </a:xfrm>
          <a:prstGeom prst="rect">
            <a:avLst/>
          </a:prstGeom>
        </p:spPr>
      </p:pic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28" y="3498414"/>
            <a:ext cx="4345090" cy="3192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90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3715" y="652199"/>
            <a:ext cx="6647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endParaRPr lang="ru-RU" dirty="0" smtClean="0"/>
          </a:p>
          <a:p>
            <a:pPr indent="536575" algn="just"/>
            <a:endParaRPr lang="ru-RU" dirty="0" smtClean="0"/>
          </a:p>
          <a:p>
            <a:pPr indent="536575"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76060" y="1965849"/>
            <a:ext cx="42467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внимание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1" y="652199"/>
            <a:ext cx="7408009" cy="5724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23" y="170745"/>
            <a:ext cx="4349462" cy="4839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1" y="2986301"/>
            <a:ext cx="2796445" cy="31112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1821" y="904950"/>
            <a:ext cx="71377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Тема: </a:t>
            </a:r>
          </a:p>
          <a:p>
            <a:pPr algn="ctr"/>
            <a:r>
              <a:rPr lang="ru-RU" sz="4000" dirty="0" smtClean="0"/>
              <a:t>«Развитие творческих способностей детей через конструктивно-модельную деятельность »</a:t>
            </a:r>
          </a:p>
          <a:p>
            <a:endParaRPr lang="ru-RU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7039" y="9689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3" y="499621"/>
            <a:ext cx="6134040" cy="6533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Актуальность: </a:t>
            </a:r>
            <a:r>
              <a:rPr lang="ru-RU" sz="3600" dirty="0" smtClean="0"/>
              <a:t>конструктивно-модельная деятельность - современная образовательная технология, способствующая развитию исследовательской и творческой активности детей, а также умений наблюдать и экспериментировать </a:t>
            </a:r>
          </a:p>
          <a:p>
            <a:r>
              <a:rPr lang="ru-RU" sz="3600" dirty="0" smtClean="0"/>
              <a:t>(ФГОС ДО). </a:t>
            </a:r>
          </a:p>
          <a:p>
            <a:pPr algn="just"/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819" y="774747"/>
            <a:ext cx="7887553" cy="5230268"/>
          </a:xfrm>
        </p:spPr>
        <p:txBody>
          <a:bodyPr>
            <a:normAutofit fontScale="92500" lnSpcReduction="10000"/>
          </a:bodyPr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5400" dirty="0">
                <a:solidFill>
                  <a:srgbClr val="FF0000"/>
                </a:solidFill>
              </a:rPr>
              <a:t>Конструктивно-модельная деятельность </a:t>
            </a:r>
            <a:endParaRPr lang="ru-RU" sz="5400" dirty="0" smtClean="0">
              <a:solidFill>
                <a:srgbClr val="FF0000"/>
              </a:solidFill>
            </a:endParaRP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dirty="0" smtClean="0">
                <a:solidFill>
                  <a:prstClr val="black"/>
                </a:solidFill>
              </a:rPr>
              <a:t>в </a:t>
            </a:r>
            <a:r>
              <a:rPr lang="ru-RU" sz="3200" dirty="0">
                <a:solidFill>
                  <a:prstClr val="black"/>
                </a:solidFill>
              </a:rPr>
              <a:t>Федеральном государственном образовательном стандарте </a:t>
            </a:r>
            <a:endParaRPr lang="ru-RU" sz="3200" dirty="0" smtClean="0">
              <a:solidFill>
                <a:prstClr val="black"/>
              </a:solidFill>
            </a:endParaRP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dirty="0" smtClean="0">
                <a:solidFill>
                  <a:prstClr val="black"/>
                </a:solidFill>
              </a:rPr>
              <a:t>дошкольного образования 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dirty="0" smtClean="0">
                <a:solidFill>
                  <a:prstClr val="black"/>
                </a:solidFill>
              </a:rPr>
              <a:t>относится </a:t>
            </a:r>
            <a:r>
              <a:rPr lang="ru-RU" sz="3200" dirty="0">
                <a:solidFill>
                  <a:prstClr val="black"/>
                </a:solidFill>
              </a:rPr>
              <a:t>к образовательной области «Художественно-эстетическое развитие», так как эта деятельность является эффективным средством эстетического воспитания 	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680" y="4035934"/>
            <a:ext cx="3307109" cy="2822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70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7039" y="9689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D:\Рабочий стол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87" y="219173"/>
            <a:ext cx="8333296" cy="6419654"/>
          </a:xfrm>
          <a:prstGeom prst="rect">
            <a:avLst/>
          </a:prstGeom>
          <a:noFill/>
        </p:spPr>
      </p:pic>
      <p:pic>
        <p:nvPicPr>
          <p:cNvPr id="6" name="Picture 2" descr="D:\Рабочий стол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787" y="371573"/>
            <a:ext cx="8333296" cy="6419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2880"/>
            <a:ext cx="7886700" cy="161848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Целевые ориентиры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ФГОС 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1825625"/>
            <a:ext cx="8823960" cy="4490334"/>
          </a:xfrm>
        </p:spPr>
        <p:txBody>
          <a:bodyPr>
            <a:normAutofit/>
          </a:bodyPr>
          <a:lstStyle/>
          <a:p>
            <a:pPr marL="442913" indent="-442913" algn="just">
              <a:buFont typeface="Wingdings" pitchFamily="2" charset="2"/>
              <a:buChar char="Ø"/>
            </a:pPr>
            <a:r>
              <a:rPr lang="ru-RU" dirty="0" smtClean="0"/>
              <a:t>ребёнок </a:t>
            </a:r>
            <a:r>
              <a:rPr lang="ru-RU" dirty="0"/>
              <a:t>проявляет инициативность и самостоятельность в разных видах деятельности – игре, общении, </a:t>
            </a:r>
            <a:r>
              <a:rPr lang="ru-RU" b="1" dirty="0"/>
              <a:t>конструировании </a:t>
            </a:r>
            <a:r>
              <a:rPr lang="ru-RU" dirty="0"/>
              <a:t>и др. Способен выбирать себе род занятий, участников совместной деятельности, обнаруживает способность </a:t>
            </a:r>
            <a:r>
              <a:rPr lang="ru-RU" b="1" dirty="0"/>
              <a:t>к воплощению разнообразных </a:t>
            </a:r>
            <a:r>
              <a:rPr lang="ru-RU" b="1" dirty="0" smtClean="0"/>
              <a:t>замыслов;</a:t>
            </a:r>
          </a:p>
          <a:p>
            <a:pPr marL="442913" indent="-442913" algn="just">
              <a:buFont typeface="Wingdings" pitchFamily="2" charset="2"/>
              <a:buChar char="Ø"/>
            </a:pPr>
            <a:r>
              <a:rPr lang="ru-RU" b="1" dirty="0" smtClean="0"/>
              <a:t>ребёнок </a:t>
            </a:r>
            <a:r>
              <a:rPr lang="ru-RU" b="1" dirty="0"/>
              <a:t>обладает развитым воображением</a:t>
            </a:r>
            <a:r>
              <a:rPr lang="ru-RU" dirty="0"/>
              <a:t>, которое реализуется в разных видах </a:t>
            </a:r>
            <a:r>
              <a:rPr lang="ru-RU" dirty="0" smtClean="0"/>
              <a:t>деятельности;</a:t>
            </a:r>
            <a:r>
              <a:rPr lang="ru-RU" dirty="0"/>
              <a:t> </a:t>
            </a:r>
            <a:endParaRPr lang="ru-RU" dirty="0" smtClean="0"/>
          </a:p>
          <a:p>
            <a:pPr marL="442913" indent="-442913" algn="just">
              <a:buFont typeface="Wingdings" pitchFamily="2" charset="2"/>
              <a:buChar char="Ø"/>
            </a:pPr>
            <a:r>
              <a:rPr lang="ru-RU" dirty="0" smtClean="0"/>
              <a:t>у</a:t>
            </a:r>
            <a:r>
              <a:rPr lang="ru-RU" dirty="0"/>
              <a:t> </a:t>
            </a:r>
            <a:r>
              <a:rPr lang="ru-RU" b="1" dirty="0"/>
              <a:t>ребёнка</a:t>
            </a:r>
            <a:r>
              <a:rPr lang="ru-RU" dirty="0"/>
              <a:t> развита крупная и мелкая моторика</a:t>
            </a:r>
            <a:r>
              <a:rPr lang="ru-RU" dirty="0" smtClean="0"/>
              <a:t>.</a:t>
            </a:r>
            <a:r>
              <a:rPr lang="ru-RU" dirty="0"/>
              <a:t> Он </a:t>
            </a:r>
            <a:r>
              <a:rPr lang="ru-RU" dirty="0" smtClean="0"/>
              <a:t>может мастерить </a:t>
            </a:r>
            <a:r>
              <a:rPr lang="ru-RU" dirty="0"/>
              <a:t>поделки из различных </a:t>
            </a:r>
            <a:r>
              <a:rPr lang="ru-RU" dirty="0" smtClean="0"/>
              <a:t>материалов.</a:t>
            </a: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834" y="-90153"/>
            <a:ext cx="9642654" cy="701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57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743" y="95534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7039" y="9689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5677" y="490194"/>
            <a:ext cx="56596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/>
          </a:p>
          <a:p>
            <a:pPr algn="just"/>
            <a:r>
              <a:rPr lang="ru-RU" sz="4800" dirty="0" smtClean="0">
                <a:solidFill>
                  <a:srgbClr val="FF0000"/>
                </a:solidFill>
              </a:rPr>
              <a:t>Цель работы: </a:t>
            </a:r>
          </a:p>
          <a:p>
            <a:r>
              <a:rPr lang="ru-RU" sz="3600" dirty="0" smtClean="0"/>
              <a:t>апробировать </a:t>
            </a:r>
            <a:r>
              <a:rPr lang="ru-RU" sz="3600" dirty="0"/>
              <a:t>на практике влияние </a:t>
            </a:r>
            <a:r>
              <a:rPr lang="ru-RU" sz="3600" dirty="0" smtClean="0"/>
              <a:t>конструктивно-модельной </a:t>
            </a:r>
            <a:r>
              <a:rPr lang="ru-RU" sz="3600" dirty="0"/>
              <a:t>деятельности на развитие </a:t>
            </a:r>
            <a:r>
              <a:rPr lang="ru-RU" sz="3600" dirty="0" smtClean="0"/>
              <a:t>творческих способностей, интереса </a:t>
            </a:r>
            <a:r>
              <a:rPr lang="ru-RU" sz="3600" dirty="0"/>
              <a:t>к конструированию и моделированию.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2655</TotalTime>
  <Words>341</Words>
  <Application>Microsoft Office PowerPoint</Application>
  <PresentationFormat>Экран (4:3)</PresentationFormat>
  <Paragraphs>72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Целевые ориентиры  ФГОС ДО</vt:lpstr>
      <vt:lpstr>Слайд 9</vt:lpstr>
      <vt:lpstr>Слайд 10</vt:lpstr>
      <vt:lpstr>Слайд 11</vt:lpstr>
      <vt:lpstr>Слайд 12</vt:lpstr>
      <vt:lpstr>Организация  развивающей среды:      </vt:lpstr>
      <vt:lpstr>Слайд 14</vt:lpstr>
      <vt:lpstr>Слайд 15</vt:lpstr>
      <vt:lpstr>Слайд 16</vt:lpstr>
      <vt:lpstr>Слайд 17</vt:lpstr>
      <vt:lpstr>Организация образовательного процесса </vt:lpstr>
      <vt:lpstr>ПРОЕКТИРОВАНИЕ проекты: «Чудеса из коробок»,                 «Под солнышком подсолнушки»,                                    «Бусы расчудесные»,                 «Сделай вместе с малышом»,                  «Не выбрасывай, пригодится!» </vt:lpstr>
      <vt:lpstr>ЭКСПЕРИМЕНТИРОВАНИЕ «Почему газировка шипит?» «Куда исчез лёд?» «Кто живёт в яйце?»</vt:lpstr>
      <vt:lpstr>РЕШЕНИЕ  ПРОБЛЕМНЫХ СИТУАЦИЙ «ПОЧЕМУ ПУЗЫРЬ ЦВЕТНОЙ», «КУДА СПРЯТАЛСЯ ВОЗДУХ»</vt:lpstr>
      <vt:lpstr>     МОДЕЛИРОВАНИЕ «Птицы»     </vt:lpstr>
      <vt:lpstr>     МОДЕЛИРОВАНИЕ «Транспорт»     </vt:lpstr>
      <vt:lpstr>     МОДЕЛИРОВАНИЕ «Кормушки»    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Результаты: - повысился уровень развития воображения, моторики, мышления;  - активизировалась творческая продуктивная деятельность (дети научились изменять постройки способами надстраивания, расстраивания, пристраивания);  - дети испытывают чувство радости, азарта при конструировании, моделировании, исследовании;  - формируются ценные качества личности (аккуратность, целеустремлённость, настойчивость в достижении цели и т.д.);   - у родителей растёт интерес к совместной творческой деятельности.  </vt:lpstr>
      <vt:lpstr>Слайд 34</vt:lpstr>
      <vt:lpstr>Слайд 35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Я</cp:lastModifiedBy>
  <cp:revision>204</cp:revision>
  <dcterms:created xsi:type="dcterms:W3CDTF">2013-11-19T05:52:05Z</dcterms:created>
  <dcterms:modified xsi:type="dcterms:W3CDTF">2018-02-20T14:56:14Z</dcterms:modified>
</cp:coreProperties>
</file>