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9" r:id="rId11"/>
    <p:sldId id="273" r:id="rId12"/>
    <p:sldId id="275" r:id="rId13"/>
    <p:sldId id="27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56" autoAdjust="0"/>
  </p:normalViewPr>
  <p:slideViewPr>
    <p:cSldViewPr>
      <p:cViewPr>
        <p:scale>
          <a:sx n="76" d="100"/>
          <a:sy n="76" d="100"/>
        </p:scale>
        <p:origin x="-3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5516-F921-43F5-A4E1-5161F58A6CDA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42B5-8C3E-4E10-8E54-6C3C35F20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6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242B5-8C3E-4E10-8E54-6C3C35F20A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CD26D-7868-452F-927A-54074D7A5E0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DC331-E2B6-4F17-97AD-8FE0315283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3326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Проект</a:t>
            </a:r>
            <a:endParaRPr lang="ru-RU" sz="4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87929913867264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74371"/>
            <a:ext cx="2500298" cy="24836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Прямоугольник 10"/>
          <p:cNvSpPr/>
          <p:nvPr/>
        </p:nvSpPr>
        <p:spPr>
          <a:xfrm>
            <a:off x="285720" y="1071546"/>
            <a:ext cx="814393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«Космическое путешествие»</a:t>
            </a:r>
            <a:endParaRPr lang="ru-RU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Выполнила: воспитатель МБДОУ №466 Солдатова Татьяна Владимировна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2.22222E-6 C -0.00086 -0.00301 -0.00156 -0.00625 -0.00242 -0.00949 C -0.00277 -0.01111 -0.00364 -0.01412 -0.00364 -0.01412 C -0.00572 -0.03912 -0.01336 -0.08611 0.00244 -0.10625 C 0.00469 -0.11389 0.00556 -0.11759 0.01077 -0.12199 C 0.01806 -0.14954 0.05435 -0.13079 0.07622 -0.13171 C 0.08525 -0.13056 0.09254 -0.12801 0.10122 -0.12523 C 0.10365 -0.12315 0.10574 -0.12014 0.10834 -0.11898 C 0.11025 -0.11759 0.11233 -0.11713 0.11424 -0.11551 C 0.11928 -0.11181 0.12414 -0.10394 0.12969 -0.10139 C 0.13647 -0.0956 0.14358 -0.08912 0.15001 -0.08218 C 0.1514 -0.08102 0.15226 -0.07894 0.15365 -0.07755 C 0.15695 -0.07546 0.16077 -0.07454 0.16424 -0.07292 C 0.16754 -0.0713 0.17084 -0.06898 0.17379 -0.06644 C 0.17501 -0.06528 0.17605 -0.06389 0.17744 -0.06343 C 0.18143 -0.06088 0.18629 -0.06019 0.19046 -0.05833 C 0.21581 -0.04769 0.2007 -0.05116 0.22744 -0.04907 C 0.24185 -0.03958 0.26702 -0.04514 0.28091 -0.04606 C 0.2849 -0.04815 0.28872 -0.05069 0.29289 -0.05231 C 0.29983 -0.05463 0.31424 -0.05718 0.31424 -0.05718 C 0.32709 -0.06343 0.34011 -0.06597 0.35365 -0.06944 C 0.37153 -0.08009 0.35157 -0.06898 0.38212 -0.08056 C 0.41112 -0.09167 0.38994 -0.08704 0.40834 -0.09028 C 0.4191 -0.0963 0.42379 -0.09884 0.43456 -0.10139 C 0.44081 -0.10787 0.44758 -0.11181 0.45365 -0.11898 C 0.46997 -0.13819 0.48594 -0.16019 0.50122 -0.18079 C 0.51528 -0.19954 0.53247 -0.22731 0.55122 -0.23796 C 0.56858 -0.26088 0.5849 -0.28519 0.60244 -0.30764 C 0.61581 -0.325 0.62101 -0.35556 0.63699 -0.36829 C 0.64341 -0.3794 0.65087 -0.38866 0.65712 -0.4 C 0.66285 -0.40995 0.66702 -0.42106 0.67258 -0.43148 C 0.67813 -0.45579 0.68872 -0.47454 0.69758 -0.49653 C 0.71042 -0.52801 0.7231 -0.56157 0.73803 -0.5919 C 0.73976 -0.60139 0.7448 -0.60648 0.74758 -0.61574 C 0.75209 -0.63102 0.75799 -0.64583 0.76424 -0.65995 C 0.76685 -0.67384 0.77067 -0.67917 0.77379 -0.69167 C 0.77744 -0.70602 0.78074 -0.7206 0.78699 -0.7331 C 0.78924 -0.74676 0.78594 -0.73218 0.79167 -0.74421 C 0.79358 -0.74815 0.79445 -0.75301 0.79636 -0.75694 C 0.79688 -0.76019 0.79758 -0.76597 0.79879 -0.76944 C 0.79949 -0.77106 0.80122 -0.77431 0.80122 -0.77431 " pathEditMode="relative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827584" y="260648"/>
            <a:ext cx="7488832" cy="63090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oubleWave1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Продукт</a:t>
            </a:r>
            <a:r>
              <a:rPr kumimoji="0" lang="ru-RU" sz="4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проектн</a:t>
            </a:r>
            <a:r>
              <a:rPr kumimoji="0" lang="ru-RU" sz="4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ой деятельности</a:t>
            </a:r>
          </a:p>
        </p:txBody>
      </p:sp>
      <p:pic>
        <p:nvPicPr>
          <p:cNvPr id="3" name="Рисунок 2" descr="DSCN1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1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1070739"/>
            <a:ext cx="4008444" cy="3006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1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00504"/>
            <a:ext cx="3803914" cy="2641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1124744"/>
            <a:ext cx="38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Выставка поделок (совместное творчество детей и родителей)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7776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Выставка рисунков «Этот загадочный космос»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07194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Макет «Солнечная система»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9" name="Рисунок 8" descr="DSCN1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437112"/>
            <a:ext cx="2339752" cy="1925077"/>
          </a:xfrm>
          <a:prstGeom prst="rect">
            <a:avLst/>
          </a:prstGeom>
        </p:spPr>
      </p:pic>
      <p:pic>
        <p:nvPicPr>
          <p:cNvPr id="10" name="Рисунок 9" descr="DSCN10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437112"/>
            <a:ext cx="2027717" cy="1952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739" y="2564904"/>
            <a:ext cx="4389261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57884" y="1643050"/>
            <a:ext cx="28803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Лепка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detsad-76461-1460195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600000">
            <a:off x="0" y="548680"/>
            <a:ext cx="4644008" cy="3481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96336" y="29249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ambria Math" pitchFamily="18" charset="0"/>
                <a:ea typeface="Cambria Math" pitchFamily="18" charset="0"/>
              </a:rPr>
              <a:t>«Космонавты»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88640"/>
            <a:ext cx="28803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Пластилинография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08720"/>
            <a:ext cx="143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ambria Math" pitchFamily="18" charset="0"/>
                <a:ea typeface="Cambria Math" pitchFamily="18" charset="0"/>
              </a:rPr>
              <a:t>«В космосе»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027956" y="0"/>
            <a:ext cx="11604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Белик\Desktop\819d93bbe46d08e8cf056732874807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1" cy="3082884"/>
          </a:xfrm>
          <a:prstGeom prst="rect">
            <a:avLst/>
          </a:prstGeom>
          <a:noFill/>
        </p:spPr>
      </p:pic>
      <p:pic>
        <p:nvPicPr>
          <p:cNvPr id="2052" name="Picture 4" descr="C:\Users\Белик\Desktop\12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065" y="2571744"/>
            <a:ext cx="530893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Белик\Desktop\aa65cd102b07dcc427da0b3a9185fe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Перспектива развития проекта.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i="1" dirty="0" smtClean="0"/>
              <a:t>*Создать педагогические условия, стимулирующие познавательную активность детей.</a:t>
            </a:r>
            <a:endParaRPr lang="ru-RU" sz="2400" dirty="0" smtClean="0"/>
          </a:p>
          <a:p>
            <a:pPr algn="l"/>
            <a:r>
              <a:rPr lang="ru-RU" sz="2400" i="1" dirty="0" smtClean="0"/>
              <a:t>*Развивать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профессии, к своей Родине.</a:t>
            </a:r>
            <a:endParaRPr lang="ru-RU" sz="2400" dirty="0" smtClean="0"/>
          </a:p>
          <a:p>
            <a:pPr algn="l"/>
            <a:r>
              <a:rPr lang="ru-RU" sz="2400" i="1" dirty="0" smtClean="0"/>
              <a:t>*Совершенствовать стиль партнерских отношений между ДОУ и семьей.</a:t>
            </a:r>
            <a:endParaRPr lang="ru-RU" sz="2400" dirty="0" smtClean="0"/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/>
          <a:lstStyle/>
          <a:p>
            <a:pPr algn="ctr"/>
            <a:r>
              <a:rPr lang="ru-RU" dirty="0" smtClean="0"/>
              <a:t>Паспорт Проекта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11012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1.Вид: информационно-творческий </a:t>
            </a:r>
          </a:p>
          <a:p>
            <a:pPr algn="l"/>
            <a:r>
              <a:rPr lang="ru-RU" dirty="0" smtClean="0"/>
              <a:t>2.Продолжжительность: долгосрочный</a:t>
            </a:r>
          </a:p>
          <a:p>
            <a:pPr algn="l"/>
            <a:r>
              <a:rPr lang="ru-RU" dirty="0" smtClean="0"/>
              <a:t>3.Участники : проекта: дети старшей группы, воспитатель, родители воспитанников  </a:t>
            </a:r>
          </a:p>
          <a:p>
            <a:pPr algn="l"/>
            <a:r>
              <a:rPr lang="ru-RU" dirty="0" smtClean="0">
                <a:latin typeface="Cambria" pitchFamily="18" charset="0"/>
              </a:rPr>
              <a:t>сотрудники библиотеки им. Ю.А. Гагарина Советского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2143116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проекта :</a:t>
            </a:r>
            <a:br>
              <a:rPr lang="ru-RU" dirty="0" smtClean="0"/>
            </a:br>
            <a:r>
              <a:rPr lang="ru-RU" sz="4400" dirty="0" smtClean="0">
                <a:latin typeface="Cambria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Cambria" pitchFamily="18" charset="0"/>
              </a:rPr>
              <a:t>углубить знания  детей старшего дошкольного возраста о космическом пространстве, Солнечной системе и ее планетах, освоении космоса людьми, развивать творческие способности детей</a:t>
            </a:r>
            <a:r>
              <a:rPr lang="ru-RU" sz="1600" dirty="0" smtClean="0">
                <a:latin typeface="Cambria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144000" cy="2857520"/>
          </a:xfrm>
          <a:solidFill>
            <a:schemeClr val="accent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smtClean="0"/>
              <a:t>Задачи проекта : 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продолжать расширять представление детей о многообразии, интересных фактах и событиях космоса, вызывать интерес к космическому пространству.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*космических исследований для жизни людей на Земле.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*воспитывать чувство гордости за достижения отечественных ученых и космонавтов;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*подвести к пониманию уникальности нашей планеты, так как только на ней есть жизнь.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*активизация родителей к подбору информации для детей и участию в совместных </a:t>
            </a:r>
            <a:r>
              <a:rPr lang="ru-RU" dirty="0" err="1" smtClean="0">
                <a:solidFill>
                  <a:schemeClr val="tx2"/>
                </a:solidFill>
                <a:latin typeface="Cambria" pitchFamily="18" charset="0"/>
              </a:rPr>
              <a:t>досуговых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мероприятий . способствовать ознакомлению детей с историей освоения космоса, со значением 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1537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4696" cy="45720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Старших дошкольников особенно привлекает тема космоса, так как всё неведомое, непонятное, недоступное глазу будоражит детскую фантазию,</a:t>
            </a:r>
          </a:p>
          <a:p>
            <a:pPr algn="l"/>
            <a:r>
              <a:rPr lang="ru-RU" dirty="0" smtClean="0"/>
              <a:t>но дети в недостаточной степени имеют представление о космосе, о планетах, о космонавтах, о созвездиях, о Вселенной. Участие детей в проекте «Мир космоса» позволит максимально обогатить знания и представления детей о Вселенной, развить связную речь, творческие способности детей, систематизировать полученные знания и применить их в различных видах детской деятельности.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215238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Этапы проектной деятельности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621510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 </a:t>
            </a:r>
            <a:r>
              <a:rPr lang="ru-RU" sz="1800" b="1" dirty="0" smtClean="0"/>
              <a:t>1.Этап</a:t>
            </a:r>
            <a:r>
              <a:rPr lang="ru-RU" sz="1800" dirty="0" smtClean="0"/>
              <a:t> </a:t>
            </a:r>
            <a:r>
              <a:rPr lang="ru-RU" sz="1800" b="1" dirty="0" smtClean="0"/>
              <a:t>подготовительный: *</a:t>
            </a:r>
            <a:r>
              <a:rPr lang="ru-RU" sz="1800" dirty="0" smtClean="0"/>
              <a:t>Выявление первоначальных знаний  детей о космосе.</a:t>
            </a:r>
          </a:p>
          <a:p>
            <a:pPr algn="l"/>
            <a:r>
              <a:rPr lang="ru-RU" sz="1800" dirty="0" smtClean="0"/>
              <a:t>*Информация для родителей о предстоящей  деятельности .</a:t>
            </a:r>
          </a:p>
          <a:p>
            <a:pPr algn="l"/>
            <a:r>
              <a:rPr lang="ru-RU" sz="1800" dirty="0" smtClean="0"/>
              <a:t>*Подобрать литературу  для рассматривания ;чтения .</a:t>
            </a:r>
          </a:p>
          <a:p>
            <a:pPr algn="l"/>
            <a:r>
              <a:rPr lang="ru-RU" sz="1800" dirty="0" smtClean="0"/>
              <a:t>*Подготовить картины фото плакаты .</a:t>
            </a:r>
          </a:p>
          <a:p>
            <a:pPr algn="l"/>
            <a:r>
              <a:rPr lang="ru-RU" sz="1800" dirty="0" smtClean="0"/>
              <a:t>*Подобрать дидактические игры ,подвижные  игры, сюжетно-ролевые игры.</a:t>
            </a:r>
          </a:p>
          <a:p>
            <a:pPr algn="l"/>
            <a:r>
              <a:rPr lang="ru-RU" sz="1800" b="1" dirty="0" smtClean="0"/>
              <a:t>2.Этап основной : </a:t>
            </a:r>
          </a:p>
          <a:p>
            <a:pPr algn="l"/>
            <a:r>
              <a:rPr lang="ru-RU" sz="1800" b="1" dirty="0" smtClean="0"/>
              <a:t>*</a:t>
            </a:r>
            <a:r>
              <a:rPr lang="ru-RU" sz="1800" dirty="0" smtClean="0"/>
              <a:t>Беседы с детьми о космосе .</a:t>
            </a:r>
          </a:p>
          <a:p>
            <a:pPr algn="l"/>
            <a:r>
              <a:rPr lang="ru-RU" sz="1800" dirty="0" smtClean="0"/>
              <a:t>*Чтение художественная  литература .</a:t>
            </a:r>
          </a:p>
          <a:p>
            <a:pPr algn="l"/>
            <a:r>
              <a:rPr lang="ru-RU" sz="1800" dirty="0" smtClean="0"/>
              <a:t>*Проведение дидактических игр.</a:t>
            </a:r>
          </a:p>
          <a:p>
            <a:pPr algn="l"/>
            <a:r>
              <a:rPr lang="ru-RU" sz="1800" dirty="0" smtClean="0"/>
              <a:t>*Проведение подвижных игр.</a:t>
            </a:r>
          </a:p>
          <a:p>
            <a:pPr algn="l"/>
            <a:r>
              <a:rPr lang="ru-RU" sz="1800" dirty="0" smtClean="0"/>
              <a:t>*Сюжетно-ролевая игра.</a:t>
            </a:r>
          </a:p>
          <a:p>
            <a:pPr algn="l"/>
            <a:r>
              <a:rPr lang="ru-RU" sz="1800" dirty="0" smtClean="0"/>
              <a:t>*Экскурсия в библиотеку .</a:t>
            </a:r>
          </a:p>
          <a:p>
            <a:pPr algn="l"/>
            <a:r>
              <a:rPr lang="ru-RU" sz="1800" b="1" dirty="0" smtClean="0"/>
              <a:t>3.Этап  заключительный:</a:t>
            </a:r>
            <a:endParaRPr lang="ru-RU" sz="1800" dirty="0" smtClean="0"/>
          </a:p>
          <a:p>
            <a:pPr algn="l"/>
            <a:r>
              <a:rPr lang="ru-RU" sz="1800" b="1" dirty="0" smtClean="0"/>
              <a:t>*</a:t>
            </a:r>
            <a:r>
              <a:rPr lang="ru-RU" sz="1800" dirty="0" smtClean="0"/>
              <a:t>Презентация детских работ .</a:t>
            </a:r>
          </a:p>
          <a:p>
            <a:pPr algn="l"/>
            <a:r>
              <a:rPr lang="ru-RU" sz="1800" b="1" dirty="0" smtClean="0"/>
              <a:t>*</a:t>
            </a:r>
            <a:r>
              <a:rPr lang="ru-RU" sz="1800" dirty="0" smtClean="0"/>
              <a:t>Совместный  досуг  родителей с детьми.</a:t>
            </a:r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0"/>
            <a:ext cx="1057282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0"/>
            <a:ext cx="392909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Системная паутинка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822695" y="2392355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428992" y="428604"/>
            <a:ext cx="228601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Полет</a:t>
            </a:r>
            <a:endParaRPr lang="ru-RU" sz="2400" b="1" dirty="0" smtClean="0"/>
          </a:p>
          <a:p>
            <a:pPr algn="ctr"/>
            <a:r>
              <a:rPr lang="ru-RU" sz="2400" dirty="0" smtClean="0"/>
              <a:t>В космос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3000364" y="9286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85723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</p:cNvCxnSpPr>
          <p:nvPr/>
        </p:nvCxnSpPr>
        <p:spPr>
          <a:xfrm rot="5400000">
            <a:off x="3150266" y="1386735"/>
            <a:ext cx="535043" cy="691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5"/>
          </p:cNvCxnSpPr>
          <p:nvPr/>
        </p:nvCxnSpPr>
        <p:spPr>
          <a:xfrm rot="16200000" flipH="1">
            <a:off x="5565850" y="1279577"/>
            <a:ext cx="535043" cy="90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643042" y="857232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Познание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-285784" y="0"/>
            <a:ext cx="1571668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беседы,</a:t>
            </a:r>
          </a:p>
          <a:p>
            <a:pPr algn="ctr"/>
            <a:r>
              <a:rPr lang="ru-RU" sz="1400" dirty="0" smtClean="0"/>
              <a:t>Просмотр</a:t>
            </a:r>
          </a:p>
          <a:p>
            <a:pPr algn="ctr"/>
            <a:r>
              <a:rPr lang="ru-RU" sz="1400" dirty="0" smtClean="0"/>
              <a:t>Мультфильмов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0" y="1571612"/>
            <a:ext cx="164307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Дидактические игры, презентации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1285852" y="128586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1" idx="6"/>
          </p:cNvCxnSpPr>
          <p:nvPr/>
        </p:nvCxnSpPr>
        <p:spPr>
          <a:xfrm rot="16200000" flipV="1">
            <a:off x="1285874" y="500064"/>
            <a:ext cx="357178" cy="35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143636" y="571480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715240" y="0"/>
            <a:ext cx="1428760" cy="1571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Чтение худ.</a:t>
            </a:r>
          </a:p>
          <a:p>
            <a:pPr algn="ctr"/>
            <a:r>
              <a:rPr lang="ru-RU" sz="1200" dirty="0" smtClean="0"/>
              <a:t>литературы</a:t>
            </a:r>
            <a:endParaRPr lang="ru-RU" sz="12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7358082" y="642918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429520" y="2000240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Заучивание стихов дидактические игры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358082" y="150017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1785918" y="2071678"/>
            <a:ext cx="192882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 -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оммуникативное развитие </a:t>
            </a:r>
          </a:p>
          <a:p>
            <a:pPr algn="ctr"/>
            <a:endParaRPr lang="ru-RU" dirty="0" smtClean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14744" y="3214686"/>
            <a:ext cx="185738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азвитие 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57752" y="207167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</a:t>
            </a:r>
          </a:p>
          <a:p>
            <a:pPr algn="ctr"/>
            <a:r>
              <a:rPr lang="ru-RU" dirty="0" smtClean="0"/>
              <a:t>эстетическое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азвитие </a:t>
            </a:r>
          </a:p>
          <a:p>
            <a:pPr algn="ctr"/>
            <a:endParaRPr lang="ru-RU" dirty="0" smtClean="0"/>
          </a:p>
        </p:txBody>
      </p:sp>
      <p:cxnSp>
        <p:nvCxnSpPr>
          <p:cNvPr id="54" name="Прямая со стрелкой 53"/>
          <p:cNvCxnSpPr/>
          <p:nvPr/>
        </p:nvCxnSpPr>
        <p:spPr>
          <a:xfrm rot="10800000" flipV="1">
            <a:off x="1571604" y="3286124"/>
            <a:ext cx="42863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1857356" y="350043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3929058" y="4429132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4572000" y="4572008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6607983" y="3464719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7000892" y="3429000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1142976" y="3714752"/>
            <a:ext cx="228601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Сочинение-рассказов</a:t>
            </a:r>
            <a:r>
              <a:rPr lang="ru-RU" dirty="0" smtClean="0"/>
              <a:t>  о космосе </a:t>
            </a: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2714612" y="4929198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Физкультурный</a:t>
            </a:r>
          </a:p>
          <a:p>
            <a:pPr algn="ctr"/>
            <a:r>
              <a:rPr lang="ru-RU" dirty="0" smtClean="0"/>
              <a:t>досуг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6000760" y="3929066"/>
            <a:ext cx="164307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Изготовление поделок</a:t>
            </a:r>
          </a:p>
          <a:p>
            <a:pPr algn="ctr"/>
            <a:r>
              <a:rPr lang="ru-RU" sz="1200" dirty="0" smtClean="0"/>
              <a:t>рисунков</a:t>
            </a:r>
            <a:endParaRPr lang="ru-RU" sz="1200" dirty="0"/>
          </a:p>
        </p:txBody>
      </p:sp>
      <p:sp>
        <p:nvSpPr>
          <p:cNvPr id="78" name="Овал 77"/>
          <p:cNvSpPr/>
          <p:nvPr/>
        </p:nvSpPr>
        <p:spPr>
          <a:xfrm>
            <a:off x="7215206" y="4714884"/>
            <a:ext cx="214314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Пластилинография</a:t>
            </a:r>
            <a:endParaRPr lang="ru-RU" sz="1200" dirty="0" smtClean="0"/>
          </a:p>
          <a:p>
            <a:pPr algn="ctr"/>
            <a:r>
              <a:rPr lang="ru-RU" sz="1200" dirty="0" err="1" smtClean="0"/>
              <a:t>Консткуирование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3" name="Овал 82"/>
          <p:cNvSpPr/>
          <p:nvPr/>
        </p:nvSpPr>
        <p:spPr>
          <a:xfrm>
            <a:off x="-535795" y="2914377"/>
            <a:ext cx="214314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Экскурсии в библиотеку ,сюжетно-ролевые игры</a:t>
            </a:r>
            <a:endParaRPr lang="ru-RU" sz="1400" dirty="0"/>
          </a:p>
        </p:txBody>
      </p:sp>
      <p:sp>
        <p:nvSpPr>
          <p:cNvPr id="84" name="Овал 83"/>
          <p:cNvSpPr/>
          <p:nvPr/>
        </p:nvSpPr>
        <p:spPr>
          <a:xfrm>
            <a:off x="4643438" y="4857760"/>
            <a:ext cx="18573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Подвижные игры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Перспективный план.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500858"/>
          </a:xfrm>
        </p:spPr>
        <p:txBody>
          <a:bodyPr numCol="1">
            <a:normAutofit fontScale="92500" lnSpcReduction="20000"/>
          </a:bodyPr>
          <a:lstStyle/>
          <a:p>
            <a:pPr algn="ctr"/>
            <a:r>
              <a:rPr lang="ru-RU" sz="1800" dirty="0" smtClean="0"/>
              <a:t>Воспитательно-образовательной работы </a:t>
            </a:r>
          </a:p>
          <a:p>
            <a:pPr algn="ctr"/>
            <a:r>
              <a:rPr lang="ru-RU" sz="1800" dirty="0" smtClean="0"/>
              <a:t>По Теме: «Полет в космос»</a:t>
            </a:r>
          </a:p>
          <a:p>
            <a:pPr algn="ctr"/>
            <a:r>
              <a:rPr lang="ru-RU" sz="1800" dirty="0" smtClean="0"/>
              <a:t>Сентябрь-май.</a:t>
            </a:r>
          </a:p>
          <a:p>
            <a:pPr algn="l"/>
            <a:r>
              <a:rPr lang="ru-RU" sz="1800" dirty="0" smtClean="0"/>
              <a:t>Социально-коммуникативное развитие:</a:t>
            </a:r>
          </a:p>
          <a:p>
            <a:pPr algn="l"/>
            <a:r>
              <a:rPr lang="ru-RU" sz="2000" dirty="0" smtClean="0"/>
              <a:t>*</a:t>
            </a:r>
            <a:r>
              <a:rPr lang="ru-RU" sz="1400" dirty="0" smtClean="0"/>
              <a:t>Экскурсии в библиотеку </a:t>
            </a:r>
          </a:p>
          <a:p>
            <a:pPr algn="l"/>
            <a:r>
              <a:rPr lang="ru-RU" sz="1400" dirty="0" smtClean="0"/>
              <a:t>*Портреты Ю.А Гагарина – узнаём эмоции.</a:t>
            </a:r>
          </a:p>
          <a:p>
            <a:pPr algn="l"/>
            <a:r>
              <a:rPr lang="ru-RU" sz="1400" dirty="0" smtClean="0"/>
              <a:t>*Сюжетно-ролевые игры  «Космонавты» ,«Госпиталь  для  космонавтов », «Космические странствия»,</a:t>
            </a:r>
          </a:p>
          <a:p>
            <a:pPr algn="l"/>
            <a:r>
              <a:rPr lang="ru-RU" sz="1400" dirty="0" smtClean="0"/>
              <a:t>*Вечер вопрос о космосе  .</a:t>
            </a:r>
          </a:p>
          <a:p>
            <a:pPr algn="l"/>
            <a:r>
              <a:rPr lang="ru-RU" sz="1400" dirty="0" smtClean="0"/>
              <a:t>*Сочинение рассказов на тему :«Космические истории»</a:t>
            </a:r>
          </a:p>
          <a:p>
            <a:pPr algn="l"/>
            <a:r>
              <a:rPr lang="ru-RU" sz="2000" dirty="0" smtClean="0"/>
              <a:t>Познавательное развитие.</a:t>
            </a:r>
            <a:endParaRPr lang="ru-RU" sz="1400" dirty="0" smtClean="0"/>
          </a:p>
          <a:p>
            <a:pPr algn="l"/>
            <a:r>
              <a:rPr lang="ru-RU" sz="1400" dirty="0" smtClean="0"/>
              <a:t>Беседы: Кого принимают в космонавты ? «Одежда и еда космонавтов »  «Почему люди летают в космос »?</a:t>
            </a:r>
          </a:p>
          <a:p>
            <a:pPr algn="l"/>
            <a:r>
              <a:rPr lang="ru-RU" sz="1400" dirty="0" smtClean="0"/>
              <a:t>Просмотр мультфильма :«Загадочная планета».</a:t>
            </a:r>
          </a:p>
          <a:p>
            <a:pPr algn="l"/>
            <a:r>
              <a:rPr lang="ru-RU" sz="1400" dirty="0" smtClean="0"/>
              <a:t>Просмотр презентаций :«Космос ».</a:t>
            </a:r>
          </a:p>
          <a:p>
            <a:pPr algn="l"/>
            <a:r>
              <a:rPr lang="ru-RU" sz="1400" dirty="0" smtClean="0"/>
              <a:t>Дидактические игры : «Найди две одинаковые ракеты », «Собери картинку», «Четвёртый лишний », «Солнечная система », «Кто быстрее соберёт ракету», «Полёт на Марс» </a:t>
            </a:r>
          </a:p>
          <a:p>
            <a:pPr algn="l"/>
            <a:r>
              <a:rPr lang="ru-RU" sz="1400" dirty="0" smtClean="0"/>
              <a:t>Выкладывание  из счетных  палочек ракету  ,звезду ,инопланетянина .</a:t>
            </a:r>
          </a:p>
          <a:p>
            <a:pPr algn="l"/>
            <a:r>
              <a:rPr lang="ru-RU" sz="1400" dirty="0" smtClean="0"/>
              <a:t>Опыты :  «Почему луна  не падает на землю» .Эксперимент с глобусом и лампой . «Почему день сменяется ночью  .</a:t>
            </a:r>
          </a:p>
          <a:p>
            <a:pPr algn="l"/>
            <a:r>
              <a:rPr lang="ru-RU" sz="2000" dirty="0" smtClean="0"/>
              <a:t>Речевое развитие.</a:t>
            </a:r>
          </a:p>
          <a:p>
            <a:pPr algn="l"/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«Нагибин Ю.М.  Рассказы о Гагарине»Знакомство с биографией Ю.Гагарина . </a:t>
            </a:r>
            <a:endParaRPr lang="ru-RU" sz="1400" dirty="0" smtClean="0"/>
          </a:p>
          <a:p>
            <a:pPr marL="228600" indent="-228600" algn="l">
              <a:buFont typeface="Arial" pitchFamily="34" charset="0"/>
              <a:buChar char="•"/>
            </a:pPr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Индивидуальная работа по развитию речи :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pPr marL="228600" indent="-228600"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    игра «Скажи наоборот»;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заучивание стихов о космосе;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отгадывание загадок.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Чтение художественной и познавательной литературы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: Детская энциклопедия.«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Росмен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» 1994;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Коменко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«Созвездие «Дракон». «Малыш» Москва 1991;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П. О.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Клушанцев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«О чём рассказал телескоп»;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О. А. </a:t>
            </a:r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Скоролупова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«Покорение космоса»;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Н. Носов «Незнайка на луне».</a:t>
            </a:r>
          </a:p>
          <a:p>
            <a:endParaRPr lang="ru-RU" sz="1400" dirty="0" smtClean="0">
              <a:latin typeface="Cambria Math" pitchFamily="18" charset="0"/>
              <a:ea typeface="Cambria Math" pitchFamily="18" charset="0"/>
            </a:endParaRPr>
          </a:p>
          <a:p>
            <a:pPr algn="l"/>
            <a:endParaRPr lang="ru-RU" sz="1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07233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Физическое развитие:</a:t>
            </a:r>
            <a:endParaRPr lang="ru-RU" sz="1400" dirty="0" smtClean="0"/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*Тематическое физкультурное занятие: «Тренировка будущих космонавтов» .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*«Космическая» утренняя гимнастика («Ракета», «Мы летим к другим планетам»);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Проведение подвижных игр: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«Ждут нас быстрые ракеты»;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«Ракета»;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«Воздух, земля, вода»;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«В космическом танце- замри»;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«Самолеты»; «Космонавты» (с обручами).</a:t>
            </a:r>
          </a:p>
          <a:p>
            <a:pPr algn="l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Художественно -эстетическое развитие :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Изо  деятельность .</a:t>
            </a:r>
          </a:p>
          <a:p>
            <a:pPr algn="l"/>
            <a:r>
              <a:rPr lang="ru-RU" sz="1400" dirty="0" err="1" smtClean="0">
                <a:latin typeface="Cambria Math" pitchFamily="18" charset="0"/>
                <a:ea typeface="Cambria Math" pitchFamily="18" charset="0"/>
              </a:rPr>
              <a:t>Пластилинография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на тему : 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«В космосе», Лепка  «Космонавты».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u="sng" dirty="0" smtClean="0">
                <a:latin typeface="Cambria Math" pitchFamily="18" charset="0"/>
                <a:ea typeface="Cambria Math" pitchFamily="18" charset="0"/>
              </a:rPr>
              <a:t>Конструирование:</a:t>
            </a:r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  из деталей крупного и мелкого конструктора («Ракета», «Космическая станция»,  «Космодром»);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Тема: «Старт ракеты».</a:t>
            </a:r>
          </a:p>
          <a:p>
            <a:pPr algn="l"/>
            <a:r>
              <a:rPr lang="ru-RU" sz="1400" dirty="0" smtClean="0">
                <a:latin typeface="Cambria Math" pitchFamily="18" charset="0"/>
                <a:ea typeface="Cambria Math" pitchFamily="18" charset="0"/>
              </a:rPr>
              <a:t>*Изготовление рисунка, поделки, макета на тему «Космические фантазии» </a:t>
            </a:r>
          </a:p>
          <a:p>
            <a:pPr algn="l"/>
            <a:r>
              <a:rPr lang="ru-RU" sz="1800" u="sng" dirty="0" smtClean="0">
                <a:latin typeface="Cambria Math" pitchFamily="18" charset="0"/>
                <a:ea typeface="Cambria Math" pitchFamily="18" charset="0"/>
              </a:rPr>
              <a:t>Работа с </a:t>
            </a:r>
            <a:r>
              <a:rPr lang="ru-RU" sz="1800" u="sng" dirty="0" err="1" smtClean="0">
                <a:latin typeface="Cambria Math" pitchFamily="18" charset="0"/>
                <a:ea typeface="Cambria Math" pitchFamily="18" charset="0"/>
              </a:rPr>
              <a:t>родителями:</a:t>
            </a:r>
            <a:r>
              <a:rPr lang="ru-RU" sz="1400" dirty="0" err="1" smtClean="0"/>
              <a:t>привлечь</a:t>
            </a:r>
            <a:r>
              <a:rPr lang="ru-RU" sz="1800" dirty="0" smtClean="0"/>
              <a:t> </a:t>
            </a:r>
            <a:r>
              <a:rPr lang="ru-RU" sz="1400" dirty="0" smtClean="0"/>
              <a:t>родителей к проблеме развития познавательной сферы ребенка, используя анкетирование, создание книг-самоделок, газет и другие форм работы;</a:t>
            </a:r>
          </a:p>
          <a:p>
            <a:pPr algn="l"/>
            <a:r>
              <a:rPr lang="ru-RU" sz="1400" dirty="0" smtClean="0"/>
              <a:t>стимулировать творческую активность родителей через участие в конкурсах, мероприятиях, досугах;</a:t>
            </a:r>
          </a:p>
          <a:p>
            <a:pPr algn="l"/>
            <a:r>
              <a:rPr lang="ru-RU" sz="1400" dirty="0" smtClean="0"/>
              <a:t>способствовать установлению партнерских отношений родителей и педагогов в вопросах воспитания и образования детей</a:t>
            </a:r>
          </a:p>
          <a:p>
            <a:pPr algn="l"/>
            <a:r>
              <a:rPr lang="ru-RU" sz="1400" dirty="0" smtClean="0"/>
              <a:t>установление дружеских связей с другими родителями, что ведёт к объединению по интересам;</a:t>
            </a:r>
          </a:p>
          <a:p>
            <a:pPr algn="l"/>
            <a:r>
              <a:rPr lang="ru-RU" sz="1400" dirty="0" smtClean="0"/>
              <a:t>возможность работать в среде, которая побуждает к получению новых знаний и умений</a:t>
            </a:r>
          </a:p>
          <a:p>
            <a:pPr algn="l"/>
            <a:r>
              <a:rPr lang="ru-RU" sz="1400" dirty="0" smtClean="0"/>
              <a:t>привлечение родителей к совместной деятельности, к празднованию Дня космонавтики.</a:t>
            </a:r>
          </a:p>
          <a:p>
            <a:pPr algn="l">
              <a:buFont typeface="Arial" pitchFamily="34" charset="0"/>
              <a:buChar char="•"/>
            </a:pPr>
            <a:endParaRPr lang="ru-RU" sz="1400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716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Ожидаемые результаты.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У детей:</a:t>
            </a:r>
          </a:p>
          <a:p>
            <a:pPr algn="l"/>
            <a:r>
              <a:rPr lang="ru-RU" sz="1600" dirty="0" smtClean="0"/>
              <a:t>*Сформировались  представления  у детей о многообразии ,интересных фактах и событиях в космосе .</a:t>
            </a:r>
          </a:p>
          <a:p>
            <a:pPr algn="l"/>
            <a:r>
              <a:rPr lang="ru-RU" sz="1600" dirty="0" smtClean="0"/>
              <a:t>*Расширились знания детей о первом космонавте .</a:t>
            </a:r>
          </a:p>
          <a:p>
            <a:pPr algn="l">
              <a:buFont typeface="Arial" charset="0"/>
              <a:buChar char="•"/>
            </a:pPr>
            <a:r>
              <a:rPr lang="ru-RU" sz="1600" dirty="0" smtClean="0"/>
              <a:t>Дети познакомились с историей освоении космоса , со значением космических исследований для жизни людей на  Земле .</a:t>
            </a:r>
          </a:p>
          <a:p>
            <a:pPr algn="l">
              <a:buFont typeface="Arial" charset="0"/>
              <a:buChar char="•"/>
            </a:pPr>
            <a:r>
              <a:rPr lang="ru-RU" sz="1600" dirty="0" smtClean="0"/>
              <a:t>*Проявилась познавательная активность на эту тему .</a:t>
            </a:r>
          </a:p>
          <a:p>
            <a:pPr algn="l">
              <a:buFont typeface="Arial" charset="0"/>
              <a:buChar char="•"/>
            </a:pPr>
            <a:r>
              <a:rPr lang="ru-RU" sz="1600" b="1" dirty="0" smtClean="0"/>
              <a:t>У родителей:</a:t>
            </a:r>
          </a:p>
          <a:p>
            <a:pPr algn="l">
              <a:buFont typeface="Arial" charset="0"/>
              <a:buChar char="•"/>
            </a:pPr>
            <a:r>
              <a:rPr lang="ru-RU" sz="1600" b="1" dirty="0" smtClean="0"/>
              <a:t>*</a:t>
            </a:r>
            <a:r>
              <a:rPr lang="ru-RU" sz="1600" dirty="0" smtClean="0"/>
              <a:t>Повысился интерес к жизни в детском саду .</a:t>
            </a:r>
          </a:p>
          <a:p>
            <a:pPr algn="l">
              <a:buFont typeface="Arial" charset="0"/>
              <a:buChar char="•"/>
            </a:pPr>
            <a:r>
              <a:rPr lang="ru-RU" sz="1600" dirty="0" smtClean="0"/>
              <a:t>*Родители стали больше проявлять себя  в совместной деятельности  с воспитателями в детском саду .</a:t>
            </a:r>
          </a:p>
          <a:p>
            <a:pPr algn="l">
              <a:buFont typeface="Arial" charset="0"/>
              <a:buChar char="•"/>
            </a:pPr>
            <a:r>
              <a:rPr lang="ru-RU" sz="1600" b="1" dirty="0" smtClean="0"/>
              <a:t>У воспитателей:</a:t>
            </a:r>
            <a:endParaRPr lang="ru-RU" sz="1600" dirty="0" smtClean="0"/>
          </a:p>
          <a:p>
            <a:pPr algn="l"/>
            <a:r>
              <a:rPr lang="ru-RU" sz="1600" dirty="0" smtClean="0"/>
              <a:t>*Обобщение и распространение опыта.</a:t>
            </a:r>
          </a:p>
          <a:p>
            <a:pPr algn="l"/>
            <a:r>
              <a:rPr lang="ru-RU" sz="1600" dirty="0" smtClean="0"/>
              <a:t>*Выступление воспитателя с презентацией  в ДОУ.</a:t>
            </a:r>
          </a:p>
          <a:p>
            <a:pPr algn="l"/>
            <a:endParaRPr lang="ru-RU" sz="1600" dirty="0" smtClean="0"/>
          </a:p>
          <a:p>
            <a:pPr algn="l">
              <a:buFont typeface="Arial" charset="0"/>
              <a:buChar char="•"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723</Words>
  <Application>Microsoft Office PowerPoint</Application>
  <PresentationFormat>Экран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Паспорт Проекта </vt:lpstr>
      <vt:lpstr>  Цель проекта :   углубить знания  детей старшего дошкольного возраста о космическом пространстве, Солнечной системе и ее планетах, освоении космоса людьми, развивать творческие способности детей.  </vt:lpstr>
      <vt:lpstr>Актуальность </vt:lpstr>
      <vt:lpstr>Этапы проектной деятельности </vt:lpstr>
      <vt:lpstr>Презентация PowerPoint</vt:lpstr>
      <vt:lpstr>Перспективный план.</vt:lpstr>
      <vt:lpstr>Презентация PowerPoint</vt:lpstr>
      <vt:lpstr>Ожидаемые результаты.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Перспектива развития проекта.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Out.SystemCo</dc:creator>
  <cp:lastModifiedBy>User</cp:lastModifiedBy>
  <cp:revision>55</cp:revision>
  <dcterms:created xsi:type="dcterms:W3CDTF">2017-02-28T12:34:04Z</dcterms:created>
  <dcterms:modified xsi:type="dcterms:W3CDTF">2018-03-29T09:22:01Z</dcterms:modified>
</cp:coreProperties>
</file>