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64" r:id="rId3"/>
    <p:sldId id="256" r:id="rId4"/>
    <p:sldId id="265" r:id="rId5"/>
    <p:sldId id="257" r:id="rId6"/>
    <p:sldId id="266" r:id="rId7"/>
    <p:sldId id="258" r:id="rId8"/>
    <p:sldId id="259" r:id="rId9"/>
    <p:sldId id="260" r:id="rId10"/>
    <p:sldId id="261" r:id="rId11"/>
    <p:sldId id="262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36FC5-569E-4DA5-A524-0FA69CAFB502}" type="datetimeFigureOut">
              <a:rPr lang="ru-RU" smtClean="0"/>
              <a:t>19.02.2018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93011-E29E-4DB1-B6F7-6E87BC0BB4A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36FC5-569E-4DA5-A524-0FA69CAFB502}" type="datetimeFigureOut">
              <a:rPr lang="ru-RU" smtClean="0"/>
              <a:t>19.02.2018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93011-E29E-4DB1-B6F7-6E87BC0BB4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36FC5-569E-4DA5-A524-0FA69CAFB502}" type="datetimeFigureOut">
              <a:rPr lang="ru-RU" smtClean="0"/>
              <a:t>19.02.2018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93011-E29E-4DB1-B6F7-6E87BC0BB4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36FC5-569E-4DA5-A524-0FA69CAFB502}" type="datetimeFigureOut">
              <a:rPr lang="ru-RU" smtClean="0"/>
              <a:t>19.02.2018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93011-E29E-4DB1-B6F7-6E87BC0BB4A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36FC5-569E-4DA5-A524-0FA69CAFB502}" type="datetimeFigureOut">
              <a:rPr lang="ru-RU" smtClean="0"/>
              <a:t>19.02.2018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93011-E29E-4DB1-B6F7-6E87BC0BB4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36FC5-569E-4DA5-A524-0FA69CAFB502}" type="datetimeFigureOut">
              <a:rPr lang="ru-RU" smtClean="0"/>
              <a:t>19.02.2018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93011-E29E-4DB1-B6F7-6E87BC0BB4A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36FC5-569E-4DA5-A524-0FA69CAFB502}" type="datetimeFigureOut">
              <a:rPr lang="ru-RU" smtClean="0"/>
              <a:t>19.02.2018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93011-E29E-4DB1-B6F7-6E87BC0BB4A2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36FC5-569E-4DA5-A524-0FA69CAFB502}" type="datetimeFigureOut">
              <a:rPr lang="ru-RU" smtClean="0"/>
              <a:t>19.02.2018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93011-E29E-4DB1-B6F7-6E87BC0BB4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36FC5-569E-4DA5-A524-0FA69CAFB502}" type="datetimeFigureOut">
              <a:rPr lang="ru-RU" smtClean="0"/>
              <a:t>19.02.2018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93011-E29E-4DB1-B6F7-6E87BC0BB4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36FC5-569E-4DA5-A524-0FA69CAFB502}" type="datetimeFigureOut">
              <a:rPr lang="ru-RU" smtClean="0"/>
              <a:t>19.02.2018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93011-E29E-4DB1-B6F7-6E87BC0BB4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36FC5-569E-4DA5-A524-0FA69CAFB502}" type="datetimeFigureOut">
              <a:rPr lang="ru-RU" smtClean="0"/>
              <a:t>19.02.2018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93011-E29E-4DB1-B6F7-6E87BC0BB4A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A536FC5-569E-4DA5-A524-0FA69CAFB502}" type="datetimeFigureOut">
              <a:rPr lang="ru-RU" smtClean="0"/>
              <a:t>19.02.2018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6893011-E29E-4DB1-B6F7-6E87BC0BB4A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827584" y="1340768"/>
            <a:ext cx="727280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000" b="1" i="1" dirty="0"/>
              <a:t>Оформление предложений в тексте.</a:t>
            </a:r>
          </a:p>
        </p:txBody>
      </p:sp>
    </p:spTree>
    <p:extLst>
      <p:ext uri="{BB962C8B-B14F-4D97-AF65-F5344CB8AC3E}">
        <p14:creationId xmlns:p14="http://schemas.microsoft.com/office/powerpoint/2010/main" val="20760201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764704"/>
            <a:ext cx="8208912" cy="5040560"/>
          </a:xfrm>
        </p:spPr>
        <p:txBody>
          <a:bodyPr/>
          <a:lstStyle/>
          <a:p>
            <a:pPr marL="45720" indent="0">
              <a:buNone/>
            </a:pPr>
            <a:r>
              <a:rPr lang="ru-RU" sz="4400" b="1" dirty="0"/>
              <a:t>Прочитайте текст.</a:t>
            </a:r>
            <a:r>
              <a:rPr lang="ru-RU" sz="4400" dirty="0"/>
              <a:t> </a:t>
            </a:r>
          </a:p>
          <a:p>
            <a:pPr marL="45720" indent="0">
              <a:buNone/>
            </a:pPr>
            <a:r>
              <a:rPr lang="ru-RU" sz="4400" dirty="0" smtClean="0"/>
              <a:t>  </a:t>
            </a:r>
            <a:r>
              <a:rPr lang="ru-RU" sz="4400" dirty="0"/>
              <a:t>Иван Фёдоров написал букварь. Дети изучают грамоту. Первопечатнику поставлен памятник. Слава Ивану Фёдорову!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51181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6" name="Picture 8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04664"/>
            <a:ext cx="8820472" cy="3816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928097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461448" cy="347472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2800" b="1" dirty="0"/>
              <a:t>Отдели каждое слово в предложении и правильно  запиши его в тетрадь.</a:t>
            </a:r>
          </a:p>
          <a:p>
            <a:pPr marL="45720" indent="0">
              <a:buNone/>
            </a:pPr>
            <a:endParaRPr lang="ru-RU" dirty="0"/>
          </a:p>
          <a:p>
            <a:pPr marL="45720" indent="0">
              <a:buNone/>
            </a:pPr>
            <a:r>
              <a:rPr lang="ru-RU" sz="6000" i="1" dirty="0" err="1" smtClean="0"/>
              <a:t>Мыучимсяписать</a:t>
            </a:r>
            <a:r>
              <a:rPr lang="ru-RU" sz="6000" i="1" dirty="0"/>
              <a:t>.</a:t>
            </a:r>
            <a:endParaRPr lang="ru-RU" sz="6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33769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ru-RU" sz="3600" b="1" dirty="0"/>
              <a:t>Самым интересным для меня на уроке было….</a:t>
            </a:r>
            <a:endParaRPr lang="ru-RU" sz="3600" dirty="0"/>
          </a:p>
          <a:p>
            <a:r>
              <a:rPr lang="ru-RU" sz="3600" b="1" dirty="0"/>
              <a:t>Я научился…..</a:t>
            </a:r>
            <a:endParaRPr lang="ru-RU" sz="3600" dirty="0"/>
          </a:p>
          <a:p>
            <a:r>
              <a:rPr lang="ru-RU" sz="3600" b="1" dirty="0"/>
              <a:t>Теперь я хотел бы ещё узнать…</a:t>
            </a:r>
            <a:endParaRPr lang="ru-RU" sz="3600" dirty="0"/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051270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5073744"/>
          </a:xfrm>
        </p:spPr>
        <p:txBody>
          <a:bodyPr>
            <a:normAutofit fontScale="92500"/>
          </a:bodyPr>
          <a:lstStyle/>
          <a:p>
            <a:pPr marL="45720" indent="0" algn="ctr">
              <a:buNone/>
            </a:pPr>
            <a:r>
              <a:rPr lang="ru-RU" sz="5200" b="1" i="1" dirty="0"/>
              <a:t>Девиз нашего урока:</a:t>
            </a:r>
          </a:p>
          <a:p>
            <a:pPr marL="45720" indent="0" algn="ctr">
              <a:buNone/>
            </a:pPr>
            <a:r>
              <a:rPr lang="ru-RU" sz="4000" dirty="0"/>
              <a:t>Мы пришли сюда учиться,</a:t>
            </a:r>
          </a:p>
          <a:p>
            <a:pPr marL="45720" indent="0" algn="ctr">
              <a:buNone/>
            </a:pPr>
            <a:r>
              <a:rPr lang="ru-RU" sz="4000" dirty="0"/>
              <a:t>Не лениться, а трудиться.</a:t>
            </a:r>
          </a:p>
          <a:p>
            <a:pPr marL="45720" indent="0" algn="ctr">
              <a:buNone/>
            </a:pPr>
            <a:r>
              <a:rPr lang="ru-RU" sz="4000" dirty="0"/>
              <a:t>Работаем старательно,</a:t>
            </a:r>
          </a:p>
          <a:p>
            <a:pPr marL="45720" indent="0" algn="ctr">
              <a:buNone/>
            </a:pPr>
            <a:r>
              <a:rPr lang="ru-RU" sz="4000" dirty="0"/>
              <a:t>Слушаем внимательно.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6082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4149081"/>
            <a:ext cx="8280920" cy="1785584"/>
          </a:xfrm>
        </p:spPr>
        <p:txBody>
          <a:bodyPr>
            <a:noAutofit/>
          </a:bodyPr>
          <a:lstStyle/>
          <a:p>
            <a:pPr algn="ctr"/>
            <a:r>
              <a:rPr lang="ru-RU" sz="2800" dirty="0"/>
              <a:t>Рассмотрите картинки. Назовите, кто на них изображён. Выделите первый звук в каждом слове. По первым звукам названных слов составьте новое слово.</a:t>
            </a:r>
            <a:endParaRPr lang="ru-RU" sz="2800" dirty="0"/>
          </a:p>
        </p:txBody>
      </p:sp>
      <p:pic>
        <p:nvPicPr>
          <p:cNvPr id="4" name="Рисунок 3" descr="http://bogislavyan.ru/wp-content/uploads/2016/01/shmel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0629" y="2101829"/>
            <a:ext cx="1469571" cy="152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www.coollady.ru/pic/0001/018/CL-13.jpg"/>
          <p:cNvPicPr/>
          <p:nvPr/>
        </p:nvPicPr>
        <p:blipFill>
          <a:blip r:embed="rId3" cstate="print"/>
          <a:srcRect t="7143"/>
          <a:stretch>
            <a:fillRect/>
          </a:stretch>
        </p:blipFill>
        <p:spPr bwMode="auto">
          <a:xfrm>
            <a:off x="1839686" y="2517084"/>
            <a:ext cx="1262743" cy="1292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www.clipartlord.com/wp-content/uploads/2015/04/donkey9.pn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15746" y="2508682"/>
            <a:ext cx="1406625" cy="12686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://illustrators.ru/uploads/illustration/image/523119/main_523119_original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88023" y="2517083"/>
            <a:ext cx="1939348" cy="1477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://podarkovmnogo.ru/upload/iblock/c95/c95a0cbf6928e193b96ca1101e075513.png"/>
          <p:cNvPicPr/>
          <p:nvPr/>
        </p:nvPicPr>
        <p:blipFill>
          <a:blip r:embed="rId6" cstate="print"/>
          <a:srcRect t="20674" r="1573" b="29663"/>
          <a:stretch>
            <a:fillRect/>
          </a:stretch>
        </p:blipFill>
        <p:spPr bwMode="auto">
          <a:xfrm>
            <a:off x="6678622" y="2859066"/>
            <a:ext cx="2069841" cy="950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60458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5145752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4000" dirty="0"/>
              <a:t>В этом заведении</a:t>
            </a:r>
          </a:p>
          <a:p>
            <a:pPr marL="45720" indent="0" algn="ctr">
              <a:buNone/>
            </a:pPr>
            <a:r>
              <a:rPr lang="ru-RU" sz="4000" dirty="0"/>
              <a:t>Все перебывали и</a:t>
            </a:r>
          </a:p>
          <a:p>
            <a:pPr marL="45720" indent="0" algn="ctr">
              <a:buNone/>
            </a:pPr>
            <a:r>
              <a:rPr lang="ru-RU" sz="4000" dirty="0"/>
              <a:t>Отметки получали.</a:t>
            </a:r>
          </a:p>
          <a:p>
            <a:pPr marL="45720" indent="0" algn="ctr">
              <a:buNone/>
            </a:pPr>
            <a:r>
              <a:rPr lang="ru-RU" sz="4000" dirty="0"/>
              <a:t>Учились здесь артисты,</a:t>
            </a:r>
          </a:p>
          <a:p>
            <a:pPr marL="45720" indent="0" algn="ctr">
              <a:buNone/>
            </a:pPr>
            <a:r>
              <a:rPr lang="ru-RU" sz="4000" dirty="0"/>
              <a:t>Певцы, артиллеристы.</a:t>
            </a:r>
          </a:p>
          <a:p>
            <a:pPr marL="45720" indent="0" algn="ctr">
              <a:buNone/>
            </a:pPr>
            <a:r>
              <a:rPr lang="ru-RU" sz="4000" dirty="0"/>
              <a:t>Сюда хожу и я,</a:t>
            </a:r>
          </a:p>
          <a:p>
            <a:pPr marL="45720" indent="0" algn="ctr">
              <a:buNone/>
            </a:pPr>
            <a:r>
              <a:rPr lang="ru-RU" sz="4000" dirty="0"/>
              <a:t>И вы, мои друзья.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8878911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731520"/>
            <a:ext cx="8733386" cy="449768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19900" dirty="0" smtClean="0"/>
              <a:t>Школа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7881202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8280920" cy="3474720"/>
          </a:xfrm>
        </p:spPr>
        <p:txBody>
          <a:bodyPr/>
          <a:lstStyle/>
          <a:p>
            <a:pPr marL="45720" indent="0" algn="ctr">
              <a:buNone/>
            </a:pPr>
            <a:r>
              <a:rPr lang="ru-RU" sz="3200" b="1" dirty="0"/>
              <a:t>Зачеркните все буквы А и прочтите тему урока</a:t>
            </a:r>
            <a:r>
              <a:rPr lang="ru-RU" sz="3200" b="1" dirty="0" smtClean="0"/>
              <a:t>.</a:t>
            </a:r>
          </a:p>
          <a:p>
            <a:pPr marL="45720" indent="0" algn="ctr">
              <a:buNone/>
            </a:pPr>
            <a:endParaRPr lang="ru-RU" sz="3200" b="1" dirty="0"/>
          </a:p>
          <a:p>
            <a:pPr marL="45720" indent="0">
              <a:buNone/>
            </a:pPr>
            <a:r>
              <a:rPr lang="ru-RU" sz="3600" dirty="0" smtClean="0"/>
              <a:t>  А </a:t>
            </a:r>
            <a:r>
              <a:rPr lang="ru-RU" sz="3600" dirty="0" err="1"/>
              <a:t>а</a:t>
            </a:r>
            <a:r>
              <a:rPr lang="ru-RU" sz="3600" dirty="0"/>
              <a:t> П а </a:t>
            </a:r>
            <a:r>
              <a:rPr lang="ru-RU" sz="3600" dirty="0" err="1"/>
              <a:t>ра</a:t>
            </a:r>
            <a:r>
              <a:rPr lang="ru-RU" sz="3600" dirty="0"/>
              <a:t> </a:t>
            </a:r>
            <a:r>
              <a:rPr lang="ru-RU" sz="3600" dirty="0" err="1"/>
              <a:t>ае</a:t>
            </a:r>
            <a:r>
              <a:rPr lang="ru-RU" sz="3600" dirty="0"/>
              <a:t> </a:t>
            </a:r>
            <a:r>
              <a:rPr lang="ru-RU" sz="3600" dirty="0" err="1"/>
              <a:t>аад</a:t>
            </a:r>
            <a:r>
              <a:rPr lang="ru-RU" sz="3600" dirty="0"/>
              <a:t> </a:t>
            </a:r>
            <a:r>
              <a:rPr lang="ru-RU" sz="3600" dirty="0" err="1"/>
              <a:t>ло</a:t>
            </a:r>
            <a:r>
              <a:rPr lang="ru-RU" sz="3600" dirty="0"/>
              <a:t> аж </a:t>
            </a:r>
            <a:r>
              <a:rPr lang="ru-RU" sz="3600" dirty="0" err="1"/>
              <a:t>аеа</a:t>
            </a:r>
            <a:r>
              <a:rPr lang="ru-RU" sz="3600" dirty="0"/>
              <a:t> на </a:t>
            </a:r>
            <a:r>
              <a:rPr lang="ru-RU" sz="3600" dirty="0" err="1"/>
              <a:t>ие</a:t>
            </a:r>
            <a:endParaRPr lang="ru-RU" sz="36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5412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7504" y="731520"/>
            <a:ext cx="9217024" cy="3474720"/>
          </a:xfrm>
        </p:spPr>
        <p:txBody>
          <a:bodyPr>
            <a:noAutofit/>
          </a:bodyPr>
          <a:lstStyle/>
          <a:p>
            <a:pPr marL="45720" indent="0">
              <a:buNone/>
            </a:pPr>
            <a:endParaRPr lang="ru-RU" sz="9600" dirty="0" smtClean="0"/>
          </a:p>
          <a:p>
            <a:pPr marL="45720" indent="0">
              <a:buNone/>
            </a:pPr>
            <a:r>
              <a:rPr lang="ru-RU" sz="9600" dirty="0"/>
              <a:t> </a:t>
            </a:r>
            <a:r>
              <a:rPr lang="ru-RU" sz="9600" b="1" dirty="0" smtClean="0"/>
              <a:t>Предложение</a:t>
            </a:r>
            <a:endParaRPr lang="ru-RU" sz="9600" b="1" dirty="0"/>
          </a:p>
        </p:txBody>
      </p:sp>
    </p:spTree>
    <p:extLst>
      <p:ext uri="{BB962C8B-B14F-4D97-AF65-F5344CB8AC3E}">
        <p14:creationId xmlns:p14="http://schemas.microsoft.com/office/powerpoint/2010/main" val="3762358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18548"/>
            <a:ext cx="8515753" cy="6134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837622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731520"/>
            <a:ext cx="9073008" cy="347472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endParaRPr lang="ru-RU" sz="7200" dirty="0" smtClean="0"/>
          </a:p>
          <a:p>
            <a:pPr marL="45720" indent="0">
              <a:buNone/>
            </a:pPr>
            <a:r>
              <a:rPr lang="ru-RU" sz="7200" dirty="0" smtClean="0"/>
              <a:t>Дети идут </a:t>
            </a:r>
            <a:r>
              <a:rPr lang="ru-RU" sz="7200" dirty="0"/>
              <a:t>в школу.</a:t>
            </a:r>
          </a:p>
        </p:txBody>
      </p:sp>
    </p:spTree>
    <p:extLst>
      <p:ext uri="{BB962C8B-B14F-4D97-AF65-F5344CB8AC3E}">
        <p14:creationId xmlns:p14="http://schemas.microsoft.com/office/powerpoint/2010/main" val="2045716765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25</TotalTime>
  <Words>163</Words>
  <Application>Microsoft Office PowerPoint</Application>
  <PresentationFormat>Экран (4:3)</PresentationFormat>
  <Paragraphs>30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3</cp:revision>
  <dcterms:created xsi:type="dcterms:W3CDTF">2018-02-05T15:48:07Z</dcterms:created>
  <dcterms:modified xsi:type="dcterms:W3CDTF">2018-02-19T10:48:34Z</dcterms:modified>
</cp:coreProperties>
</file>