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57" r:id="rId2"/>
    <p:sldId id="258" r:id="rId3"/>
    <p:sldId id="256" r:id="rId4"/>
    <p:sldId id="267" r:id="rId5"/>
    <p:sldId id="265" r:id="rId6"/>
    <p:sldId id="260" r:id="rId7"/>
    <p:sldId id="259" r:id="rId8"/>
    <p:sldId id="261" r:id="rId9"/>
    <p:sldId id="262" r:id="rId10"/>
    <p:sldId id="264" r:id="rId11"/>
  </p:sldIdLst>
  <p:sldSz cx="9906000" cy="6858000" type="A4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DBED569-4797-4DF1-A0F4-6AAB3CD982D8}" styleName="Светлый стиль 3 -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-234" y="-108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9A3F74-716A-45C7-9F4D-46FBDFAE672B}" type="datetimeFigureOut">
              <a:rPr lang="ru-RU" smtClean="0"/>
              <a:pPr/>
              <a:t>26.02.2018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B62853-DE86-41BD-8A5A-868D6B88F84E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489DF021-67B9-4BD1-8C36-7A1B0733D0F7}" type="slidenum">
              <a:rPr lang="en-US"/>
              <a:pPr/>
              <a:t>2</a:t>
            </a:fld>
            <a:endParaRPr lang="en-US"/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52500" y="685800"/>
            <a:ext cx="4953000" cy="3429000"/>
          </a:xfrm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30200" y="329185"/>
            <a:ext cx="9243060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53480" y="434162"/>
            <a:ext cx="8999043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82574" y="1820206"/>
            <a:ext cx="84201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82574" y="3685032"/>
            <a:ext cx="84201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26.02.2018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830" y="4983480"/>
            <a:ext cx="886587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44830" y="530352"/>
            <a:ext cx="886587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26.02.2018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181850" y="533405"/>
            <a:ext cx="21463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77850" y="533403"/>
            <a:ext cx="64389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26.02.2018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830" y="4983480"/>
            <a:ext cx="886587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44830" y="530352"/>
            <a:ext cx="886587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26.02.2018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30200" y="329185"/>
            <a:ext cx="9243060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53480" y="434163"/>
            <a:ext cx="8999043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7373" y="4928616"/>
            <a:ext cx="886587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07373" y="5624484"/>
            <a:ext cx="886587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26.02.2018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57215" y="530352"/>
            <a:ext cx="425958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151640" y="530352"/>
            <a:ext cx="425958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26.02.2018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830" y="4983480"/>
            <a:ext cx="886587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57826" y="579438"/>
            <a:ext cx="425958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5039850" y="579438"/>
            <a:ext cx="425958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57826" y="1447800"/>
            <a:ext cx="425958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5039850" y="1447800"/>
            <a:ext cx="425958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26.02.2018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26.02.2018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30200" y="329185"/>
            <a:ext cx="9243060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26.02.2018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00349" y="533400"/>
            <a:ext cx="321945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000418" y="1447802"/>
            <a:ext cx="321945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824820" y="930144"/>
            <a:ext cx="5011672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26.02.2018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30200" y="329185"/>
            <a:ext cx="9243060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934201" y="434162"/>
            <a:ext cx="2518322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0" y="5012056"/>
            <a:ext cx="89154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7001271" y="533400"/>
            <a:ext cx="242697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26.02.2018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6603" y="435768"/>
            <a:ext cx="6419088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30200" y="329185"/>
            <a:ext cx="9243060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53480" y="434162"/>
            <a:ext cx="8999043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44830" y="4985590"/>
            <a:ext cx="886587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44830" y="530352"/>
            <a:ext cx="886587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4091022" y="6111876"/>
            <a:ext cx="24765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26.02.2018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567522" y="6111876"/>
            <a:ext cx="24765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9044022" y="6111876"/>
            <a:ext cx="4953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2"/>
          <p:cNvSpPr txBox="1">
            <a:spLocks noChangeArrowheads="1"/>
          </p:cNvSpPr>
          <p:nvPr/>
        </p:nvSpPr>
        <p:spPr bwMode="auto">
          <a:xfrm>
            <a:off x="0" y="428604"/>
            <a:ext cx="99060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Управление образования Администрации города Новочеркасска</a:t>
            </a:r>
          </a:p>
          <a:p>
            <a:pPr algn="ctr"/>
            <a:r>
              <a:rPr lang="ru-RU" sz="20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Методический  кабинет</a:t>
            </a:r>
          </a:p>
          <a:p>
            <a:pPr algn="ctr"/>
            <a:r>
              <a:rPr lang="ru-RU" sz="20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Городское методическое объединение старших воспитателей</a:t>
            </a:r>
            <a:endParaRPr lang="ru-RU" b="1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38092" y="1500174"/>
            <a:ext cx="9372600" cy="224676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Модель развития </a:t>
            </a:r>
          </a:p>
          <a:p>
            <a:pPr algn="ctr"/>
            <a:r>
              <a:rPr lang="ru-RU" sz="2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рофессиональных </a:t>
            </a:r>
          </a:p>
          <a:p>
            <a:pPr algn="ctr"/>
            <a:r>
              <a:rPr lang="ru-RU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компетентностей педагогов </a:t>
            </a:r>
          </a:p>
          <a:p>
            <a:pPr algn="ctr"/>
            <a:r>
              <a:rPr lang="ru-RU" sz="2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процессе реализации ФГОС ДО </a:t>
            </a:r>
          </a:p>
          <a:p>
            <a:pPr algn="ctr"/>
            <a:r>
              <a:rPr lang="ru-RU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и профессионального стандарта «Педагог»</a:t>
            </a:r>
            <a:endParaRPr lang="ru-RU" sz="28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3"/>
          <p:cNvSpPr txBox="1">
            <a:spLocks noChangeArrowheads="1"/>
          </p:cNvSpPr>
          <p:nvPr/>
        </p:nvSpPr>
        <p:spPr bwMode="auto">
          <a:xfrm>
            <a:off x="3952868" y="4357694"/>
            <a:ext cx="5562600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ru-RU" altLang="ru-RU" sz="14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Подготовила :</a:t>
            </a:r>
            <a:endParaRPr lang="ru-RU" altLang="ru-RU" sz="1400" b="1" dirty="0">
              <a:solidFill>
                <a:srgbClr val="0033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ru-RU" altLang="ru-RU" sz="14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Славская А.А., старший воспитатель </a:t>
            </a:r>
            <a:r>
              <a:rPr lang="ru-RU" altLang="ru-RU" sz="14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детского сада</a:t>
            </a:r>
            <a:r>
              <a:rPr lang="ru-RU" altLang="ru-RU" sz="14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1400" b="1" dirty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№ </a:t>
            </a:r>
            <a:r>
              <a:rPr lang="ru-RU" altLang="ru-RU" sz="14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54</a:t>
            </a:r>
            <a:endParaRPr lang="ru-RU" altLang="ru-RU" sz="1400" b="1" dirty="0">
              <a:solidFill>
                <a:srgbClr val="0033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altLang="ru-RU" sz="1400" dirty="0"/>
          </a:p>
        </p:txBody>
      </p:sp>
      <p:sp>
        <p:nvSpPr>
          <p:cNvPr id="7" name="TextBox 6"/>
          <p:cNvSpPr txBox="1"/>
          <p:nvPr/>
        </p:nvSpPr>
        <p:spPr>
          <a:xfrm>
            <a:off x="2743200" y="5943600"/>
            <a:ext cx="4114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2017-2018 учебный год</a:t>
            </a:r>
          </a:p>
          <a:p>
            <a:pPr algn="ctr"/>
            <a:r>
              <a:rPr lang="ru-RU" sz="14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г. Новочеркасск</a:t>
            </a:r>
            <a:endParaRPr lang="ru-RU" sz="14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Picture 4" descr="C:\Documents and Settings\Admin\Рабочий стол\БАНК КАРТИНОК\ПРОГРАММЫ ДОУ\2011-11-10_16532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4953000"/>
            <a:ext cx="2924175" cy="1143000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dissolv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67692" y="857232"/>
            <a:ext cx="9603526" cy="36009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Спасибо за внимание! </a:t>
            </a:r>
          </a:p>
          <a:p>
            <a:pPr algn="ctr"/>
            <a:endParaRPr lang="ru-RU" sz="3200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Успехов Вам </a:t>
            </a:r>
          </a:p>
          <a:p>
            <a:pPr algn="ctr"/>
            <a:r>
              <a:rPr lang="ru-RU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в повышении профессиональной компетентности!</a:t>
            </a:r>
          </a:p>
          <a:p>
            <a:pPr algn="ctr"/>
            <a:endParaRPr lang="ru-RU" sz="2000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000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000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000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0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5" name="Picture 1" descr="C:\Documents and Settings\Admin\Рабочий стол\БАНК КАРТИНОК\Анимация\707407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24174" y="3000372"/>
            <a:ext cx="3461538" cy="3600000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wipe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0" name="Picture 4" descr="C:\Documents and Settings\Admin\Рабочий стол\БАНК КАРТИНОК\Шаблон для презентации\48368553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906000" cy="6858000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3505200" y="838200"/>
            <a:ext cx="5891548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Нормативно-правовая база</a:t>
            </a:r>
            <a:endParaRPr lang="ru-RU" sz="36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505200" y="1600200"/>
            <a:ext cx="59436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ru-RU" sz="18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1. Федеральный </a:t>
            </a:r>
            <a:r>
              <a:rPr lang="ru-RU" sz="18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закон от 29 декабря 2012 г. N 273-ФЗ </a:t>
            </a:r>
            <a:r>
              <a:rPr lang="ru-RU" sz="18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«Об </a:t>
            </a:r>
            <a:r>
              <a:rPr lang="ru-RU" sz="18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образовании в Российской </a:t>
            </a:r>
            <a:r>
              <a:rPr lang="ru-RU" sz="18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Федерации»;</a:t>
            </a:r>
          </a:p>
          <a:p>
            <a:pPr algn="l"/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2.</a:t>
            </a: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Приказ </a:t>
            </a:r>
            <a:r>
              <a:rPr lang="ru-RU" sz="1800" b="1" dirty="0" err="1" smtClean="0">
                <a:latin typeface="Times New Roman" pitchFamily="18" charset="0"/>
                <a:cs typeface="Times New Roman" pitchFamily="18" charset="0"/>
              </a:rPr>
              <a:t>Минобрнауки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 РФ от 17 октября 2013 г. N 1155 «Об утверждении ФГОС ДО»;</a:t>
            </a:r>
          </a:p>
          <a:p>
            <a:pPr algn="l"/>
            <a:r>
              <a:rPr lang="ru-RU" sz="1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3. Приказ Министерства труда и социальной защиты РФ от 18 октября 2013 г. N 544н «Об утверждении профессионального стандарта «Педагог» (воспитатель, учитель);</a:t>
            </a:r>
          </a:p>
          <a:p>
            <a:pPr algn="l"/>
            <a:r>
              <a:rPr lang="ru-RU" sz="18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4. Комплексная программа повышения профессионального уровня педагогических работников общеобразовательных организаций (</a:t>
            </a:r>
            <a:r>
              <a:rPr lang="ru-RU" sz="18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утв. Правительством РФ 28 мая 2014 г. N 3241п-П8)</a:t>
            </a:r>
            <a:endParaRPr lang="ru-RU" sz="1800" dirty="0" smtClean="0">
              <a:solidFill>
                <a:schemeClr val="accent2">
                  <a:lumMod val="50000"/>
                </a:schemeClr>
              </a:solidFill>
              <a:latin typeface="Calibri" pitchFamily="34" charset="0"/>
              <a:ea typeface="Calibri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dissolv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309926" y="214290"/>
            <a:ext cx="3138873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Актуальность</a:t>
            </a:r>
            <a:endParaRPr lang="ru-RU" sz="36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238488" y="785794"/>
            <a:ext cx="628654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1400" b="1" i="1" dirty="0" smtClean="0">
                <a:latin typeface="Times New Roman" pitchFamily="18" charset="0"/>
                <a:cs typeface="Times New Roman" pitchFamily="18" charset="0"/>
              </a:rPr>
              <a:t>«Залогом профессионального успеха уже не могут служить полученные один раз в жизни знания. На первый план выходит способность людей ориентироваться в огромном информационном поле, умение самостоятельно находить решения и их успешно реализовывать»</a:t>
            </a:r>
            <a:r>
              <a:rPr lang="ru-RU" altLang="ru-RU" sz="1400" b="1" dirty="0" smtClean="0"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 algn="r"/>
            <a:r>
              <a:rPr lang="ru-RU" altLang="ru-RU" sz="1400" b="1" i="1" dirty="0" smtClean="0">
                <a:latin typeface="Times New Roman" pitchFamily="18" charset="0"/>
                <a:cs typeface="Times New Roman" pitchFamily="18" charset="0"/>
              </a:rPr>
              <a:t>(В.В. Путин)</a:t>
            </a:r>
            <a:endParaRPr lang="ru-RU" altLang="ru-RU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193" name="Rectangle 1"/>
          <p:cNvSpPr>
            <a:spLocks noChangeArrowheads="1"/>
          </p:cNvSpPr>
          <p:nvPr/>
        </p:nvSpPr>
        <p:spPr bwMode="auto">
          <a:xfrm>
            <a:off x="523844" y="1857364"/>
            <a:ext cx="9001188" cy="48013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Меняющаяся социальная и политическая среда, оказывают влияние на все социальные институты жизни и, прежде всего, на образование. 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Поэтому г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отовность к переменам, мобильность, способность к нестандартным трудовым действиям, ответственность и самостоятельность в принятии решений – все эти характеристики деятельности успешного профессионала в полной мере относятся к воспитателю ДОУ.</a:t>
            </a: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Очевидно и хорошо известно, что дошкольное образование это система, в которой центральное место занимает процесс взаимодействия педагога с детьми. Педагог для ребенка – значимая фигура, следовательно, рядом с дошкольниками должны находиться высокопрофессиональные педагоги. Профессионал – педагог - это человек, хорошо понимающий  общие тенденции развития образовательного процесса, своего места в нем, способного к проектированию развивающей педагогической среды и самого себя.   В связи с этим развитие профессиональной компетентности педагогов приобретает особую значимость. Ориентация на подготовку «компетентного педагога» является важнейшим условием улучшения качества дошкольного образования.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Не развивающийся педагог никогда не воспитывает творческую созидательную личность. 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dissolv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ашивка 2"/>
          <p:cNvSpPr/>
          <p:nvPr/>
        </p:nvSpPr>
        <p:spPr>
          <a:xfrm rot="5400000">
            <a:off x="595282" y="571480"/>
            <a:ext cx="2000264" cy="1714512"/>
          </a:xfrm>
          <a:prstGeom prst="chevron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vert270"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ЦЕЛЬ</a:t>
            </a:r>
            <a:endParaRPr lang="ru-RU" sz="2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524108" y="500042"/>
            <a:ext cx="6715172" cy="107157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lvl="0"/>
            <a:r>
              <a:rPr lang="ru-RU" altLang="ru-RU" b="1" dirty="0" smtClean="0">
                <a:latin typeface="Times New Roman" pitchFamily="18" charset="0"/>
                <a:cs typeface="Times New Roman" pitchFamily="18" charset="0"/>
              </a:rPr>
              <a:t>Повышение профессиональной компетентности  педагогов и специалистов ДОУ, обеспечивающее их включение в инновационную деятельность в процессе реализации ФГОС ДО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Нашивка 4"/>
          <p:cNvSpPr/>
          <p:nvPr/>
        </p:nvSpPr>
        <p:spPr>
          <a:xfrm rot="5400000">
            <a:off x="7381892" y="2500306"/>
            <a:ext cx="2000264" cy="1714512"/>
          </a:xfrm>
          <a:prstGeom prst="chevron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vert270"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ЗАДАЧИ</a:t>
            </a:r>
            <a:endParaRPr lang="ru-RU" sz="2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66720" y="2500306"/>
            <a:ext cx="6715172" cy="171451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>
              <a:buFont typeface="Wingdings" pitchFamily="2" charset="2"/>
              <a:buChar char="ü"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Выявление персонального уровня профессиональной компетентности и профессиональных потребностей педагогов;</a:t>
            </a:r>
          </a:p>
          <a:p>
            <a:pPr lvl="0">
              <a:buFont typeface="Wingdings" pitchFamily="2" charset="2"/>
              <a:buChar char="ü"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Внедрение системы профессионального совершенствования;</a:t>
            </a:r>
          </a:p>
          <a:p>
            <a:pPr lvl="0">
              <a:buFont typeface="Wingdings" pitchFamily="2" charset="2"/>
              <a:buChar char="ü"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Формирование потребности у педагогов в непрерывном профессиональном совершенствовании.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Нашивка 6"/>
          <p:cNvSpPr/>
          <p:nvPr/>
        </p:nvSpPr>
        <p:spPr>
          <a:xfrm rot="5400000">
            <a:off x="773877" y="4107661"/>
            <a:ext cx="2000264" cy="2643206"/>
          </a:xfrm>
          <a:prstGeom prst="chevron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vert270"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ПРЕДПОЛАГАЕМЫЙ РЕЗУЛЬТАТ</a:t>
            </a: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167050" y="5000636"/>
            <a:ext cx="6334204" cy="1428760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defRPr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Повышение уровня профессиональной компетентности педагогов в условиях обновления содержания дошкольного образования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dissolv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4722511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Понятийный словарь</a:t>
            </a:r>
            <a:endParaRPr lang="ru-RU" sz="36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309926" y="2071678"/>
            <a:ext cx="521497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интегративное  свойство  личности педагога,  характеризующее  его осведомлённость  в  </a:t>
            </a:r>
            <a:r>
              <a:rPr lang="ru-RU" sz="16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психолого</a:t>
            </a:r>
            <a:r>
              <a:rPr lang="ru-RU" sz="1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- педагогической области знаний, профессиональные умения и навыки, личностный опыт».</a:t>
            </a:r>
            <a:endParaRPr lang="ru-RU" sz="16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642918"/>
            <a:ext cx="3214710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r" fontAlgn="base">
              <a:spcBef>
                <a:spcPct val="0"/>
              </a:spcBef>
              <a:spcAft>
                <a:spcPct val="0"/>
              </a:spcAft>
            </a:pPr>
            <a:r>
              <a:rPr lang="ru-RU" sz="16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степень выраженности присущего человеку профессионального опыта в рамках круга вопросов (полномочий), соответствующих конкретной должности; обладание знаниями, позволяющими судить о чем- либо, высказывать  веское авторитетное мнение; качество личности профессионала.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09596" y="3429000"/>
            <a:ext cx="8358246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000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Педагогическая компетентность </a:t>
            </a:r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системное явление, сущность которого состоит в системном единстве педагогических знаний, опыта, свойств и качеств педагога, позволяющих эффективно осуществлять педагогическую деятельность, целенаправленно организовывать процесс педагогического  общения и также предполагающих личностное развитие и совершенствование педагога. </a:t>
            </a:r>
            <a:r>
              <a:rPr lang="ru-RU" sz="1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В.А.Сластенин</a:t>
            </a:r>
            <a:r>
              <a:rPr lang="ru-RU" sz="1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– российский ученый в области педагогики, доктор педагогических наук, профессор)</a:t>
            </a:r>
            <a:endParaRPr lang="ru-RU" sz="1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38158" y="5143512"/>
            <a:ext cx="8358246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000" dirty="0" smtClean="0"/>
              <a:t> </a:t>
            </a:r>
            <a:r>
              <a:rPr lang="ru-RU" sz="2000" b="1" u="sng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Педагогическое умение</a:t>
            </a:r>
            <a:r>
              <a:rPr lang="ru-RU" sz="1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- это совокупность последовательно развертывающихся действий, часть из которых может быть автоматизирована (навыки), основанных на теоретических знаниях и направленных на решение задач развития гармоничной личности. </a:t>
            </a:r>
            <a:r>
              <a:rPr lang="ru-RU" sz="1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(А.И.Мищенко – российский ученый в области педагогики)</a:t>
            </a:r>
            <a:endParaRPr lang="ru-RU" sz="16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452934" y="428604"/>
            <a:ext cx="5143536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800" b="1" u="sng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Компетентность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600" b="1" i="1" dirty="0" smtClean="0">
                <a:latin typeface="Times New Roman" pitchFamily="18" charset="0"/>
                <a:cs typeface="Times New Roman" pitchFamily="18" charset="0"/>
              </a:rPr>
              <a:t>С теоретической точки зрения, разными научными авторами (В.А. </a:t>
            </a:r>
            <a:r>
              <a:rPr lang="ru-RU" sz="1600" b="1" i="1" dirty="0" err="1" smtClean="0">
                <a:latin typeface="Times New Roman" pitchFamily="18" charset="0"/>
                <a:cs typeface="Times New Roman" pitchFamily="18" charset="0"/>
              </a:rPr>
              <a:t>Сластениным</a:t>
            </a:r>
            <a:r>
              <a:rPr lang="ru-RU" sz="1600" b="1" i="1" dirty="0" smtClean="0">
                <a:latin typeface="Times New Roman" pitchFamily="18" charset="0"/>
                <a:cs typeface="Times New Roman" pitchFamily="18" charset="0"/>
              </a:rPr>
              <a:t>, Н.М. </a:t>
            </a:r>
            <a:r>
              <a:rPr lang="ru-RU" sz="1600" b="1" i="1" dirty="0" err="1" smtClean="0">
                <a:latin typeface="Times New Roman" pitchFamily="18" charset="0"/>
                <a:cs typeface="Times New Roman" pitchFamily="18" charset="0"/>
              </a:rPr>
              <a:t>Борытко</a:t>
            </a:r>
            <a:r>
              <a:rPr lang="ru-RU" sz="1600" b="1" i="1" dirty="0" smtClean="0"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600" b="1" i="1" dirty="0" smtClean="0">
                <a:latin typeface="Times New Roman" pitchFamily="18" charset="0"/>
                <a:cs typeface="Times New Roman" pitchFamily="18" charset="0"/>
              </a:rPr>
              <a:t>О.А. </a:t>
            </a:r>
            <a:r>
              <a:rPr lang="ru-RU" sz="1600" b="1" i="1" dirty="0" err="1" smtClean="0">
                <a:latin typeface="Times New Roman" pitchFamily="18" charset="0"/>
                <a:cs typeface="Times New Roman" pitchFamily="18" charset="0"/>
              </a:rPr>
              <a:t>Соломенниковой</a:t>
            </a:r>
            <a:r>
              <a:rPr lang="ru-RU" sz="1600" b="1" i="1" dirty="0" smtClean="0">
                <a:latin typeface="Times New Roman" pitchFamily="18" charset="0"/>
                <a:cs typeface="Times New Roman" pitchFamily="18" charset="0"/>
              </a:rPr>
              <a:t> и др.)</a:t>
            </a:r>
            <a:endParaRPr lang="ru-RU" sz="1600" b="1" i="1" dirty="0" smtClean="0">
              <a:solidFill>
                <a:schemeClr val="accent3">
                  <a:lumMod val="50000"/>
                </a:schemeClr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</p:txBody>
      </p:sp>
      <p:cxnSp>
        <p:nvCxnSpPr>
          <p:cNvPr id="13" name="Прямая со стрелкой 12"/>
          <p:cNvCxnSpPr/>
          <p:nvPr/>
        </p:nvCxnSpPr>
        <p:spPr>
          <a:xfrm rot="10800000" flipV="1">
            <a:off x="3238488" y="785794"/>
            <a:ext cx="1643074" cy="42862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/>
          <p:nvPr/>
        </p:nvCxnSpPr>
        <p:spPr>
          <a:xfrm rot="10800000" flipV="1">
            <a:off x="6881826" y="1571612"/>
            <a:ext cx="1643074" cy="42862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med">
    <p:wedg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76898" y="0"/>
            <a:ext cx="4757393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Классификация педагогической </a:t>
            </a:r>
          </a:p>
          <a:p>
            <a:pPr algn="ctr"/>
            <a:r>
              <a:rPr lang="ru-RU" sz="2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компетентности</a:t>
            </a:r>
            <a:endParaRPr lang="ru-RU" sz="28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Блок-схема: процесс 7"/>
          <p:cNvSpPr/>
          <p:nvPr/>
        </p:nvSpPr>
        <p:spPr>
          <a:xfrm>
            <a:off x="0" y="857232"/>
            <a:ext cx="9906000" cy="1071570"/>
          </a:xfrm>
          <a:prstGeom prst="flowChartProcess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1600" b="1" u="sng" dirty="0" smtClean="0">
                <a:latin typeface="Times New Roman" pitchFamily="18" charset="0"/>
                <a:cs typeface="Times New Roman" pitchFamily="18" charset="0"/>
              </a:rPr>
              <a:t>Методологическая компетентность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– реализация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системно-деятельностного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подхода. Умение педагога рассматривать воспитательное взаимодействие с личностью ребенка в ДОУ с трех позиций (ДО, группа, каждый ребенок). Совместная (партнерская) деятельность взрослых и детей по достижению совместно выработанных целей и задач.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Блок-схема: процесс 8"/>
          <p:cNvSpPr/>
          <p:nvPr/>
        </p:nvSpPr>
        <p:spPr>
          <a:xfrm>
            <a:off x="0" y="1928802"/>
            <a:ext cx="9906000" cy="1071570"/>
          </a:xfrm>
          <a:prstGeom prst="flowChartProcess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1600" b="1" u="sng" dirty="0" smtClean="0">
                <a:latin typeface="Times New Roman" pitchFamily="18" charset="0"/>
                <a:cs typeface="Times New Roman" pitchFamily="18" charset="0"/>
              </a:rPr>
              <a:t>Психолого-педагогическая компетентность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– теоретические знания в области индивидуальных особенностей психологии и физиологических  возможностей дошкольников, умение использовать эти знания в проектировании образовательного процесса. Владение технологиями проектирования образовательного процесса (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пед.анализ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умение проектировать цели, корректировать и анализировать результаты)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Блок-схема: процесс 9"/>
          <p:cNvSpPr/>
          <p:nvPr/>
        </p:nvSpPr>
        <p:spPr>
          <a:xfrm>
            <a:off x="0" y="3000372"/>
            <a:ext cx="9906000" cy="785818"/>
          </a:xfrm>
          <a:prstGeom prst="flowChartProcess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1600" b="1" u="sng" dirty="0" smtClean="0">
                <a:latin typeface="Times New Roman" pitchFamily="18" charset="0"/>
                <a:cs typeface="Times New Roman" pitchFamily="18" charset="0"/>
              </a:rPr>
              <a:t>Коммуникативная компетентность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заключается в практическом владении приемами общение, позволяющими осуществлять позитивное, результативное взаимодействие со всеми участниками образовательных отношений.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Блок-схема: процесс 10"/>
          <p:cNvSpPr/>
          <p:nvPr/>
        </p:nvSpPr>
        <p:spPr>
          <a:xfrm>
            <a:off x="0" y="3786190"/>
            <a:ext cx="9906000" cy="1000132"/>
          </a:xfrm>
          <a:prstGeom prst="flowChartProcess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1600" b="1" u="sng" dirty="0" smtClean="0">
                <a:latin typeface="Times New Roman" pitchFamily="18" charset="0"/>
                <a:cs typeface="Times New Roman" pitchFamily="18" charset="0"/>
              </a:rPr>
              <a:t>Исследовательская компетентность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 - умение применять в практической деятельности исследовательские и опытно-экспериментальные методы организации образовательного процесса: создание ситуации для самостоятельного, непосредственного наблюдения, исследования детьми, на основе которых они сами устанавливают причинно-следственные связи предметов, явлений, учатся делать выводы. </a:t>
            </a:r>
          </a:p>
        </p:txBody>
      </p:sp>
      <p:sp>
        <p:nvSpPr>
          <p:cNvPr id="12" name="Блок-схема: процесс 11"/>
          <p:cNvSpPr/>
          <p:nvPr/>
        </p:nvSpPr>
        <p:spPr>
          <a:xfrm>
            <a:off x="0" y="4786322"/>
            <a:ext cx="9906000" cy="571504"/>
          </a:xfrm>
          <a:prstGeom prst="flowChartProcess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1600" b="1" u="sng" dirty="0" smtClean="0">
                <a:latin typeface="Times New Roman" pitchFamily="18" charset="0"/>
                <a:cs typeface="Times New Roman" pitchFamily="18" charset="0"/>
              </a:rPr>
              <a:t>Презентационная  компетентность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– умение презентовать положительный опыт своей профессиональной деятельности на всех возможных уровнях </a:t>
            </a:r>
          </a:p>
        </p:txBody>
      </p:sp>
      <p:sp>
        <p:nvSpPr>
          <p:cNvPr id="13" name="Выноска со стрелкой вниз 12"/>
          <p:cNvSpPr/>
          <p:nvPr/>
        </p:nvSpPr>
        <p:spPr>
          <a:xfrm>
            <a:off x="5381628" y="0"/>
            <a:ext cx="4524372" cy="857232"/>
          </a:xfrm>
          <a:prstGeom prst="downArrowCallou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Профессиональный стандарт «Педагог» (Приказ Минтруда России от 18.10.2013 г. № 544 </a:t>
            </a:r>
            <a:r>
              <a:rPr lang="ru-RU" sz="1400" b="1" dirty="0" err="1" smtClean="0"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ru-RU" sz="1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Блок-схема: процесс 13"/>
          <p:cNvSpPr/>
          <p:nvPr/>
        </p:nvSpPr>
        <p:spPr>
          <a:xfrm>
            <a:off x="0" y="5357826"/>
            <a:ext cx="9906000" cy="571504"/>
          </a:xfrm>
          <a:prstGeom prst="flowChartProcess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1600" b="1" u="sng" dirty="0" err="1" smtClean="0">
                <a:latin typeface="Times New Roman" pitchFamily="18" charset="0"/>
                <a:cs typeface="Times New Roman" pitchFamily="18" charset="0"/>
              </a:rPr>
              <a:t>Акмеологическая</a:t>
            </a:r>
            <a:r>
              <a:rPr lang="ru-RU" sz="1600" b="1" u="sng" dirty="0" smtClean="0">
                <a:latin typeface="Times New Roman" pitchFamily="18" charset="0"/>
                <a:cs typeface="Times New Roman" pitchFamily="18" charset="0"/>
              </a:rPr>
              <a:t>  компетентность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– способность к постоянному профессиональному совершенствованию. Умение выбрать необходимые направления и формы деятельности профессионального роста.</a:t>
            </a:r>
          </a:p>
        </p:txBody>
      </p:sp>
      <p:sp>
        <p:nvSpPr>
          <p:cNvPr id="15" name="Блок-схема: процесс 14"/>
          <p:cNvSpPr/>
          <p:nvPr/>
        </p:nvSpPr>
        <p:spPr>
          <a:xfrm>
            <a:off x="0" y="5929330"/>
            <a:ext cx="9906000" cy="928670"/>
          </a:xfrm>
          <a:prstGeom prst="flowChartProcess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1600" b="1" u="sng" dirty="0" smtClean="0">
                <a:latin typeface="Times New Roman" pitchFamily="18" charset="0"/>
                <a:cs typeface="Times New Roman" pitchFamily="18" charset="0"/>
              </a:rPr>
              <a:t>Информационно - коммуникативная компетентность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– практическое владение компьютером во всех режимах. Дифференцируется на четыре компонента: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общепользовательская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общепедагогическая, предметно-педагогическая, профессиональная</a:t>
            </a:r>
          </a:p>
        </p:txBody>
      </p:sp>
    </p:spTree>
  </p:cSld>
  <p:clrMapOvr>
    <a:masterClrMapping/>
  </p:clrMapOvr>
  <p:transition spd="med">
    <p:wedg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27602" y="357166"/>
            <a:ext cx="8001293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Показатели готовности воспитателей к развитию своей </a:t>
            </a:r>
          </a:p>
          <a:p>
            <a:pPr algn="ctr"/>
            <a:r>
              <a:rPr lang="ru-RU" sz="2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профессиональной компетентности</a:t>
            </a:r>
            <a:endParaRPr lang="ru-RU" sz="2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Левая фигурная скобка 2"/>
          <p:cNvSpPr/>
          <p:nvPr/>
        </p:nvSpPr>
        <p:spPr>
          <a:xfrm rot="16200000">
            <a:off x="4381496" y="-3071858"/>
            <a:ext cx="1000132" cy="8572560"/>
          </a:xfrm>
          <a:prstGeom prst="leftBrac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Загнутый угол 3"/>
          <p:cNvSpPr/>
          <p:nvPr/>
        </p:nvSpPr>
        <p:spPr>
          <a:xfrm>
            <a:off x="452406" y="1857364"/>
            <a:ext cx="1714512" cy="4429156"/>
          </a:xfrm>
          <a:prstGeom prst="foldedCorner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высокий уровень мотивации к преобразованию профессиональной педагогической деятельности;</a:t>
            </a:r>
          </a:p>
          <a:p>
            <a:pPr algn="ctr"/>
            <a:endParaRPr lang="ru-RU" dirty="0"/>
          </a:p>
        </p:txBody>
      </p:sp>
      <p:sp>
        <p:nvSpPr>
          <p:cNvPr id="5" name="Загнутый угол 4"/>
          <p:cNvSpPr/>
          <p:nvPr/>
        </p:nvSpPr>
        <p:spPr>
          <a:xfrm>
            <a:off x="2238356" y="1857364"/>
            <a:ext cx="1714512" cy="4429156"/>
          </a:xfrm>
          <a:prstGeom prst="foldedCorner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адаптивность к изменениям в профессиональной педагогической среде (расширением вариативности образовательных услуг)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Загнутый угол 5"/>
          <p:cNvSpPr/>
          <p:nvPr/>
        </p:nvSpPr>
        <p:spPr>
          <a:xfrm>
            <a:off x="4095744" y="1857364"/>
            <a:ext cx="1714512" cy="4429156"/>
          </a:xfrm>
          <a:prstGeom prst="foldedCorner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способность выйти на ситуативный уровень в решении педагогических ситуаций; поиску способов их решения посредством планирования педагогических задач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Загнутый угол 6"/>
          <p:cNvSpPr/>
          <p:nvPr/>
        </p:nvSpPr>
        <p:spPr>
          <a:xfrm>
            <a:off x="5881694" y="1857364"/>
            <a:ext cx="1785950" cy="4429156"/>
          </a:xfrm>
          <a:prstGeom prst="foldedCorner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умение анализировать собственную профессионально-педагогическую деятельность и перестраивать ее на основе освоения новой учебной и научной информации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Загнутый угол 7"/>
          <p:cNvSpPr/>
          <p:nvPr/>
        </p:nvSpPr>
        <p:spPr>
          <a:xfrm>
            <a:off x="7739082" y="1857364"/>
            <a:ext cx="1714512" cy="4429156"/>
          </a:xfrm>
          <a:prstGeom prst="foldedCorner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умение решать профессиональные педагогические задачи не по стереотипному образцу, а на основе рефлексивного анализа ситуации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wedg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881166" y="0"/>
            <a:ext cx="6306727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Формы повышения педагогической компетентности</a:t>
            </a:r>
            <a:endParaRPr lang="ru-RU" sz="20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Выноска со стрелкой вправо 12"/>
          <p:cNvSpPr/>
          <p:nvPr/>
        </p:nvSpPr>
        <p:spPr>
          <a:xfrm>
            <a:off x="238092" y="571480"/>
            <a:ext cx="928694" cy="1428760"/>
          </a:xfrm>
          <a:prstGeom prst="rightArrowCallou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Уровень ДОУ</a:t>
            </a:r>
            <a:endParaRPr lang="ru-RU" sz="1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1238224" y="357166"/>
            <a:ext cx="3143272" cy="192882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spcBef>
                <a:spcPct val="0"/>
              </a:spcBef>
              <a:buFontTx/>
              <a:buChar char="•"/>
              <a:defRPr/>
            </a:pPr>
            <a:r>
              <a:rPr lang="ru-RU" altLang="ru-RU" sz="16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педагогические советы (часы, пятиминутки)</a:t>
            </a:r>
          </a:p>
          <a:p>
            <a:pPr>
              <a:spcBef>
                <a:spcPct val="0"/>
              </a:spcBef>
              <a:buFontTx/>
              <a:buChar char="•"/>
              <a:defRPr/>
            </a:pPr>
            <a:r>
              <a:rPr lang="ru-RU" altLang="ru-RU" sz="16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самообразование </a:t>
            </a:r>
          </a:p>
          <a:p>
            <a:pPr>
              <a:spcBef>
                <a:spcPct val="0"/>
              </a:spcBef>
              <a:buFontTx/>
              <a:buChar char="•"/>
              <a:defRPr/>
            </a:pPr>
            <a:r>
              <a:rPr lang="ru-RU" altLang="ru-RU" sz="16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тематические недели</a:t>
            </a:r>
          </a:p>
          <a:p>
            <a:pPr>
              <a:spcBef>
                <a:spcPct val="0"/>
              </a:spcBef>
              <a:buFontTx/>
              <a:buChar char="•"/>
              <a:defRPr/>
            </a:pPr>
            <a:r>
              <a:rPr lang="ru-RU" altLang="ru-RU" sz="16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творческие проекты</a:t>
            </a:r>
          </a:p>
          <a:p>
            <a:pPr>
              <a:spcBef>
                <a:spcPct val="0"/>
              </a:spcBef>
              <a:buFontTx/>
              <a:buChar char="•"/>
              <a:defRPr/>
            </a:pPr>
            <a:r>
              <a:rPr lang="ru-RU" altLang="ru-RU" sz="16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авторские программы</a:t>
            </a:r>
          </a:p>
          <a:p>
            <a:pPr>
              <a:spcBef>
                <a:spcPct val="0"/>
              </a:spcBef>
              <a:buFontTx/>
              <a:buChar char="•"/>
              <a:defRPr/>
            </a:pPr>
            <a:r>
              <a:rPr lang="ru-RU" altLang="ru-RU" sz="16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творческие группы</a:t>
            </a:r>
          </a:p>
          <a:p>
            <a:pPr>
              <a:spcBef>
                <a:spcPct val="0"/>
              </a:spcBef>
              <a:buFontTx/>
              <a:buChar char="•"/>
              <a:defRPr/>
            </a:pPr>
            <a:r>
              <a:rPr lang="ru-RU" altLang="ru-RU" sz="16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портфолио</a:t>
            </a:r>
          </a:p>
        </p:txBody>
      </p:sp>
      <p:graphicFrame>
        <p:nvGraphicFramePr>
          <p:cNvPr id="16" name="Таблица 15"/>
          <p:cNvGraphicFramePr>
            <a:graphicFrameLocks noGrp="1"/>
          </p:cNvGraphicFramePr>
          <p:nvPr/>
        </p:nvGraphicFramePr>
        <p:xfrm>
          <a:off x="4524372" y="428604"/>
          <a:ext cx="5000660" cy="2148840"/>
        </p:xfrm>
        <a:graphic>
          <a:graphicData uri="http://schemas.openxmlformats.org/drawingml/2006/table">
            <a:tbl>
              <a:tblPr firstRow="1" bandRow="1">
                <a:tableStyleId>{BDBED569-4797-4DF1-A0F4-6AAB3CD982D8}</a:tableStyleId>
              </a:tblPr>
              <a:tblGrid>
                <a:gridCol w="1357322"/>
                <a:gridCol w="1571636"/>
                <a:gridCol w="2071702"/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1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Мастер-классы</a:t>
                      </a:r>
                      <a:endParaRPr lang="ru-RU" sz="1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artDeco"/>
                      <a:lightRig rig="flood" dir="t"/>
                    </a:cell3D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Открытые показы</a:t>
                      </a:r>
                      <a:endParaRPr lang="ru-RU" sz="1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artDeco"/>
                      <a:lightRig rig="flood" dir="t"/>
                    </a:cell3D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Применение</a:t>
                      </a:r>
                      <a:r>
                        <a:rPr lang="ru-RU" sz="14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ИКТ технологий, программ</a:t>
                      </a:r>
                      <a:endParaRPr lang="ru-RU" sz="1400" b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artDeco"/>
                      <a:lightRig rig="flood" dir="t"/>
                    </a:cell3D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Семинары-практикумы</a:t>
                      </a:r>
                      <a:endParaRPr lang="ru-RU" sz="1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254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artDeco"/>
                      <a:lightRig rig="flood" dir="t"/>
                    </a:cell3D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Тренинги</a:t>
                      </a:r>
                      <a:endParaRPr lang="ru-RU" sz="1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artDeco"/>
                      <a:lightRig rig="flood" dir="t"/>
                    </a:cell3D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Дискуссии</a:t>
                      </a:r>
                    </a:p>
                    <a:p>
                      <a:endParaRPr lang="ru-RU" sz="1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artDeco"/>
                      <a:lightRig rig="flood" dir="t"/>
                    </a:cell3D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Консультации </a:t>
                      </a:r>
                      <a:endParaRPr lang="ru-RU" sz="1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artDeco"/>
                      <a:lightRig rig="flood" dir="t"/>
                    </a:cell3D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Круглые столы</a:t>
                      </a:r>
                      <a:endParaRPr lang="ru-RU" sz="1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artDeco"/>
                      <a:lightRig rig="flood" dir="t"/>
                    </a:cell3D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Вебинары</a:t>
                      </a:r>
                      <a:endParaRPr lang="ru-RU" sz="1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artDeco"/>
                      <a:lightRig rig="flood" dir="t"/>
                    </a:cell3D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Выставки</a:t>
                      </a:r>
                      <a:endParaRPr lang="ru-RU" sz="1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artDeco"/>
                      <a:lightRig rig="flood" dir="t"/>
                    </a:cell3D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Конкурсы </a:t>
                      </a:r>
                      <a:endParaRPr lang="ru-RU" sz="1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artDeco"/>
                      <a:lightRig rig="flood" dir="t"/>
                    </a:cell3D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Деловые игры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artDeco"/>
                      <a:lightRig rig="flood" dir="t"/>
                    </a:cell3D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Клуб </a:t>
                      </a:r>
                      <a:endParaRPr lang="ru-RU" sz="1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artDeco"/>
                      <a:lightRig rig="flood" dir="t"/>
                    </a:cell3D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Наставничество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artDeco"/>
                      <a:lightRig rig="flood" dir="t"/>
                    </a:cell3D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Коучинг</a:t>
                      </a:r>
                      <a:endParaRPr lang="ru-RU" sz="1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artDeco"/>
                      <a:lightRig rig="flood" dir="t"/>
                    </a:cell3D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7" name="Выноска со стрелкой вправо 16"/>
          <p:cNvSpPr/>
          <p:nvPr/>
        </p:nvSpPr>
        <p:spPr>
          <a:xfrm>
            <a:off x="238092" y="2357430"/>
            <a:ext cx="928694" cy="1785950"/>
          </a:xfrm>
          <a:prstGeom prst="rightArrowCallou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Муниципальный уровень</a:t>
            </a:r>
            <a:endParaRPr lang="ru-RU" sz="1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238224" y="2500306"/>
            <a:ext cx="3929090" cy="2062103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  <a:defRPr/>
            </a:pPr>
            <a:r>
              <a:rPr lang="ru-RU" sz="16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тематические </a:t>
            </a:r>
            <a:r>
              <a:rPr lang="ru-RU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недели;</a:t>
            </a:r>
            <a:endParaRPr lang="ru-RU" sz="1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ru-RU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конференции (августовские и др.);</a:t>
            </a:r>
            <a:endParaRPr lang="ru-RU" sz="1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ru-RU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переподготовка в </a:t>
            </a:r>
            <a:r>
              <a:rPr lang="ru-RU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НПГК;</a:t>
            </a:r>
            <a:endParaRPr lang="ru-RU" sz="1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ru-RU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ГМО, ТГ,  КМО, КП,  </a:t>
            </a:r>
            <a:r>
              <a:rPr lang="ru-RU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ПДС;</a:t>
            </a:r>
            <a:endParaRPr lang="ru-RU" sz="1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ru-RU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мероприятия опорных площадок  </a:t>
            </a:r>
            <a:r>
              <a:rPr lang="ru-RU" sz="16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</a:t>
            </a:r>
            <a:r>
              <a:rPr lang="ru-RU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/с;</a:t>
            </a:r>
            <a:endParaRPr lang="ru-RU" sz="1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ru-RU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школа совершенствования педагогического мастерства;</a:t>
            </a:r>
            <a:endParaRPr lang="ru-RU" sz="1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ru-RU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сетевое </a:t>
            </a:r>
            <a:r>
              <a:rPr lang="ru-RU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взаимодействие.</a:t>
            </a:r>
            <a:endParaRPr lang="ru-RU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Выноска со стрелкой вправо 18"/>
          <p:cNvSpPr/>
          <p:nvPr/>
        </p:nvSpPr>
        <p:spPr>
          <a:xfrm>
            <a:off x="5238752" y="2714620"/>
            <a:ext cx="928694" cy="1785950"/>
          </a:xfrm>
          <a:prstGeom prst="rightArrowCallou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Федеральный уровень</a:t>
            </a:r>
            <a:endParaRPr lang="ru-RU" sz="1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Выноска со стрелкой вправо 19"/>
          <p:cNvSpPr/>
          <p:nvPr/>
        </p:nvSpPr>
        <p:spPr>
          <a:xfrm>
            <a:off x="380968" y="4786322"/>
            <a:ext cx="928694" cy="1785950"/>
          </a:xfrm>
          <a:prstGeom prst="right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Региональный уровень</a:t>
            </a:r>
            <a:endParaRPr lang="ru-RU" sz="1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381100" y="4643446"/>
            <a:ext cx="4260850" cy="2062162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  <a:defRPr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ММРЦ</a:t>
            </a:r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 авторские школы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 авторские семинары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latin typeface="Times New Roman" pitchFamily="18" charset="0"/>
                <a:cs typeface="Times New Roman" pitchFamily="18" charset="0"/>
              </a:rPr>
              <a:t>стажировочные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 курсы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 КПК в ГБОУ ДПО РО РИПК и ППРО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 Заочное обучение в ПИ ЮФУ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 подготовка материалов для зональных семинаров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, конференций</a:t>
            </a:r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6238884" y="2786058"/>
            <a:ext cx="3484562" cy="2062103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marL="285750" indent="-285750">
              <a:buFont typeface="Arial" pitchFamily="34" charset="0"/>
              <a:buChar char="•"/>
              <a:defRPr/>
            </a:pPr>
            <a:r>
              <a:rPr lang="ru-RU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Дистанционное обучение </a:t>
            </a:r>
            <a:r>
              <a:rPr lang="ru-RU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через учебно-методические </a:t>
            </a:r>
            <a:r>
              <a:rPr lang="ru-RU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комплексы;</a:t>
            </a:r>
          </a:p>
          <a:p>
            <a:pPr marL="285750" indent="-285750">
              <a:buFont typeface="Arial" pitchFamily="34" charset="0"/>
              <a:buChar char="•"/>
              <a:defRPr/>
            </a:pPr>
            <a:r>
              <a:rPr lang="ru-RU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Семинары, </a:t>
            </a:r>
            <a:r>
              <a:rPr lang="ru-RU" sz="16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вебинары</a:t>
            </a:r>
            <a:r>
              <a:rPr lang="ru-RU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 сети Интернет</a:t>
            </a:r>
          </a:p>
          <a:p>
            <a:pPr marL="285750" indent="-285750">
              <a:buFont typeface="Arial" pitchFamily="34" charset="0"/>
              <a:buChar char="•"/>
              <a:defRPr/>
            </a:pPr>
            <a:r>
              <a:rPr lang="ru-RU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подготовка материалов для конференции в г. Сочи, с. Кабардинка</a:t>
            </a:r>
            <a:endParaRPr lang="ru-RU" sz="1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wedg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238092" y="1714488"/>
            <a:ext cx="9034065" cy="304800"/>
          </a:xfrm>
          <a:prstGeom prst="roundRect">
            <a:avLst/>
          </a:prstGeom>
          <a:solidFill>
            <a:schemeClr val="accent3">
              <a:lumMod val="75000"/>
            </a:schemeClr>
          </a:solidFill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ct val="80000"/>
              </a:lnSpc>
              <a:defRPr/>
            </a:pPr>
            <a:r>
              <a:rPr lang="ru-RU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Анализ полученной информации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0" y="2071678"/>
            <a:ext cx="9104577" cy="592137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ct val="80000"/>
              </a:lnSpc>
              <a:defRPr/>
            </a:pPr>
            <a:r>
              <a:rPr lang="ru-RU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Разработка системы профессионального совершенствования.</a:t>
            </a:r>
          </a:p>
          <a:p>
            <a:pPr algn="ctr">
              <a:lnSpc>
                <a:spcPct val="80000"/>
              </a:lnSpc>
              <a:defRPr/>
            </a:pPr>
            <a:r>
              <a:rPr lang="ru-RU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Совместная  выработка рекомендаций для педагога на основе анализа полученной информации</a:t>
            </a: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3881430" y="3571876"/>
            <a:ext cx="1816100" cy="536575"/>
          </a:xfrm>
          <a:prstGeom prst="roundRect">
            <a:avLst/>
          </a:prstGeom>
          <a:solidFill>
            <a:srgbClr val="FFC000"/>
          </a:solidFill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>
              <a:lnSpc>
                <a:spcPct val="80000"/>
              </a:lnSpc>
              <a:defRPr/>
            </a:pPr>
            <a:endParaRPr lang="ru-RU" sz="1600" dirty="0">
              <a:solidFill>
                <a:schemeClr val="accent3">
                  <a:lumMod val="20000"/>
                  <a:lumOff val="80000"/>
                </a:schemeClr>
              </a:solidFill>
            </a:endParaRPr>
          </a:p>
          <a:p>
            <a:pPr>
              <a:lnSpc>
                <a:spcPct val="80000"/>
              </a:lnSpc>
              <a:defRPr/>
            </a:pPr>
            <a:endParaRPr lang="ru-RU" sz="1600" dirty="0">
              <a:solidFill>
                <a:schemeClr val="accent3">
                  <a:lumMod val="20000"/>
                  <a:lumOff val="80000"/>
                </a:schemeClr>
              </a:solidFill>
            </a:endParaRPr>
          </a:p>
          <a:p>
            <a:pPr>
              <a:lnSpc>
                <a:spcPct val="80000"/>
              </a:lnSpc>
              <a:defRPr/>
            </a:pPr>
            <a:endParaRPr lang="ru-RU" sz="1600" dirty="0">
              <a:solidFill>
                <a:schemeClr val="accent3">
                  <a:lumMod val="20000"/>
                  <a:lumOff val="80000"/>
                </a:schemeClr>
              </a:solidFill>
            </a:endParaRPr>
          </a:p>
          <a:p>
            <a:pPr>
              <a:lnSpc>
                <a:spcPct val="80000"/>
              </a:lnSpc>
              <a:defRPr/>
            </a:pPr>
            <a:endParaRPr lang="ru-RU" sz="1600" dirty="0">
              <a:solidFill>
                <a:schemeClr val="accent3">
                  <a:lumMod val="20000"/>
                  <a:lumOff val="80000"/>
                </a:schemeClr>
              </a:solidFill>
            </a:endParaRPr>
          </a:p>
          <a:p>
            <a:pPr>
              <a:lnSpc>
                <a:spcPct val="80000"/>
              </a:lnSpc>
              <a:defRPr/>
            </a:pPr>
            <a:endParaRPr lang="ru-RU" sz="1600" dirty="0">
              <a:solidFill>
                <a:schemeClr val="accent3">
                  <a:lumMod val="20000"/>
                  <a:lumOff val="80000"/>
                </a:schemeClr>
              </a:solidFill>
            </a:endParaRPr>
          </a:p>
          <a:p>
            <a:pPr algn="ctr">
              <a:lnSpc>
                <a:spcPct val="80000"/>
              </a:lnSpc>
              <a:defRPr/>
            </a:pPr>
            <a:r>
              <a:rPr lang="ru-RU" sz="1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Федеральный уровень</a:t>
            </a:r>
          </a:p>
          <a:p>
            <a:pPr>
              <a:lnSpc>
                <a:spcPct val="80000"/>
              </a:lnSpc>
              <a:defRPr/>
            </a:pPr>
            <a:endParaRPr lang="ru-RU" sz="1600" dirty="0">
              <a:solidFill>
                <a:schemeClr val="accent3">
                  <a:lumMod val="20000"/>
                  <a:lumOff val="80000"/>
                </a:schemeClr>
              </a:solidFill>
            </a:endParaRPr>
          </a:p>
          <a:p>
            <a:pPr>
              <a:lnSpc>
                <a:spcPct val="80000"/>
              </a:lnSpc>
              <a:defRPr/>
            </a:pPr>
            <a:endParaRPr lang="ru-RU" sz="1600" dirty="0">
              <a:solidFill>
                <a:schemeClr val="accent3">
                  <a:lumMod val="20000"/>
                  <a:lumOff val="80000"/>
                </a:schemeClr>
              </a:solidFill>
            </a:endParaRPr>
          </a:p>
          <a:p>
            <a:pPr>
              <a:lnSpc>
                <a:spcPct val="80000"/>
              </a:lnSpc>
              <a:defRPr/>
            </a:pPr>
            <a:endParaRPr lang="ru-RU" sz="1600" dirty="0">
              <a:solidFill>
                <a:schemeClr val="accent3">
                  <a:lumMod val="20000"/>
                  <a:lumOff val="80000"/>
                </a:schemeClr>
              </a:solidFill>
            </a:endParaRPr>
          </a:p>
          <a:p>
            <a:pPr>
              <a:lnSpc>
                <a:spcPct val="80000"/>
              </a:lnSpc>
              <a:defRPr/>
            </a:pPr>
            <a:endParaRPr lang="ru-RU" sz="1600" dirty="0">
              <a:solidFill>
                <a:schemeClr val="accent3">
                  <a:lumMod val="20000"/>
                  <a:lumOff val="80000"/>
                </a:schemeClr>
              </a:solidFill>
            </a:endParaRPr>
          </a:p>
          <a:p>
            <a:pPr>
              <a:lnSpc>
                <a:spcPct val="80000"/>
              </a:lnSpc>
              <a:defRPr/>
            </a:pPr>
            <a:endParaRPr lang="ru-RU" sz="1600" dirty="0">
              <a:solidFill>
                <a:schemeClr val="accent3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3809992" y="3286124"/>
            <a:ext cx="5649516" cy="227012"/>
          </a:xfrm>
          <a:prstGeom prst="roundRect">
            <a:avLst/>
          </a:prstGeom>
          <a:solidFill>
            <a:srgbClr val="FFFF00"/>
          </a:solidFill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ct val="80000"/>
              </a:lnSpc>
              <a:defRPr/>
            </a:pPr>
            <a:r>
              <a:rPr lang="ru-RU" sz="14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Формы и методы повышения компетентности педагогов</a:t>
            </a:r>
          </a:p>
        </p:txBody>
      </p:sp>
      <p:sp>
        <p:nvSpPr>
          <p:cNvPr id="3" name="Плюс 2"/>
          <p:cNvSpPr/>
          <p:nvPr/>
        </p:nvSpPr>
        <p:spPr>
          <a:xfrm>
            <a:off x="666720" y="1643050"/>
            <a:ext cx="990600" cy="554038"/>
          </a:xfrm>
          <a:prstGeom prst="mathPlus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5" name="Минус 4"/>
          <p:cNvSpPr/>
          <p:nvPr/>
        </p:nvSpPr>
        <p:spPr>
          <a:xfrm>
            <a:off x="7524768" y="1357298"/>
            <a:ext cx="990600" cy="914400"/>
          </a:xfrm>
          <a:prstGeom prst="mathMinus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309530" y="714357"/>
            <a:ext cx="8547677" cy="928694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ct val="80000"/>
              </a:lnSpc>
              <a:defRPr/>
            </a:pPr>
            <a:r>
              <a:rPr lang="ru-RU" sz="1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Самодиагностика: </a:t>
            </a:r>
          </a:p>
          <a:p>
            <a:pPr algn="ctr">
              <a:lnSpc>
                <a:spcPct val="80000"/>
              </a:lnSpc>
              <a:defRPr/>
            </a:pPr>
            <a:r>
              <a:rPr lang="ru-RU" sz="1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определение проблемного поля, </a:t>
            </a:r>
          </a:p>
          <a:p>
            <a:pPr algn="ctr">
              <a:lnSpc>
                <a:spcPct val="80000"/>
              </a:lnSpc>
              <a:defRPr/>
            </a:pPr>
            <a:r>
              <a:rPr lang="ru-RU" sz="1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формулирование задач повышения квалификации</a:t>
            </a:r>
          </a:p>
          <a:p>
            <a:pPr algn="ctr">
              <a:lnSpc>
                <a:spcPct val="80000"/>
              </a:lnSpc>
              <a:defRPr/>
            </a:pPr>
            <a:r>
              <a:rPr lang="ru-RU" sz="1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(тестирование, анкетирование)</a:t>
            </a:r>
            <a:endParaRPr lang="ru-RU" sz="1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238092" y="3786190"/>
            <a:ext cx="1608005" cy="1169987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lnSpc>
                <a:spcPct val="80000"/>
              </a:lnSpc>
              <a:defRPr/>
            </a:pPr>
            <a:r>
              <a:rPr lang="ru-RU" sz="1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Обобщение опыта работы, создание  индивидуальной методической системы</a:t>
            </a: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1881166" y="3786190"/>
            <a:ext cx="1928826" cy="1184275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Наставничество</a:t>
            </a:r>
          </a:p>
          <a:p>
            <a:pPr algn="ctr">
              <a:defRPr/>
            </a:pPr>
            <a:r>
              <a:rPr lang="ru-RU" sz="1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Участие в профессиональных конкурсах</a:t>
            </a:r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330200" y="6072206"/>
            <a:ext cx="9575800" cy="342900"/>
          </a:xfrm>
          <a:prstGeom prst="roundRect">
            <a:avLst/>
          </a:prstGeom>
          <a:solidFill>
            <a:schemeClr val="accent2"/>
          </a:solidFill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ct val="80000"/>
              </a:lnSpc>
              <a:defRPr/>
            </a:pPr>
            <a:r>
              <a:rPr lang="ru-RU" sz="1400" b="1" u="sng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Предполагаемый результат: </a:t>
            </a:r>
            <a:r>
              <a:rPr lang="ru-RU" sz="1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Повышение уровня профессиональной компетентности педагогов в условиях обновления содержания дошкольного образования</a:t>
            </a: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166654" y="3214686"/>
            <a:ext cx="3480858" cy="55721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lnSpc>
                <a:spcPct val="80000"/>
              </a:lnSpc>
              <a:defRPr/>
            </a:pPr>
            <a:r>
              <a:rPr lang="ru-RU" sz="1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Стимулирование ценностной ориентации на педагогическое творчество,  инновации </a:t>
            </a:r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166654" y="2714620"/>
            <a:ext cx="9059863" cy="447675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ct val="80000"/>
              </a:lnSpc>
              <a:defRPr/>
            </a:pPr>
            <a:r>
              <a:rPr lang="ru-RU" sz="1400" dirty="0">
                <a:solidFill>
                  <a:schemeClr val="accent3">
                    <a:lumMod val="20000"/>
                    <a:lumOff val="80000"/>
                  </a:schemeClr>
                </a:solidFill>
              </a:rPr>
              <a:t> </a:t>
            </a:r>
            <a:r>
              <a:rPr lang="ru-RU" sz="1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Индивидуальная образовательная программа.  Индивидуальный образовательный маршрут.</a:t>
            </a:r>
          </a:p>
          <a:p>
            <a:pPr algn="ctr">
              <a:lnSpc>
                <a:spcPct val="80000"/>
              </a:lnSpc>
              <a:defRPr/>
            </a:pPr>
            <a:r>
              <a:rPr lang="ru-RU" sz="1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(место, сроки, форма) </a:t>
            </a:r>
          </a:p>
        </p:txBody>
      </p:sp>
      <p:sp>
        <p:nvSpPr>
          <p:cNvPr id="25" name="Скругленный прямоугольник 24"/>
          <p:cNvSpPr/>
          <p:nvPr/>
        </p:nvSpPr>
        <p:spPr>
          <a:xfrm>
            <a:off x="5810256" y="3571876"/>
            <a:ext cx="1898650" cy="536575"/>
          </a:xfrm>
          <a:prstGeom prst="roundRect">
            <a:avLst/>
          </a:prstGeom>
          <a:solidFill>
            <a:srgbClr val="FFC000"/>
          </a:solidFill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>
              <a:lnSpc>
                <a:spcPct val="80000"/>
              </a:lnSpc>
              <a:defRPr/>
            </a:pPr>
            <a:endParaRPr lang="ru-RU" sz="1600" dirty="0">
              <a:solidFill>
                <a:schemeClr val="accent3">
                  <a:lumMod val="20000"/>
                  <a:lumOff val="80000"/>
                </a:schemeClr>
              </a:solidFill>
            </a:endParaRPr>
          </a:p>
          <a:p>
            <a:pPr>
              <a:lnSpc>
                <a:spcPct val="80000"/>
              </a:lnSpc>
              <a:defRPr/>
            </a:pPr>
            <a:endParaRPr lang="ru-RU" sz="1600" dirty="0">
              <a:solidFill>
                <a:schemeClr val="accent3">
                  <a:lumMod val="20000"/>
                  <a:lumOff val="80000"/>
                </a:schemeClr>
              </a:solidFill>
            </a:endParaRPr>
          </a:p>
          <a:p>
            <a:pPr>
              <a:lnSpc>
                <a:spcPct val="80000"/>
              </a:lnSpc>
              <a:defRPr/>
            </a:pPr>
            <a:endParaRPr lang="ru-RU" sz="1600" dirty="0">
              <a:solidFill>
                <a:schemeClr val="accent3">
                  <a:lumMod val="20000"/>
                  <a:lumOff val="80000"/>
                </a:schemeClr>
              </a:solidFill>
            </a:endParaRPr>
          </a:p>
          <a:p>
            <a:pPr>
              <a:lnSpc>
                <a:spcPct val="80000"/>
              </a:lnSpc>
              <a:defRPr/>
            </a:pPr>
            <a:endParaRPr lang="ru-RU" sz="1600" dirty="0">
              <a:solidFill>
                <a:schemeClr val="accent3">
                  <a:lumMod val="20000"/>
                  <a:lumOff val="80000"/>
                </a:schemeClr>
              </a:solidFill>
            </a:endParaRPr>
          </a:p>
          <a:p>
            <a:pPr>
              <a:lnSpc>
                <a:spcPct val="80000"/>
              </a:lnSpc>
              <a:defRPr/>
            </a:pPr>
            <a:endParaRPr lang="ru-RU" sz="1600" dirty="0">
              <a:solidFill>
                <a:schemeClr val="accent3">
                  <a:lumMod val="20000"/>
                  <a:lumOff val="80000"/>
                </a:schemeClr>
              </a:solidFill>
            </a:endParaRPr>
          </a:p>
          <a:p>
            <a:pPr>
              <a:lnSpc>
                <a:spcPct val="80000"/>
              </a:lnSpc>
              <a:defRPr/>
            </a:pPr>
            <a:endParaRPr lang="ru-RU" sz="1600" dirty="0">
              <a:solidFill>
                <a:schemeClr val="accent3">
                  <a:lumMod val="20000"/>
                  <a:lumOff val="80000"/>
                </a:schemeClr>
              </a:solidFill>
            </a:endParaRPr>
          </a:p>
          <a:p>
            <a:pPr algn="ctr">
              <a:lnSpc>
                <a:spcPct val="80000"/>
              </a:lnSpc>
              <a:defRPr/>
            </a:pPr>
            <a:r>
              <a:rPr lang="ru-RU" sz="1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Региональный уровень</a:t>
            </a:r>
          </a:p>
          <a:p>
            <a:pPr>
              <a:lnSpc>
                <a:spcPct val="80000"/>
              </a:lnSpc>
              <a:defRPr/>
            </a:pPr>
            <a:endParaRPr lang="ru-RU" sz="1600" dirty="0">
              <a:solidFill>
                <a:schemeClr val="accent3">
                  <a:lumMod val="20000"/>
                  <a:lumOff val="80000"/>
                </a:schemeClr>
              </a:solidFill>
            </a:endParaRPr>
          </a:p>
          <a:p>
            <a:pPr>
              <a:lnSpc>
                <a:spcPct val="80000"/>
              </a:lnSpc>
              <a:defRPr/>
            </a:pPr>
            <a:endParaRPr lang="ru-RU" sz="1600" dirty="0">
              <a:solidFill>
                <a:schemeClr val="accent3">
                  <a:lumMod val="20000"/>
                  <a:lumOff val="80000"/>
                </a:schemeClr>
              </a:solidFill>
            </a:endParaRPr>
          </a:p>
          <a:p>
            <a:pPr>
              <a:lnSpc>
                <a:spcPct val="80000"/>
              </a:lnSpc>
              <a:defRPr/>
            </a:pPr>
            <a:endParaRPr lang="ru-RU" sz="1600" dirty="0">
              <a:solidFill>
                <a:schemeClr val="accent3">
                  <a:lumMod val="20000"/>
                  <a:lumOff val="80000"/>
                </a:schemeClr>
              </a:solidFill>
            </a:endParaRPr>
          </a:p>
          <a:p>
            <a:pPr>
              <a:lnSpc>
                <a:spcPct val="80000"/>
              </a:lnSpc>
              <a:defRPr/>
            </a:pPr>
            <a:endParaRPr lang="ru-RU" sz="1600" dirty="0">
              <a:solidFill>
                <a:schemeClr val="accent3">
                  <a:lumMod val="20000"/>
                  <a:lumOff val="80000"/>
                </a:schemeClr>
              </a:solidFill>
            </a:endParaRPr>
          </a:p>
          <a:p>
            <a:pPr>
              <a:lnSpc>
                <a:spcPct val="80000"/>
              </a:lnSpc>
              <a:defRPr/>
            </a:pPr>
            <a:endParaRPr lang="ru-RU" sz="1600" dirty="0">
              <a:solidFill>
                <a:schemeClr val="accent3">
                  <a:lumMod val="20000"/>
                  <a:lumOff val="80000"/>
                </a:schemeClr>
              </a:solidFill>
            </a:endParaRPr>
          </a:p>
          <a:p>
            <a:pPr>
              <a:lnSpc>
                <a:spcPct val="80000"/>
              </a:lnSpc>
              <a:defRPr/>
            </a:pPr>
            <a:endParaRPr lang="ru-RU" sz="1600" dirty="0">
              <a:solidFill>
                <a:schemeClr val="accent3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7739082" y="3571876"/>
            <a:ext cx="1934766" cy="519112"/>
          </a:xfrm>
          <a:prstGeom prst="roundRect">
            <a:avLst/>
          </a:prstGeom>
          <a:solidFill>
            <a:srgbClr val="FFC000"/>
          </a:solidFill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>
              <a:lnSpc>
                <a:spcPct val="80000"/>
              </a:lnSpc>
              <a:defRPr/>
            </a:pPr>
            <a:endParaRPr lang="ru-RU" sz="1600" dirty="0">
              <a:solidFill>
                <a:schemeClr val="accent3">
                  <a:lumMod val="20000"/>
                  <a:lumOff val="80000"/>
                </a:schemeClr>
              </a:solidFill>
            </a:endParaRPr>
          </a:p>
          <a:p>
            <a:pPr>
              <a:lnSpc>
                <a:spcPct val="80000"/>
              </a:lnSpc>
              <a:defRPr/>
            </a:pPr>
            <a:endParaRPr lang="ru-RU" sz="1600" dirty="0">
              <a:solidFill>
                <a:schemeClr val="accent3">
                  <a:lumMod val="20000"/>
                  <a:lumOff val="80000"/>
                </a:schemeClr>
              </a:solidFill>
            </a:endParaRPr>
          </a:p>
          <a:p>
            <a:pPr>
              <a:lnSpc>
                <a:spcPct val="80000"/>
              </a:lnSpc>
              <a:defRPr/>
            </a:pPr>
            <a:endParaRPr lang="ru-RU" sz="1600" dirty="0">
              <a:solidFill>
                <a:schemeClr val="accent3">
                  <a:lumMod val="20000"/>
                  <a:lumOff val="80000"/>
                </a:schemeClr>
              </a:solidFill>
            </a:endParaRPr>
          </a:p>
          <a:p>
            <a:pPr>
              <a:lnSpc>
                <a:spcPct val="80000"/>
              </a:lnSpc>
              <a:defRPr/>
            </a:pPr>
            <a:endParaRPr lang="ru-RU" sz="1600" dirty="0">
              <a:solidFill>
                <a:schemeClr val="accent3">
                  <a:lumMod val="20000"/>
                  <a:lumOff val="80000"/>
                </a:schemeClr>
              </a:solidFill>
            </a:endParaRPr>
          </a:p>
          <a:p>
            <a:pPr>
              <a:lnSpc>
                <a:spcPct val="80000"/>
              </a:lnSpc>
              <a:defRPr/>
            </a:pPr>
            <a:endParaRPr lang="ru-RU" sz="1600" dirty="0">
              <a:solidFill>
                <a:schemeClr val="accent3">
                  <a:lumMod val="20000"/>
                  <a:lumOff val="80000"/>
                </a:schemeClr>
              </a:solidFill>
            </a:endParaRPr>
          </a:p>
          <a:p>
            <a:pPr>
              <a:lnSpc>
                <a:spcPct val="80000"/>
              </a:lnSpc>
              <a:defRPr/>
            </a:pPr>
            <a:endParaRPr lang="ru-RU" sz="1600" dirty="0">
              <a:solidFill>
                <a:schemeClr val="accent3">
                  <a:lumMod val="20000"/>
                  <a:lumOff val="80000"/>
                </a:schemeClr>
              </a:solidFill>
            </a:endParaRPr>
          </a:p>
          <a:p>
            <a:pPr algn="ctr">
              <a:lnSpc>
                <a:spcPct val="80000"/>
              </a:lnSpc>
              <a:defRPr/>
            </a:pPr>
            <a:r>
              <a:rPr lang="ru-RU" sz="1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Муниципальный уровень</a:t>
            </a:r>
          </a:p>
          <a:p>
            <a:pPr>
              <a:lnSpc>
                <a:spcPct val="80000"/>
              </a:lnSpc>
              <a:defRPr/>
            </a:pPr>
            <a:endParaRPr lang="ru-RU" sz="1600" dirty="0">
              <a:solidFill>
                <a:schemeClr val="accent3">
                  <a:lumMod val="20000"/>
                  <a:lumOff val="80000"/>
                </a:schemeClr>
              </a:solidFill>
            </a:endParaRPr>
          </a:p>
          <a:p>
            <a:pPr>
              <a:lnSpc>
                <a:spcPct val="80000"/>
              </a:lnSpc>
              <a:defRPr/>
            </a:pPr>
            <a:endParaRPr lang="ru-RU" sz="1600" dirty="0">
              <a:solidFill>
                <a:schemeClr val="accent3">
                  <a:lumMod val="20000"/>
                  <a:lumOff val="80000"/>
                </a:schemeClr>
              </a:solidFill>
            </a:endParaRPr>
          </a:p>
          <a:p>
            <a:pPr>
              <a:lnSpc>
                <a:spcPct val="80000"/>
              </a:lnSpc>
              <a:defRPr/>
            </a:pPr>
            <a:endParaRPr lang="ru-RU" sz="1600" dirty="0">
              <a:solidFill>
                <a:schemeClr val="accent3">
                  <a:lumMod val="20000"/>
                  <a:lumOff val="80000"/>
                </a:schemeClr>
              </a:solidFill>
            </a:endParaRPr>
          </a:p>
          <a:p>
            <a:pPr>
              <a:lnSpc>
                <a:spcPct val="80000"/>
              </a:lnSpc>
              <a:defRPr/>
            </a:pPr>
            <a:endParaRPr lang="ru-RU" sz="1600" dirty="0">
              <a:solidFill>
                <a:schemeClr val="accent3">
                  <a:lumMod val="20000"/>
                  <a:lumOff val="80000"/>
                </a:schemeClr>
              </a:solidFill>
            </a:endParaRPr>
          </a:p>
          <a:p>
            <a:pPr>
              <a:lnSpc>
                <a:spcPct val="80000"/>
              </a:lnSpc>
              <a:defRPr/>
            </a:pPr>
            <a:endParaRPr lang="ru-RU" sz="1600" dirty="0">
              <a:solidFill>
                <a:schemeClr val="accent3">
                  <a:lumMod val="20000"/>
                  <a:lumOff val="80000"/>
                </a:schemeClr>
              </a:solidFill>
            </a:endParaRPr>
          </a:p>
          <a:p>
            <a:pPr>
              <a:lnSpc>
                <a:spcPct val="80000"/>
              </a:lnSpc>
              <a:defRPr/>
            </a:pPr>
            <a:endParaRPr lang="ru-RU" sz="1600" dirty="0">
              <a:solidFill>
                <a:schemeClr val="accent3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27" name="Скругленный прямоугольник 26"/>
          <p:cNvSpPr/>
          <p:nvPr/>
        </p:nvSpPr>
        <p:spPr>
          <a:xfrm>
            <a:off x="3809992" y="4214818"/>
            <a:ext cx="6096008" cy="1011237"/>
          </a:xfrm>
          <a:prstGeom prst="roundRect">
            <a:avLst/>
          </a:prstGeom>
          <a:solidFill>
            <a:srgbClr val="FFFF00"/>
          </a:solidFill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ct val="80000"/>
              </a:lnSpc>
              <a:defRPr/>
            </a:pPr>
            <a:endParaRPr lang="ru-RU" sz="1400" dirty="0">
              <a:solidFill>
                <a:srgbClr val="7030A0"/>
              </a:solidFill>
            </a:endParaRPr>
          </a:p>
          <a:p>
            <a:pPr algn="ctr">
              <a:lnSpc>
                <a:spcPct val="80000"/>
              </a:lnSpc>
              <a:defRPr/>
            </a:pPr>
            <a:r>
              <a:rPr lang="ru-RU" sz="1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Очная, заочная, комбинированная форма ПК.</a:t>
            </a:r>
          </a:p>
          <a:p>
            <a:pPr algn="ctr">
              <a:lnSpc>
                <a:spcPct val="80000"/>
              </a:lnSpc>
              <a:defRPr/>
            </a:pPr>
            <a:r>
              <a:rPr lang="ru-RU" sz="1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Традиционные мероприятия: КПК, консультации, семинары, практикумы и т.д.</a:t>
            </a:r>
          </a:p>
          <a:p>
            <a:pPr algn="ctr">
              <a:lnSpc>
                <a:spcPct val="80000"/>
              </a:lnSpc>
              <a:defRPr/>
            </a:pPr>
            <a:r>
              <a:rPr lang="ru-RU" sz="1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Дистанционные и мультимедийные технологии: </a:t>
            </a:r>
            <a:r>
              <a:rPr lang="ru-RU" sz="12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вебинары</a:t>
            </a:r>
            <a:r>
              <a:rPr lang="ru-RU" sz="1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форумы и др.</a:t>
            </a:r>
          </a:p>
          <a:p>
            <a:pPr algn="ctr">
              <a:lnSpc>
                <a:spcPct val="80000"/>
              </a:lnSpc>
              <a:defRPr/>
            </a:pPr>
            <a:r>
              <a:rPr lang="ru-RU" sz="1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Экспериментальные, стажировочные площадки, работа творческих групп.</a:t>
            </a:r>
          </a:p>
          <a:p>
            <a:pPr algn="ctr">
              <a:lnSpc>
                <a:spcPct val="80000"/>
              </a:lnSpc>
              <a:defRPr/>
            </a:pPr>
            <a:r>
              <a:rPr lang="ru-RU" sz="1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Целенаправленные образовательные программы</a:t>
            </a:r>
          </a:p>
          <a:p>
            <a:pPr algn="ctr">
              <a:lnSpc>
                <a:spcPct val="80000"/>
              </a:lnSpc>
              <a:defRPr/>
            </a:pPr>
            <a:endParaRPr lang="ru-RU" sz="1600" dirty="0">
              <a:solidFill>
                <a:srgbClr val="7030A0"/>
              </a:solidFill>
            </a:endParaRPr>
          </a:p>
        </p:txBody>
      </p:sp>
      <p:sp>
        <p:nvSpPr>
          <p:cNvPr id="4" name="Выгнутая вправо стрелка 3"/>
          <p:cNvSpPr/>
          <p:nvPr/>
        </p:nvSpPr>
        <p:spPr>
          <a:xfrm>
            <a:off x="8739214" y="785794"/>
            <a:ext cx="944166" cy="1216025"/>
          </a:xfrm>
          <a:prstGeom prst="curvedLeftArrow">
            <a:avLst>
              <a:gd name="adj1" fmla="val 25000"/>
              <a:gd name="adj2" fmla="val 44489"/>
              <a:gd name="adj3" fmla="val 52430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chemeClr val="tx1"/>
              </a:solidFill>
            </a:endParaRPr>
          </a:p>
        </p:txBody>
      </p:sp>
      <p:sp>
        <p:nvSpPr>
          <p:cNvPr id="29" name="Выгнутая вправо стрелка 28"/>
          <p:cNvSpPr/>
          <p:nvPr/>
        </p:nvSpPr>
        <p:spPr>
          <a:xfrm>
            <a:off x="9132094" y="2879725"/>
            <a:ext cx="595048" cy="838200"/>
          </a:xfrm>
          <a:prstGeom prst="curvedLeftArrow">
            <a:avLst>
              <a:gd name="adj1" fmla="val 25000"/>
              <a:gd name="adj2" fmla="val 44489"/>
              <a:gd name="adj3" fmla="val 52430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chemeClr val="tx1"/>
              </a:solidFill>
            </a:endParaRPr>
          </a:p>
        </p:txBody>
      </p:sp>
      <p:sp>
        <p:nvSpPr>
          <p:cNvPr id="28" name="Выгнутая вправо стрелка 27"/>
          <p:cNvSpPr/>
          <p:nvPr/>
        </p:nvSpPr>
        <p:spPr>
          <a:xfrm>
            <a:off x="9096404" y="2071678"/>
            <a:ext cx="595048" cy="838200"/>
          </a:xfrm>
          <a:prstGeom prst="curvedLeftArrow">
            <a:avLst>
              <a:gd name="adj1" fmla="val 25000"/>
              <a:gd name="adj2" fmla="val 44489"/>
              <a:gd name="adj3" fmla="val 52430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chemeClr val="tx1"/>
              </a:solidFill>
            </a:endParaRPr>
          </a:p>
        </p:txBody>
      </p:sp>
      <p:sp>
        <p:nvSpPr>
          <p:cNvPr id="11287" name="Прямоугольник 5"/>
          <p:cNvSpPr>
            <a:spLocks noChangeArrowheads="1"/>
          </p:cNvSpPr>
          <p:nvPr/>
        </p:nvSpPr>
        <p:spPr bwMode="auto">
          <a:xfrm>
            <a:off x="380968" y="5357826"/>
            <a:ext cx="9341908" cy="27622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/>
            <a:r>
              <a:rPr lang="ru-RU" altLang="ru-RU" sz="1200" b="1" dirty="0">
                <a:latin typeface="Times New Roman" pitchFamily="18" charset="0"/>
                <a:cs typeface="Times New Roman" pitchFamily="18" charset="0"/>
              </a:rPr>
              <a:t>Диагностика: изучение динамики  изменение уровня профессиональной компетентности каждого педагога ДОУ </a:t>
            </a:r>
          </a:p>
        </p:txBody>
      </p:sp>
      <p:sp>
        <p:nvSpPr>
          <p:cNvPr id="11288" name="Прямоугольник 29"/>
          <p:cNvSpPr>
            <a:spLocks noChangeArrowheads="1"/>
          </p:cNvSpPr>
          <p:nvPr/>
        </p:nvSpPr>
        <p:spPr bwMode="auto">
          <a:xfrm>
            <a:off x="309530" y="5715016"/>
            <a:ext cx="9341908" cy="277812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/>
            <a:r>
              <a:rPr lang="ru-RU" altLang="ru-RU" sz="1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Корректировка индивидуального маршрута </a:t>
            </a:r>
          </a:p>
        </p:txBody>
      </p:sp>
      <p:sp>
        <p:nvSpPr>
          <p:cNvPr id="31" name="Прямоугольник 30"/>
          <p:cNvSpPr/>
          <p:nvPr/>
        </p:nvSpPr>
        <p:spPr>
          <a:xfrm>
            <a:off x="1096554" y="0"/>
            <a:ext cx="7833170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Модель развития профессиональных компетентностей педагогов </a:t>
            </a:r>
          </a:p>
          <a:p>
            <a:pPr algn="ctr"/>
            <a:r>
              <a:rPr lang="ru-RU" sz="2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в процессе реализации ФГОС ДО</a:t>
            </a:r>
            <a:endParaRPr lang="ru-RU" sz="20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Официальная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224</TotalTime>
  <Words>1024</Words>
  <Application>Microsoft Office PowerPoint</Application>
  <PresentationFormat>Лист A4 (210x297 мм)</PresentationFormat>
  <Paragraphs>165</Paragraphs>
  <Slides>10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Аспект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Admin</cp:lastModifiedBy>
  <cp:revision>40</cp:revision>
  <dcterms:modified xsi:type="dcterms:W3CDTF">2018-02-26T13:31:58Z</dcterms:modified>
</cp:coreProperties>
</file>