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5"/>
  </p:notesMasterIdLst>
  <p:handoutMasterIdLst>
    <p:handoutMasterId r:id="rId16"/>
  </p:handoutMasterIdLst>
  <p:sldIdLst>
    <p:sldId id="263" r:id="rId2"/>
    <p:sldId id="342" r:id="rId3"/>
    <p:sldId id="343" r:id="rId4"/>
    <p:sldId id="358" r:id="rId5"/>
    <p:sldId id="359" r:id="rId6"/>
    <p:sldId id="344" r:id="rId7"/>
    <p:sldId id="350" r:id="rId8"/>
    <p:sldId id="352" r:id="rId9"/>
    <p:sldId id="353" r:id="rId10"/>
    <p:sldId id="354" r:id="rId11"/>
    <p:sldId id="355" r:id="rId12"/>
    <p:sldId id="356" r:id="rId13"/>
    <p:sldId id="340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2FDB1"/>
    <a:srgbClr val="1E3E20"/>
    <a:srgbClr val="142A15"/>
    <a:srgbClr val="CCFF33"/>
    <a:srgbClr val="CCCCFF"/>
    <a:srgbClr val="FF33CC"/>
    <a:srgbClr val="8BE5E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1103" autoAdjust="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txPr>
        <a:bodyPr/>
        <a:lstStyle/>
        <a:p>
          <a:pPr>
            <a:defRPr>
              <a:solidFill>
                <a:schemeClr val="accent3">
                  <a:lumMod val="20000"/>
                  <a:lumOff val="80000"/>
                </a:schemeClr>
              </a:solidFill>
            </a:defRPr>
          </a:pPr>
          <a:endParaRPr lang="ru-RU"/>
        </a:p>
      </c:txPr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23442993760117795"/>
          <c:w val="0.69527705130218065"/>
          <c:h val="0.7655700623988228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Образовательный ценз педагогов</c:v>
                </c:pt>
              </c:strCache>
            </c:strRef>
          </c:tx>
          <c:explosion val="15"/>
          <c:dPt>
            <c:idx val="0"/>
            <c:explosion val="2"/>
            <c:extLst xmlns:c16r2="http://schemas.microsoft.com/office/drawing/2015/06/chart">
              <c:ext xmlns:c16="http://schemas.microsoft.com/office/drawing/2014/chart" uri="{C3380CC4-5D6E-409C-BE32-E72D297353CC}">
                <c16:uniqueId val="{00000000-F655-4139-BF73-3E48B6D696B9}"/>
              </c:ext>
            </c:extLst>
          </c:dPt>
          <c:cat>
            <c:strRef>
              <c:f>Лист1!$A$2:$A$4</c:f>
              <c:strCache>
                <c:ptCount val="3"/>
                <c:pt idx="0">
                  <c:v>Среднее специальное 68%</c:v>
                </c:pt>
                <c:pt idx="1">
                  <c:v>Незаконченное высшее 4%</c:v>
                </c:pt>
                <c:pt idx="2">
                  <c:v>Высшее 28%</c:v>
                </c:pt>
              </c:strCache>
            </c:strRef>
          </c:cat>
          <c:val>
            <c:numRef>
              <c:f>Лист1!$B$2:$B$4</c:f>
              <c:numCache>
                <c:formatCode>\О\с\н\о\в\н\о\й</c:formatCode>
                <c:ptCount val="3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655-4139-BF73-3E48B6D696B9}"/>
            </c:ext>
          </c:extLst>
        </c:ser>
      </c:pie3DChart>
      <c:spPr>
        <a:noFill/>
        <a:ln w="25395">
          <a:noFill/>
        </a:ln>
      </c:spPr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26266835298437435"/>
          <c:y val="2.3188310416421842E-2"/>
        </c:manualLayout>
      </c:layout>
      <c:txPr>
        <a:bodyPr/>
        <a:lstStyle/>
        <a:p>
          <a:pPr>
            <a:defRPr>
              <a:solidFill>
                <a:schemeClr val="accent3">
                  <a:lumMod val="20000"/>
                  <a:lumOff val="80000"/>
                </a:schemeClr>
              </a:solidFill>
            </a:defRPr>
          </a:pPr>
          <a:endParaRPr lang="ru-RU"/>
        </a:p>
      </c:txPr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3948620320579233"/>
          <c:y val="0.23124659933709149"/>
          <c:w val="0.48365618815239481"/>
          <c:h val="0.5909755687855967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Квалификационный уровень педагогов</c:v>
                </c:pt>
              </c:strCache>
            </c:strRef>
          </c:tx>
          <c:dPt>
            <c:idx val="0"/>
            <c:explosion val="9"/>
            <c:extLst xmlns:c16r2="http://schemas.microsoft.com/office/drawing/2015/06/chart">
              <c:ext xmlns:c16="http://schemas.microsoft.com/office/drawing/2014/chart" uri="{C3380CC4-5D6E-409C-BE32-E72D297353CC}">
                <c16:uniqueId val="{00000000-24E9-4860-A3A8-79B216B4F661}"/>
              </c:ext>
            </c:extLst>
          </c:dPt>
          <c:dPt>
            <c:idx val="1"/>
            <c:explosion val="9"/>
            <c:extLst xmlns:c16r2="http://schemas.microsoft.com/office/drawing/2015/06/chart">
              <c:ext xmlns:c16="http://schemas.microsoft.com/office/drawing/2014/chart" uri="{C3380CC4-5D6E-409C-BE32-E72D297353CC}">
                <c16:uniqueId val="{00000001-24E9-4860-A3A8-79B216B4F661}"/>
              </c:ext>
            </c:extLst>
          </c:dPt>
          <c:cat>
            <c:strRef>
              <c:f>Лист1!$A$2:$A$4</c:f>
              <c:strCache>
                <c:ptCount val="3"/>
                <c:pt idx="0">
                  <c:v>Соответствие должности 72%</c:v>
                </c:pt>
                <c:pt idx="1">
                  <c:v>I квалификационная категория 24%</c:v>
                </c:pt>
                <c:pt idx="2">
                  <c:v>Высшая квалификационная категория 4%</c:v>
                </c:pt>
              </c:strCache>
            </c:strRef>
          </c:cat>
          <c:val>
            <c:numRef>
              <c:f>Лист1!$B$2:$B$4</c:f>
              <c:numCache>
                <c:formatCode>\О\с\н\о\в\н\о\й</c:formatCode>
                <c:ptCount val="3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4E9-4860-A3A8-79B216B4F661}"/>
            </c:ext>
          </c:extLst>
        </c:ser>
      </c:pie3DChart>
      <c:spPr>
        <a:noFill/>
        <a:ln w="25401">
          <a:noFill/>
        </a:ln>
      </c:spPr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Менее 2-х лет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D3C-45AC-ABC6-CBCCFA7FA28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2-5 лет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D3C-45AC-ABC6-CBCCFA7FA28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5-10 лет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D3C-45AC-ABC6-CBCCFA7FA28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10-20 лет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Лист1!$E$2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D3C-45AC-ABC6-CBCCFA7FA28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 лет и более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Лист1!$F$2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0FA-484E-A0FE-C5643DEA3CB6}"/>
            </c:ext>
          </c:extLst>
        </c:ser>
        <c:dLbls>
          <c:showVal val="1"/>
        </c:dLbls>
        <c:shape val="box"/>
        <c:axId val="80751232"/>
        <c:axId val="80765696"/>
        <c:axId val="0"/>
      </c:bar3DChart>
      <c:catAx>
        <c:axId val="80751232"/>
        <c:scaling>
          <c:orientation val="minMax"/>
        </c:scaling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 smtClean="0"/>
                  <a:t>Стаж работы</a:t>
                </a:r>
                <a:endParaRPr lang="ru-RU" dirty="0"/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765696"/>
        <c:crosses val="autoZero"/>
        <c:auto val="1"/>
        <c:lblAlgn val="ctr"/>
        <c:lblOffset val="100"/>
      </c:catAx>
      <c:valAx>
        <c:axId val="807656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 smtClean="0"/>
                  <a:t>Кол-во педагогов</a:t>
                </a:r>
                <a:endParaRPr lang="ru-RU" dirty="0"/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1"/>
        <c:tickLblPos val="nextTo"/>
        <c:crossAx val="80751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22-40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0%</c:formatCode>
                <c:ptCount val="1"/>
                <c:pt idx="0">
                  <c:v>0.46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D3C-45AC-ABC6-CBCCFA7FA28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40-50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0%</c:formatCode>
                <c:ptCount val="1"/>
                <c:pt idx="0">
                  <c:v>0.27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D3C-45AC-ABC6-CBCCFA7FA28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50-60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0.00%</c:formatCode>
                <c:ptCount val="1"/>
                <c:pt idx="0">
                  <c:v>0.11600000000000002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D3C-45AC-ABC6-CBCCFA7FA28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60 лет и старше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Лист1!$E$2</c:f>
              <c:numCache>
                <c:formatCode>0.00%</c:formatCode>
                <c:ptCount val="1"/>
                <c:pt idx="0">
                  <c:v>0.15400000000000005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D3C-45AC-ABC6-CBCCFA7FA284}"/>
            </c:ext>
          </c:extLst>
        </c:ser>
        <c:dLbls>
          <c:showVal val="1"/>
        </c:dLbls>
        <c:shape val="box"/>
        <c:axId val="80815616"/>
        <c:axId val="80817536"/>
        <c:axId val="0"/>
      </c:bar3DChart>
      <c:catAx>
        <c:axId val="80815616"/>
        <c:scaling>
          <c:orientation val="minMax"/>
        </c:scaling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 smtClean="0"/>
                  <a:t>Возраст</a:t>
                </a:r>
                <a:endParaRPr lang="ru-RU" dirty="0"/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817536"/>
        <c:crosses val="autoZero"/>
        <c:auto val="1"/>
        <c:lblAlgn val="ctr"/>
        <c:lblOffset val="100"/>
      </c:catAx>
      <c:valAx>
        <c:axId val="808175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 smtClean="0"/>
                  <a:t>Кол-во педагогов</a:t>
                </a:r>
                <a:endParaRPr lang="ru-RU" dirty="0"/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0%" sourceLinked="1"/>
        <c:tickLblPos val="nextTo"/>
        <c:crossAx val="8081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E3703D7-8A97-4E76-BC81-770037A87EB2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BCC22755-1E00-4E81-8088-791D2C951ABC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EA2A686-FA23-4E04-A259-526E93CF45E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</a:endParaRPr>
                </a:p>
              </p:txBody>
            </p:sp>
          </p:grpSp>
        </p:grpSp>
      </p:grpSp>
      <p:sp>
        <p:nvSpPr>
          <p:cNvPr id="23046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046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868F3-7CCB-43ED-BC5F-A07432758A43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4EACF54-DD52-44AC-AE9D-A006A58833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58636343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59940-26D5-4311-9B16-E97C8A5480FB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DB97E0-B21E-4837-A6B0-B798E22653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638742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852F5-0430-45EF-88C8-64F5C6509711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2B207-8849-4F5A-895D-4482034292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83824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F65E7-47D0-490A-B41B-3B94D162D66D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94A8ED-DA10-43C7-B229-6969F6974B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120987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CE65F-EC50-49F9-8343-81C71CF24EFC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DA73D8-3482-4C34-85BC-0C5CDD078A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9807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2BCF4-DAC2-401C-A577-B013B68963BA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937A4-37DC-4D6F-8744-E34D358F52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28231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FB9AA-3372-4E3C-BE8B-84BB64165EA8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DEDFE2-0E27-4EF4-8355-CE9DBCFF89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18537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B644F-EECA-4618-ACDD-E38C71701C17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B250C1-B8C2-46EC-80CE-9E072DEE87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83486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863CB-5D1C-42FC-B43D-2B8A8883938F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20A606-4C7F-486D-A7AC-82901BA61B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402906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1EDA8-AF8A-4E4B-8D96-670BDAF79310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B55AF9-E77A-4AF8-AF3B-3154EACAC0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18753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7790F-EB6B-428F-B19B-025CE66AA762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90F7F3-DC75-4581-952A-A5E289CDE0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544927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A7C25-1302-4556-830F-750033876644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665EE6-851B-42D8-9DAA-2B273F693A7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74052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 sz="1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22938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2938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8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8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8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8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8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8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8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9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9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9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</p:grpSp>
        <p:grpSp>
          <p:nvGrpSpPr>
            <p:cNvPr id="2059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2939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9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9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9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9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39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0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0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0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0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0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0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0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0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0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0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1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1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</p:grpSp>
        <p:grpSp>
          <p:nvGrpSpPr>
            <p:cNvPr id="206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941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1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1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1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1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1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1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2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2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2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2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2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2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2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2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2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2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</p:grpSp>
        <p:grpSp>
          <p:nvGrpSpPr>
            <p:cNvPr id="2061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2943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3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3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3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3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3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22943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18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grpSp>
            <p:nvGrpSpPr>
              <p:cNvPr id="2069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2943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</a:endParaRPr>
                </a:p>
              </p:txBody>
            </p:sp>
            <p:sp>
              <p:nvSpPr>
                <p:cNvPr id="22944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</a:endParaRPr>
                </a:p>
              </p:txBody>
            </p:sp>
            <p:sp>
              <p:nvSpPr>
                <p:cNvPr id="22944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</a:endParaRPr>
                </a:p>
              </p:txBody>
            </p:sp>
            <p:sp>
              <p:nvSpPr>
                <p:cNvPr id="22944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ru-RU" sz="1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</a:endParaRPr>
                </a:p>
              </p:txBody>
            </p:sp>
          </p:grpSp>
        </p:grpSp>
      </p:grpSp>
      <p:sp>
        <p:nvSpPr>
          <p:cNvPr id="22944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944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944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0310D9A9-BADD-444E-B31B-688188360AB0}" type="datetimeFigureOut">
              <a:rPr lang="ru-RU"/>
              <a:pPr>
                <a:defRPr/>
              </a:pPr>
              <a:t>19.02.2018</a:t>
            </a:fld>
            <a:endParaRPr lang="ru-RU"/>
          </a:p>
        </p:txBody>
      </p:sp>
      <p:sp>
        <p:nvSpPr>
          <p:cNvPr id="22944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944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C7CFB41-9166-427F-AB5D-D35B1F1717C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9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214313" y="115888"/>
            <a:ext cx="8929687" cy="1871662"/>
          </a:xfrm>
        </p:spPr>
        <p:txBody>
          <a:bodyPr anchorCtr="0"/>
          <a:lstStyle/>
          <a:p>
            <a:pPr eaLnBrk="1" hangingPunct="1">
              <a:defRPr/>
            </a:pPr>
            <a:r>
              <a:rPr lang="ru-RU" sz="2600" dirty="0" smtClean="0"/>
              <a:t>Муниципальное бюджетное дошкольное образовательное учреждение детский сад </a:t>
            </a:r>
            <a:br>
              <a:rPr lang="ru-RU" sz="2600" dirty="0" smtClean="0"/>
            </a:br>
            <a:r>
              <a:rPr lang="ru-RU" sz="2600" dirty="0" smtClean="0"/>
              <a:t>«Росинка» г.Волгодонска</a:t>
            </a:r>
            <a:endParaRPr lang="en-US" sz="2600" dirty="0" smtClean="0"/>
          </a:p>
        </p:txBody>
      </p:sp>
      <p:sp>
        <p:nvSpPr>
          <p:cNvPr id="16386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285750" y="2133600"/>
            <a:ext cx="8358188" cy="47244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SzPct val="250000"/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ИННОВАЦИОННЫЙ ОБРАЗОВАТЕЛЬНЫЙ ПРОЕКТ</a:t>
            </a:r>
          </a:p>
          <a:p>
            <a:pPr marL="0" indent="0" algn="ctr" eaLnBrk="1" hangingPunct="1">
              <a:lnSpc>
                <a:spcPct val="90000"/>
              </a:lnSpc>
              <a:buSzPct val="250000"/>
              <a:buFont typeface="Wingdings" panose="05000000000000000000" pitchFamily="2" charset="2"/>
              <a:buNone/>
              <a:defRPr/>
            </a:pPr>
            <a:endParaRPr lang="ru-RU" sz="2800" b="1" dirty="0" smtClean="0">
              <a:solidFill>
                <a:srgbClr val="FFFF00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SzPct val="250000"/>
              <a:buFont typeface="Wingdings" panose="05000000000000000000" pitchFamily="2" charset="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Создание интегративной модели социально-педагогической среды с учётом ФГОС ДО посредством педагогического проектирования </a:t>
            </a:r>
          </a:p>
          <a:p>
            <a:pPr marL="0" indent="0" algn="r" eaLnBrk="1" hangingPunct="1">
              <a:lnSpc>
                <a:spcPct val="90000"/>
              </a:lnSpc>
              <a:buSzPct val="250000"/>
              <a:buFont typeface="Wingdings" panose="05000000000000000000" pitchFamily="2" charset="2"/>
              <a:buNone/>
              <a:defRPr/>
            </a:pPr>
            <a:endParaRPr lang="en-US" sz="20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804" y="4221088"/>
            <a:ext cx="2420888" cy="2420888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/>
          <p:cNvGrpSpPr>
            <a:grpSpLocks/>
          </p:cNvGrpSpPr>
          <p:nvPr/>
        </p:nvGrpSpPr>
        <p:grpSpPr bwMode="auto">
          <a:xfrm rot="1271424">
            <a:off x="2411413" y="981075"/>
            <a:ext cx="2611437" cy="1466850"/>
            <a:chOff x="1109" y="1171"/>
            <a:chExt cx="1645" cy="924"/>
          </a:xfrm>
        </p:grpSpPr>
        <p:sp>
          <p:nvSpPr>
            <p:cNvPr id="2" name="Freeform 3"/>
            <p:cNvSpPr>
              <a:spLocks/>
            </p:cNvSpPr>
            <p:nvPr/>
          </p:nvSpPr>
          <p:spPr bwMode="auto">
            <a:xfrm>
              <a:off x="1106" y="1173"/>
              <a:ext cx="952" cy="607"/>
            </a:xfrm>
            <a:custGeom>
              <a:avLst/>
              <a:gdLst>
                <a:gd name="T0" fmla="*/ 0 w 952"/>
                <a:gd name="T1" fmla="*/ 0 h 607"/>
                <a:gd name="T2" fmla="*/ 0 w 952"/>
                <a:gd name="T3" fmla="*/ 45 h 607"/>
                <a:gd name="T4" fmla="*/ 69 w 952"/>
                <a:gd name="T5" fmla="*/ 57 h 607"/>
                <a:gd name="T6" fmla="*/ 132 w 952"/>
                <a:gd name="T7" fmla="*/ 72 h 607"/>
                <a:gd name="T8" fmla="*/ 189 w 952"/>
                <a:gd name="T9" fmla="*/ 90 h 607"/>
                <a:gd name="T10" fmla="*/ 248 w 952"/>
                <a:gd name="T11" fmla="*/ 108 h 607"/>
                <a:gd name="T12" fmla="*/ 298 w 952"/>
                <a:gd name="T13" fmla="*/ 126 h 607"/>
                <a:gd name="T14" fmla="*/ 340 w 952"/>
                <a:gd name="T15" fmla="*/ 144 h 607"/>
                <a:gd name="T16" fmla="*/ 379 w 952"/>
                <a:gd name="T17" fmla="*/ 160 h 607"/>
                <a:gd name="T18" fmla="*/ 424 w 952"/>
                <a:gd name="T19" fmla="*/ 181 h 607"/>
                <a:gd name="T20" fmla="*/ 463 w 952"/>
                <a:gd name="T21" fmla="*/ 205 h 607"/>
                <a:gd name="T22" fmla="*/ 508 w 952"/>
                <a:gd name="T23" fmla="*/ 235 h 607"/>
                <a:gd name="T24" fmla="*/ 544 w 952"/>
                <a:gd name="T25" fmla="*/ 262 h 607"/>
                <a:gd name="T26" fmla="*/ 580 w 952"/>
                <a:gd name="T27" fmla="*/ 289 h 607"/>
                <a:gd name="T28" fmla="*/ 613 w 952"/>
                <a:gd name="T29" fmla="*/ 319 h 607"/>
                <a:gd name="T30" fmla="*/ 655 w 952"/>
                <a:gd name="T31" fmla="*/ 355 h 607"/>
                <a:gd name="T32" fmla="*/ 700 w 952"/>
                <a:gd name="T33" fmla="*/ 397 h 607"/>
                <a:gd name="T34" fmla="*/ 726 w 952"/>
                <a:gd name="T35" fmla="*/ 427 h 607"/>
                <a:gd name="T36" fmla="*/ 753 w 952"/>
                <a:gd name="T37" fmla="*/ 459 h 607"/>
                <a:gd name="T38" fmla="*/ 780 w 952"/>
                <a:gd name="T39" fmla="*/ 490 h 607"/>
                <a:gd name="T40" fmla="*/ 804 w 952"/>
                <a:gd name="T41" fmla="*/ 520 h 607"/>
                <a:gd name="T42" fmla="*/ 834 w 952"/>
                <a:gd name="T43" fmla="*/ 568 h 607"/>
                <a:gd name="T44" fmla="*/ 852 w 952"/>
                <a:gd name="T45" fmla="*/ 607 h 607"/>
                <a:gd name="T46" fmla="*/ 952 w 952"/>
                <a:gd name="T47" fmla="*/ 595 h 607"/>
                <a:gd name="T48" fmla="*/ 919 w 952"/>
                <a:gd name="T49" fmla="*/ 529 h 607"/>
                <a:gd name="T50" fmla="*/ 870 w 952"/>
                <a:gd name="T51" fmla="*/ 459 h 607"/>
                <a:gd name="T52" fmla="*/ 819 w 952"/>
                <a:gd name="T53" fmla="*/ 400 h 607"/>
                <a:gd name="T54" fmla="*/ 753 w 952"/>
                <a:gd name="T55" fmla="*/ 337 h 607"/>
                <a:gd name="T56" fmla="*/ 664 w 952"/>
                <a:gd name="T57" fmla="*/ 247 h 607"/>
                <a:gd name="T58" fmla="*/ 565 w 952"/>
                <a:gd name="T59" fmla="*/ 172 h 607"/>
                <a:gd name="T60" fmla="*/ 460 w 952"/>
                <a:gd name="T61" fmla="*/ 108 h 607"/>
                <a:gd name="T62" fmla="*/ 367 w 952"/>
                <a:gd name="T63" fmla="*/ 69 h 607"/>
                <a:gd name="T64" fmla="*/ 251 w 952"/>
                <a:gd name="T65" fmla="*/ 30 h 607"/>
                <a:gd name="T66" fmla="*/ 156 w 952"/>
                <a:gd name="T67" fmla="*/ 15 h 607"/>
                <a:gd name="T68" fmla="*/ 0 w 952"/>
                <a:gd name="T69" fmla="*/ 0 h 60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952"/>
                <a:gd name="T106" fmla="*/ 0 h 607"/>
                <a:gd name="T107" fmla="*/ 952 w 952"/>
                <a:gd name="T108" fmla="*/ 607 h 60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952" h="607">
                  <a:moveTo>
                    <a:pt x="0" y="0"/>
                  </a:moveTo>
                  <a:lnTo>
                    <a:pt x="0" y="45"/>
                  </a:lnTo>
                  <a:lnTo>
                    <a:pt x="69" y="57"/>
                  </a:lnTo>
                  <a:lnTo>
                    <a:pt x="132" y="72"/>
                  </a:lnTo>
                  <a:lnTo>
                    <a:pt x="189" y="90"/>
                  </a:lnTo>
                  <a:lnTo>
                    <a:pt x="248" y="108"/>
                  </a:lnTo>
                  <a:lnTo>
                    <a:pt x="298" y="126"/>
                  </a:lnTo>
                  <a:lnTo>
                    <a:pt x="340" y="144"/>
                  </a:lnTo>
                  <a:lnTo>
                    <a:pt x="379" y="160"/>
                  </a:lnTo>
                  <a:lnTo>
                    <a:pt x="424" y="181"/>
                  </a:lnTo>
                  <a:lnTo>
                    <a:pt x="463" y="205"/>
                  </a:lnTo>
                  <a:lnTo>
                    <a:pt x="508" y="235"/>
                  </a:lnTo>
                  <a:lnTo>
                    <a:pt x="544" y="262"/>
                  </a:lnTo>
                  <a:lnTo>
                    <a:pt x="580" y="289"/>
                  </a:lnTo>
                  <a:lnTo>
                    <a:pt x="613" y="319"/>
                  </a:lnTo>
                  <a:lnTo>
                    <a:pt x="655" y="355"/>
                  </a:lnTo>
                  <a:lnTo>
                    <a:pt x="700" y="397"/>
                  </a:lnTo>
                  <a:lnTo>
                    <a:pt x="726" y="427"/>
                  </a:lnTo>
                  <a:lnTo>
                    <a:pt x="753" y="459"/>
                  </a:lnTo>
                  <a:lnTo>
                    <a:pt x="780" y="490"/>
                  </a:lnTo>
                  <a:lnTo>
                    <a:pt x="804" y="520"/>
                  </a:lnTo>
                  <a:lnTo>
                    <a:pt x="834" y="568"/>
                  </a:lnTo>
                  <a:lnTo>
                    <a:pt x="852" y="607"/>
                  </a:lnTo>
                  <a:lnTo>
                    <a:pt x="952" y="595"/>
                  </a:lnTo>
                  <a:lnTo>
                    <a:pt x="919" y="529"/>
                  </a:lnTo>
                  <a:lnTo>
                    <a:pt x="870" y="459"/>
                  </a:lnTo>
                  <a:lnTo>
                    <a:pt x="819" y="400"/>
                  </a:lnTo>
                  <a:lnTo>
                    <a:pt x="753" y="337"/>
                  </a:lnTo>
                  <a:lnTo>
                    <a:pt x="664" y="247"/>
                  </a:lnTo>
                  <a:lnTo>
                    <a:pt x="565" y="172"/>
                  </a:lnTo>
                  <a:lnTo>
                    <a:pt x="460" y="108"/>
                  </a:lnTo>
                  <a:lnTo>
                    <a:pt x="367" y="69"/>
                  </a:lnTo>
                  <a:lnTo>
                    <a:pt x="251" y="30"/>
                  </a:lnTo>
                  <a:lnTo>
                    <a:pt x="15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3" name="Freeform 4"/>
            <p:cNvSpPr>
              <a:spLocks/>
            </p:cNvSpPr>
            <p:nvPr/>
          </p:nvSpPr>
          <p:spPr bwMode="auto">
            <a:xfrm>
              <a:off x="2255" y="1658"/>
              <a:ext cx="493" cy="434"/>
            </a:xfrm>
            <a:custGeom>
              <a:avLst/>
              <a:gdLst>
                <a:gd name="T0" fmla="*/ 0 w 493"/>
                <a:gd name="T1" fmla="*/ 335 h 434"/>
                <a:gd name="T2" fmla="*/ 0 w 493"/>
                <a:gd name="T3" fmla="*/ 434 h 434"/>
                <a:gd name="T4" fmla="*/ 20 w 493"/>
                <a:gd name="T5" fmla="*/ 409 h 434"/>
                <a:gd name="T6" fmla="*/ 42 w 493"/>
                <a:gd name="T7" fmla="*/ 383 h 434"/>
                <a:gd name="T8" fmla="*/ 71 w 493"/>
                <a:gd name="T9" fmla="*/ 356 h 434"/>
                <a:gd name="T10" fmla="*/ 107 w 493"/>
                <a:gd name="T11" fmla="*/ 325 h 434"/>
                <a:gd name="T12" fmla="*/ 142 w 493"/>
                <a:gd name="T13" fmla="*/ 291 h 434"/>
                <a:gd name="T14" fmla="*/ 178 w 493"/>
                <a:gd name="T15" fmla="*/ 259 h 434"/>
                <a:gd name="T16" fmla="*/ 211 w 493"/>
                <a:gd name="T17" fmla="*/ 232 h 434"/>
                <a:gd name="T18" fmla="*/ 241 w 493"/>
                <a:gd name="T19" fmla="*/ 208 h 434"/>
                <a:gd name="T20" fmla="*/ 274 w 493"/>
                <a:gd name="T21" fmla="*/ 186 h 434"/>
                <a:gd name="T22" fmla="*/ 308 w 493"/>
                <a:gd name="T23" fmla="*/ 164 h 434"/>
                <a:gd name="T24" fmla="*/ 348 w 493"/>
                <a:gd name="T25" fmla="*/ 141 h 434"/>
                <a:gd name="T26" fmla="*/ 385 w 493"/>
                <a:gd name="T27" fmla="*/ 123 h 434"/>
                <a:gd name="T28" fmla="*/ 423 w 493"/>
                <a:gd name="T29" fmla="*/ 107 h 434"/>
                <a:gd name="T30" fmla="*/ 463 w 493"/>
                <a:gd name="T31" fmla="*/ 90 h 434"/>
                <a:gd name="T32" fmla="*/ 493 w 493"/>
                <a:gd name="T33" fmla="*/ 76 h 434"/>
                <a:gd name="T34" fmla="*/ 493 w 493"/>
                <a:gd name="T35" fmla="*/ 0 h 434"/>
                <a:gd name="T36" fmla="*/ 439 w 493"/>
                <a:gd name="T37" fmla="*/ 15 h 434"/>
                <a:gd name="T38" fmla="*/ 360 w 493"/>
                <a:gd name="T39" fmla="*/ 49 h 434"/>
                <a:gd name="T40" fmla="*/ 259 w 493"/>
                <a:gd name="T41" fmla="*/ 92 h 434"/>
                <a:gd name="T42" fmla="*/ 185 w 493"/>
                <a:gd name="T43" fmla="*/ 138 h 434"/>
                <a:gd name="T44" fmla="*/ 117 w 493"/>
                <a:gd name="T45" fmla="*/ 204 h 434"/>
                <a:gd name="T46" fmla="*/ 50 w 493"/>
                <a:gd name="T47" fmla="*/ 259 h 434"/>
                <a:gd name="T48" fmla="*/ 0 w 493"/>
                <a:gd name="T49" fmla="*/ 312 h 434"/>
                <a:gd name="T50" fmla="*/ 0 w 493"/>
                <a:gd name="T51" fmla="*/ 433 h 434"/>
                <a:gd name="T52" fmla="*/ 0 w 493"/>
                <a:gd name="T53" fmla="*/ 431 h 434"/>
                <a:gd name="T54" fmla="*/ 0 w 493"/>
                <a:gd name="T55" fmla="*/ 335 h 43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493"/>
                <a:gd name="T85" fmla="*/ 0 h 434"/>
                <a:gd name="T86" fmla="*/ 493 w 493"/>
                <a:gd name="T87" fmla="*/ 434 h 434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493" h="434">
                  <a:moveTo>
                    <a:pt x="0" y="335"/>
                  </a:moveTo>
                  <a:lnTo>
                    <a:pt x="0" y="434"/>
                  </a:lnTo>
                  <a:lnTo>
                    <a:pt x="20" y="409"/>
                  </a:lnTo>
                  <a:lnTo>
                    <a:pt x="42" y="383"/>
                  </a:lnTo>
                  <a:lnTo>
                    <a:pt x="71" y="356"/>
                  </a:lnTo>
                  <a:lnTo>
                    <a:pt x="107" y="325"/>
                  </a:lnTo>
                  <a:lnTo>
                    <a:pt x="142" y="291"/>
                  </a:lnTo>
                  <a:lnTo>
                    <a:pt x="178" y="259"/>
                  </a:lnTo>
                  <a:lnTo>
                    <a:pt x="211" y="232"/>
                  </a:lnTo>
                  <a:lnTo>
                    <a:pt x="241" y="208"/>
                  </a:lnTo>
                  <a:lnTo>
                    <a:pt x="274" y="186"/>
                  </a:lnTo>
                  <a:lnTo>
                    <a:pt x="308" y="164"/>
                  </a:lnTo>
                  <a:lnTo>
                    <a:pt x="348" y="141"/>
                  </a:lnTo>
                  <a:lnTo>
                    <a:pt x="385" y="123"/>
                  </a:lnTo>
                  <a:lnTo>
                    <a:pt x="423" y="107"/>
                  </a:lnTo>
                  <a:lnTo>
                    <a:pt x="463" y="90"/>
                  </a:lnTo>
                  <a:lnTo>
                    <a:pt x="493" y="76"/>
                  </a:lnTo>
                  <a:lnTo>
                    <a:pt x="493" y="0"/>
                  </a:lnTo>
                  <a:lnTo>
                    <a:pt x="439" y="15"/>
                  </a:lnTo>
                  <a:lnTo>
                    <a:pt x="360" y="49"/>
                  </a:lnTo>
                  <a:lnTo>
                    <a:pt x="259" y="92"/>
                  </a:lnTo>
                  <a:lnTo>
                    <a:pt x="185" y="138"/>
                  </a:lnTo>
                  <a:lnTo>
                    <a:pt x="117" y="204"/>
                  </a:lnTo>
                  <a:lnTo>
                    <a:pt x="50" y="259"/>
                  </a:lnTo>
                  <a:lnTo>
                    <a:pt x="0" y="312"/>
                  </a:lnTo>
                  <a:lnTo>
                    <a:pt x="0" y="433"/>
                  </a:lnTo>
                  <a:lnTo>
                    <a:pt x="0" y="431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66605" name="Freeform 5"/>
            <p:cNvSpPr>
              <a:spLocks/>
            </p:cNvSpPr>
            <p:nvPr/>
          </p:nvSpPr>
          <p:spPr bwMode="auto">
            <a:xfrm>
              <a:off x="1668" y="1824"/>
              <a:ext cx="589" cy="270"/>
            </a:xfrm>
            <a:custGeom>
              <a:avLst/>
              <a:gdLst>
                <a:gd name="T0" fmla="*/ 0 w 589"/>
                <a:gd name="T1" fmla="*/ 0 h 270"/>
                <a:gd name="T2" fmla="*/ 0 w 589"/>
                <a:gd name="T3" fmla="*/ 83 h 270"/>
                <a:gd name="T4" fmla="*/ 38 w 589"/>
                <a:gd name="T5" fmla="*/ 90 h 270"/>
                <a:gd name="T6" fmla="*/ 77 w 589"/>
                <a:gd name="T7" fmla="*/ 97 h 270"/>
                <a:gd name="T8" fmla="*/ 114 w 589"/>
                <a:gd name="T9" fmla="*/ 106 h 270"/>
                <a:gd name="T10" fmla="*/ 152 w 589"/>
                <a:gd name="T11" fmla="*/ 115 h 270"/>
                <a:gd name="T12" fmla="*/ 196 w 589"/>
                <a:gd name="T13" fmla="*/ 126 h 270"/>
                <a:gd name="T14" fmla="*/ 244 w 589"/>
                <a:gd name="T15" fmla="*/ 138 h 270"/>
                <a:gd name="T16" fmla="*/ 304 w 589"/>
                <a:gd name="T17" fmla="*/ 156 h 270"/>
                <a:gd name="T18" fmla="*/ 362 w 589"/>
                <a:gd name="T19" fmla="*/ 172 h 270"/>
                <a:gd name="T20" fmla="*/ 400 w 589"/>
                <a:gd name="T21" fmla="*/ 185 h 270"/>
                <a:gd name="T22" fmla="*/ 445 w 589"/>
                <a:gd name="T23" fmla="*/ 203 h 270"/>
                <a:gd name="T24" fmla="*/ 494 w 589"/>
                <a:gd name="T25" fmla="*/ 223 h 270"/>
                <a:gd name="T26" fmla="*/ 538 w 589"/>
                <a:gd name="T27" fmla="*/ 243 h 270"/>
                <a:gd name="T28" fmla="*/ 570 w 589"/>
                <a:gd name="T29" fmla="*/ 259 h 270"/>
                <a:gd name="T30" fmla="*/ 589 w 589"/>
                <a:gd name="T31" fmla="*/ 270 h 270"/>
                <a:gd name="T32" fmla="*/ 589 w 589"/>
                <a:gd name="T33" fmla="*/ 167 h 270"/>
                <a:gd name="T34" fmla="*/ 552 w 589"/>
                <a:gd name="T35" fmla="*/ 141 h 270"/>
                <a:gd name="T36" fmla="*/ 478 w 589"/>
                <a:gd name="T37" fmla="*/ 105 h 270"/>
                <a:gd name="T38" fmla="*/ 392 w 589"/>
                <a:gd name="T39" fmla="*/ 69 h 270"/>
                <a:gd name="T40" fmla="*/ 315 w 589"/>
                <a:gd name="T41" fmla="*/ 49 h 270"/>
                <a:gd name="T42" fmla="*/ 226 w 589"/>
                <a:gd name="T43" fmla="*/ 24 h 270"/>
                <a:gd name="T44" fmla="*/ 137 w 589"/>
                <a:gd name="T45" fmla="*/ 7 h 270"/>
                <a:gd name="T46" fmla="*/ 74 w 589"/>
                <a:gd name="T47" fmla="*/ 1 h 270"/>
                <a:gd name="T48" fmla="*/ 0 w 589"/>
                <a:gd name="T49" fmla="*/ 0 h 2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89"/>
                <a:gd name="T76" fmla="*/ 0 h 270"/>
                <a:gd name="T77" fmla="*/ 589 w 589"/>
                <a:gd name="T78" fmla="*/ 270 h 2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89" h="270">
                  <a:moveTo>
                    <a:pt x="0" y="0"/>
                  </a:moveTo>
                  <a:lnTo>
                    <a:pt x="0" y="83"/>
                  </a:lnTo>
                  <a:lnTo>
                    <a:pt x="38" y="90"/>
                  </a:lnTo>
                  <a:lnTo>
                    <a:pt x="77" y="97"/>
                  </a:lnTo>
                  <a:lnTo>
                    <a:pt x="114" y="106"/>
                  </a:lnTo>
                  <a:lnTo>
                    <a:pt x="152" y="115"/>
                  </a:lnTo>
                  <a:lnTo>
                    <a:pt x="196" y="126"/>
                  </a:lnTo>
                  <a:lnTo>
                    <a:pt x="244" y="138"/>
                  </a:lnTo>
                  <a:lnTo>
                    <a:pt x="304" y="156"/>
                  </a:lnTo>
                  <a:lnTo>
                    <a:pt x="362" y="172"/>
                  </a:lnTo>
                  <a:lnTo>
                    <a:pt x="400" y="185"/>
                  </a:lnTo>
                  <a:lnTo>
                    <a:pt x="445" y="203"/>
                  </a:lnTo>
                  <a:lnTo>
                    <a:pt x="494" y="223"/>
                  </a:lnTo>
                  <a:lnTo>
                    <a:pt x="538" y="243"/>
                  </a:lnTo>
                  <a:lnTo>
                    <a:pt x="570" y="259"/>
                  </a:lnTo>
                  <a:lnTo>
                    <a:pt x="589" y="270"/>
                  </a:lnTo>
                  <a:lnTo>
                    <a:pt x="589" y="167"/>
                  </a:lnTo>
                  <a:lnTo>
                    <a:pt x="552" y="141"/>
                  </a:lnTo>
                  <a:lnTo>
                    <a:pt x="478" y="105"/>
                  </a:lnTo>
                  <a:lnTo>
                    <a:pt x="392" y="69"/>
                  </a:lnTo>
                  <a:lnTo>
                    <a:pt x="315" y="49"/>
                  </a:lnTo>
                  <a:lnTo>
                    <a:pt x="226" y="24"/>
                  </a:lnTo>
                  <a:lnTo>
                    <a:pt x="137" y="7"/>
                  </a:lnTo>
                  <a:lnTo>
                    <a:pt x="74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66606" name="Freeform 6"/>
            <p:cNvSpPr>
              <a:spLocks/>
            </p:cNvSpPr>
            <p:nvPr/>
          </p:nvSpPr>
          <p:spPr bwMode="auto">
            <a:xfrm>
              <a:off x="1109" y="1171"/>
              <a:ext cx="1645" cy="823"/>
            </a:xfrm>
            <a:custGeom>
              <a:avLst/>
              <a:gdLst>
                <a:gd name="T0" fmla="*/ 90 w 1645"/>
                <a:gd name="T1" fmla="*/ 0 h 823"/>
                <a:gd name="T2" fmla="*/ 189 w 1645"/>
                <a:gd name="T3" fmla="*/ 0 h 823"/>
                <a:gd name="T4" fmla="*/ 291 w 1645"/>
                <a:gd name="T5" fmla="*/ 6 h 823"/>
                <a:gd name="T6" fmla="*/ 386 w 1645"/>
                <a:gd name="T7" fmla="*/ 21 h 823"/>
                <a:gd name="T8" fmla="*/ 496 w 1645"/>
                <a:gd name="T9" fmla="*/ 45 h 823"/>
                <a:gd name="T10" fmla="*/ 601 w 1645"/>
                <a:gd name="T11" fmla="*/ 78 h 823"/>
                <a:gd name="T12" fmla="*/ 712 w 1645"/>
                <a:gd name="T13" fmla="*/ 123 h 823"/>
                <a:gd name="T14" fmla="*/ 811 w 1645"/>
                <a:gd name="T15" fmla="*/ 170 h 823"/>
                <a:gd name="T16" fmla="*/ 905 w 1645"/>
                <a:gd name="T17" fmla="*/ 217 h 823"/>
                <a:gd name="T18" fmla="*/ 1001 w 1645"/>
                <a:gd name="T19" fmla="*/ 271 h 823"/>
                <a:gd name="T20" fmla="*/ 1091 w 1645"/>
                <a:gd name="T21" fmla="*/ 331 h 823"/>
                <a:gd name="T22" fmla="*/ 1178 w 1645"/>
                <a:gd name="T23" fmla="*/ 400 h 823"/>
                <a:gd name="T24" fmla="*/ 1249 w 1645"/>
                <a:gd name="T25" fmla="*/ 469 h 823"/>
                <a:gd name="T26" fmla="*/ 1297 w 1645"/>
                <a:gd name="T27" fmla="*/ 533 h 823"/>
                <a:gd name="T28" fmla="*/ 1596 w 1645"/>
                <a:gd name="T29" fmla="*/ 512 h 823"/>
                <a:gd name="T30" fmla="*/ 1494 w 1645"/>
                <a:gd name="T31" fmla="*/ 557 h 823"/>
                <a:gd name="T32" fmla="*/ 1423 w 1645"/>
                <a:gd name="T33" fmla="*/ 593 h 823"/>
                <a:gd name="T34" fmla="*/ 1364 w 1645"/>
                <a:gd name="T35" fmla="*/ 630 h 823"/>
                <a:gd name="T36" fmla="*/ 1307 w 1645"/>
                <a:gd name="T37" fmla="*/ 676 h 823"/>
                <a:gd name="T38" fmla="*/ 1240 w 1645"/>
                <a:gd name="T39" fmla="*/ 736 h 823"/>
                <a:gd name="T40" fmla="*/ 1178 w 1645"/>
                <a:gd name="T41" fmla="*/ 796 h 823"/>
                <a:gd name="T42" fmla="*/ 1124 w 1645"/>
                <a:gd name="T43" fmla="*/ 811 h 823"/>
                <a:gd name="T44" fmla="*/ 1068 w 1645"/>
                <a:gd name="T45" fmla="*/ 783 h 823"/>
                <a:gd name="T46" fmla="*/ 999 w 1645"/>
                <a:gd name="T47" fmla="*/ 755 h 823"/>
                <a:gd name="T48" fmla="*/ 936 w 1645"/>
                <a:gd name="T49" fmla="*/ 735 h 823"/>
                <a:gd name="T50" fmla="*/ 864 w 1645"/>
                <a:gd name="T51" fmla="*/ 715 h 823"/>
                <a:gd name="T52" fmla="*/ 791 w 1645"/>
                <a:gd name="T53" fmla="*/ 696 h 823"/>
                <a:gd name="T54" fmla="*/ 720 w 1645"/>
                <a:gd name="T55" fmla="*/ 681 h 823"/>
                <a:gd name="T56" fmla="*/ 652 w 1645"/>
                <a:gd name="T57" fmla="*/ 666 h 823"/>
                <a:gd name="T58" fmla="*/ 560 w 1645"/>
                <a:gd name="T59" fmla="*/ 652 h 823"/>
                <a:gd name="T60" fmla="*/ 896 w 1645"/>
                <a:gd name="T61" fmla="*/ 542 h 823"/>
                <a:gd name="T62" fmla="*/ 817 w 1645"/>
                <a:gd name="T63" fmla="*/ 439 h 823"/>
                <a:gd name="T64" fmla="*/ 757 w 1645"/>
                <a:gd name="T65" fmla="*/ 379 h 823"/>
                <a:gd name="T66" fmla="*/ 670 w 1645"/>
                <a:gd name="T67" fmla="*/ 298 h 823"/>
                <a:gd name="T68" fmla="*/ 595 w 1645"/>
                <a:gd name="T69" fmla="*/ 235 h 823"/>
                <a:gd name="T70" fmla="*/ 535 w 1645"/>
                <a:gd name="T71" fmla="*/ 188 h 823"/>
                <a:gd name="T72" fmla="*/ 460 w 1645"/>
                <a:gd name="T73" fmla="*/ 141 h 823"/>
                <a:gd name="T74" fmla="*/ 383 w 1645"/>
                <a:gd name="T75" fmla="*/ 102 h 823"/>
                <a:gd name="T76" fmla="*/ 291 w 1645"/>
                <a:gd name="T77" fmla="*/ 69 h 823"/>
                <a:gd name="T78" fmla="*/ 192 w 1645"/>
                <a:gd name="T79" fmla="*/ 45 h 823"/>
                <a:gd name="T80" fmla="*/ 87 w 1645"/>
                <a:gd name="T81" fmla="*/ 24 h 82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645"/>
                <a:gd name="T124" fmla="*/ 0 h 823"/>
                <a:gd name="T125" fmla="*/ 1645 w 1645"/>
                <a:gd name="T126" fmla="*/ 823 h 82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645" h="823">
                  <a:moveTo>
                    <a:pt x="0" y="6"/>
                  </a:moveTo>
                  <a:lnTo>
                    <a:pt x="90" y="0"/>
                  </a:lnTo>
                  <a:lnTo>
                    <a:pt x="135" y="0"/>
                  </a:lnTo>
                  <a:lnTo>
                    <a:pt x="189" y="0"/>
                  </a:lnTo>
                  <a:lnTo>
                    <a:pt x="240" y="3"/>
                  </a:lnTo>
                  <a:lnTo>
                    <a:pt x="291" y="6"/>
                  </a:lnTo>
                  <a:lnTo>
                    <a:pt x="341" y="12"/>
                  </a:lnTo>
                  <a:lnTo>
                    <a:pt x="386" y="21"/>
                  </a:lnTo>
                  <a:lnTo>
                    <a:pt x="436" y="30"/>
                  </a:lnTo>
                  <a:lnTo>
                    <a:pt x="496" y="45"/>
                  </a:lnTo>
                  <a:lnTo>
                    <a:pt x="550" y="63"/>
                  </a:lnTo>
                  <a:lnTo>
                    <a:pt x="601" y="78"/>
                  </a:lnTo>
                  <a:lnTo>
                    <a:pt x="658" y="99"/>
                  </a:lnTo>
                  <a:lnTo>
                    <a:pt x="712" y="123"/>
                  </a:lnTo>
                  <a:lnTo>
                    <a:pt x="766" y="147"/>
                  </a:lnTo>
                  <a:lnTo>
                    <a:pt x="811" y="170"/>
                  </a:lnTo>
                  <a:lnTo>
                    <a:pt x="862" y="194"/>
                  </a:lnTo>
                  <a:lnTo>
                    <a:pt x="905" y="217"/>
                  </a:lnTo>
                  <a:lnTo>
                    <a:pt x="953" y="244"/>
                  </a:lnTo>
                  <a:lnTo>
                    <a:pt x="1001" y="271"/>
                  </a:lnTo>
                  <a:lnTo>
                    <a:pt x="1049" y="304"/>
                  </a:lnTo>
                  <a:lnTo>
                    <a:pt x="1091" y="331"/>
                  </a:lnTo>
                  <a:lnTo>
                    <a:pt x="1136" y="367"/>
                  </a:lnTo>
                  <a:lnTo>
                    <a:pt x="1178" y="400"/>
                  </a:lnTo>
                  <a:lnTo>
                    <a:pt x="1217" y="433"/>
                  </a:lnTo>
                  <a:lnTo>
                    <a:pt x="1249" y="469"/>
                  </a:lnTo>
                  <a:lnTo>
                    <a:pt x="1276" y="500"/>
                  </a:lnTo>
                  <a:lnTo>
                    <a:pt x="1297" y="533"/>
                  </a:lnTo>
                  <a:lnTo>
                    <a:pt x="1645" y="489"/>
                  </a:lnTo>
                  <a:lnTo>
                    <a:pt x="1596" y="512"/>
                  </a:lnTo>
                  <a:lnTo>
                    <a:pt x="1539" y="536"/>
                  </a:lnTo>
                  <a:lnTo>
                    <a:pt x="1494" y="557"/>
                  </a:lnTo>
                  <a:lnTo>
                    <a:pt x="1460" y="573"/>
                  </a:lnTo>
                  <a:lnTo>
                    <a:pt x="1423" y="593"/>
                  </a:lnTo>
                  <a:lnTo>
                    <a:pt x="1393" y="611"/>
                  </a:lnTo>
                  <a:lnTo>
                    <a:pt x="1364" y="630"/>
                  </a:lnTo>
                  <a:lnTo>
                    <a:pt x="1335" y="653"/>
                  </a:lnTo>
                  <a:lnTo>
                    <a:pt x="1307" y="676"/>
                  </a:lnTo>
                  <a:lnTo>
                    <a:pt x="1273" y="705"/>
                  </a:lnTo>
                  <a:lnTo>
                    <a:pt x="1240" y="736"/>
                  </a:lnTo>
                  <a:lnTo>
                    <a:pt x="1211" y="762"/>
                  </a:lnTo>
                  <a:lnTo>
                    <a:pt x="1178" y="796"/>
                  </a:lnTo>
                  <a:lnTo>
                    <a:pt x="1151" y="823"/>
                  </a:lnTo>
                  <a:lnTo>
                    <a:pt x="1124" y="811"/>
                  </a:lnTo>
                  <a:lnTo>
                    <a:pt x="1097" y="796"/>
                  </a:lnTo>
                  <a:lnTo>
                    <a:pt x="1068" y="783"/>
                  </a:lnTo>
                  <a:lnTo>
                    <a:pt x="1034" y="769"/>
                  </a:lnTo>
                  <a:lnTo>
                    <a:pt x="999" y="755"/>
                  </a:lnTo>
                  <a:lnTo>
                    <a:pt x="967" y="744"/>
                  </a:lnTo>
                  <a:lnTo>
                    <a:pt x="936" y="735"/>
                  </a:lnTo>
                  <a:lnTo>
                    <a:pt x="901" y="724"/>
                  </a:lnTo>
                  <a:lnTo>
                    <a:pt x="864" y="715"/>
                  </a:lnTo>
                  <a:lnTo>
                    <a:pt x="826" y="705"/>
                  </a:lnTo>
                  <a:lnTo>
                    <a:pt x="791" y="696"/>
                  </a:lnTo>
                  <a:lnTo>
                    <a:pt x="757" y="687"/>
                  </a:lnTo>
                  <a:lnTo>
                    <a:pt x="720" y="681"/>
                  </a:lnTo>
                  <a:lnTo>
                    <a:pt x="685" y="673"/>
                  </a:lnTo>
                  <a:lnTo>
                    <a:pt x="652" y="666"/>
                  </a:lnTo>
                  <a:lnTo>
                    <a:pt x="613" y="658"/>
                  </a:lnTo>
                  <a:lnTo>
                    <a:pt x="560" y="652"/>
                  </a:lnTo>
                  <a:lnTo>
                    <a:pt x="920" y="590"/>
                  </a:lnTo>
                  <a:lnTo>
                    <a:pt x="896" y="542"/>
                  </a:lnTo>
                  <a:lnTo>
                    <a:pt x="868" y="506"/>
                  </a:lnTo>
                  <a:lnTo>
                    <a:pt x="817" y="439"/>
                  </a:lnTo>
                  <a:lnTo>
                    <a:pt x="787" y="409"/>
                  </a:lnTo>
                  <a:lnTo>
                    <a:pt x="757" y="379"/>
                  </a:lnTo>
                  <a:lnTo>
                    <a:pt x="703" y="328"/>
                  </a:lnTo>
                  <a:lnTo>
                    <a:pt x="670" y="298"/>
                  </a:lnTo>
                  <a:lnTo>
                    <a:pt x="631" y="262"/>
                  </a:lnTo>
                  <a:lnTo>
                    <a:pt x="595" y="235"/>
                  </a:lnTo>
                  <a:lnTo>
                    <a:pt x="565" y="211"/>
                  </a:lnTo>
                  <a:lnTo>
                    <a:pt x="535" y="188"/>
                  </a:lnTo>
                  <a:lnTo>
                    <a:pt x="499" y="164"/>
                  </a:lnTo>
                  <a:lnTo>
                    <a:pt x="460" y="141"/>
                  </a:lnTo>
                  <a:lnTo>
                    <a:pt x="421" y="123"/>
                  </a:lnTo>
                  <a:lnTo>
                    <a:pt x="383" y="102"/>
                  </a:lnTo>
                  <a:lnTo>
                    <a:pt x="335" y="84"/>
                  </a:lnTo>
                  <a:lnTo>
                    <a:pt x="291" y="69"/>
                  </a:lnTo>
                  <a:lnTo>
                    <a:pt x="240" y="57"/>
                  </a:lnTo>
                  <a:lnTo>
                    <a:pt x="192" y="45"/>
                  </a:lnTo>
                  <a:lnTo>
                    <a:pt x="141" y="33"/>
                  </a:lnTo>
                  <a:lnTo>
                    <a:pt x="87" y="2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 rot="-8531423">
            <a:off x="2771775" y="4208463"/>
            <a:ext cx="1727200" cy="1012825"/>
            <a:chOff x="1109" y="1171"/>
            <a:chExt cx="1645" cy="924"/>
          </a:xfrm>
        </p:grpSpPr>
        <p:sp>
          <p:nvSpPr>
            <p:cNvPr id="66591" name="Freeform 18"/>
            <p:cNvSpPr>
              <a:spLocks/>
            </p:cNvSpPr>
            <p:nvPr/>
          </p:nvSpPr>
          <p:spPr bwMode="auto">
            <a:xfrm>
              <a:off x="1110" y="1171"/>
              <a:ext cx="951" cy="607"/>
            </a:xfrm>
            <a:custGeom>
              <a:avLst/>
              <a:gdLst>
                <a:gd name="T0" fmla="*/ 0 w 952"/>
                <a:gd name="T1" fmla="*/ 0 h 607"/>
                <a:gd name="T2" fmla="*/ 0 w 952"/>
                <a:gd name="T3" fmla="*/ 45 h 607"/>
                <a:gd name="T4" fmla="*/ 69 w 952"/>
                <a:gd name="T5" fmla="*/ 57 h 607"/>
                <a:gd name="T6" fmla="*/ 132 w 952"/>
                <a:gd name="T7" fmla="*/ 72 h 607"/>
                <a:gd name="T8" fmla="*/ 189 w 952"/>
                <a:gd name="T9" fmla="*/ 90 h 607"/>
                <a:gd name="T10" fmla="*/ 248 w 952"/>
                <a:gd name="T11" fmla="*/ 108 h 607"/>
                <a:gd name="T12" fmla="*/ 298 w 952"/>
                <a:gd name="T13" fmla="*/ 126 h 607"/>
                <a:gd name="T14" fmla="*/ 340 w 952"/>
                <a:gd name="T15" fmla="*/ 144 h 607"/>
                <a:gd name="T16" fmla="*/ 379 w 952"/>
                <a:gd name="T17" fmla="*/ 160 h 607"/>
                <a:gd name="T18" fmla="*/ 424 w 952"/>
                <a:gd name="T19" fmla="*/ 181 h 607"/>
                <a:gd name="T20" fmla="*/ 463 w 952"/>
                <a:gd name="T21" fmla="*/ 205 h 607"/>
                <a:gd name="T22" fmla="*/ 508 w 952"/>
                <a:gd name="T23" fmla="*/ 235 h 607"/>
                <a:gd name="T24" fmla="*/ 544 w 952"/>
                <a:gd name="T25" fmla="*/ 262 h 607"/>
                <a:gd name="T26" fmla="*/ 580 w 952"/>
                <a:gd name="T27" fmla="*/ 289 h 607"/>
                <a:gd name="T28" fmla="*/ 613 w 952"/>
                <a:gd name="T29" fmla="*/ 319 h 607"/>
                <a:gd name="T30" fmla="*/ 655 w 952"/>
                <a:gd name="T31" fmla="*/ 355 h 607"/>
                <a:gd name="T32" fmla="*/ 700 w 952"/>
                <a:gd name="T33" fmla="*/ 397 h 607"/>
                <a:gd name="T34" fmla="*/ 726 w 952"/>
                <a:gd name="T35" fmla="*/ 427 h 607"/>
                <a:gd name="T36" fmla="*/ 753 w 952"/>
                <a:gd name="T37" fmla="*/ 459 h 607"/>
                <a:gd name="T38" fmla="*/ 780 w 952"/>
                <a:gd name="T39" fmla="*/ 490 h 607"/>
                <a:gd name="T40" fmla="*/ 804 w 952"/>
                <a:gd name="T41" fmla="*/ 520 h 607"/>
                <a:gd name="T42" fmla="*/ 834 w 952"/>
                <a:gd name="T43" fmla="*/ 568 h 607"/>
                <a:gd name="T44" fmla="*/ 852 w 952"/>
                <a:gd name="T45" fmla="*/ 607 h 607"/>
                <a:gd name="T46" fmla="*/ 952 w 952"/>
                <a:gd name="T47" fmla="*/ 595 h 607"/>
                <a:gd name="T48" fmla="*/ 919 w 952"/>
                <a:gd name="T49" fmla="*/ 529 h 607"/>
                <a:gd name="T50" fmla="*/ 870 w 952"/>
                <a:gd name="T51" fmla="*/ 459 h 607"/>
                <a:gd name="T52" fmla="*/ 819 w 952"/>
                <a:gd name="T53" fmla="*/ 400 h 607"/>
                <a:gd name="T54" fmla="*/ 753 w 952"/>
                <a:gd name="T55" fmla="*/ 337 h 607"/>
                <a:gd name="T56" fmla="*/ 664 w 952"/>
                <a:gd name="T57" fmla="*/ 247 h 607"/>
                <a:gd name="T58" fmla="*/ 565 w 952"/>
                <a:gd name="T59" fmla="*/ 172 h 607"/>
                <a:gd name="T60" fmla="*/ 460 w 952"/>
                <a:gd name="T61" fmla="*/ 108 h 607"/>
                <a:gd name="T62" fmla="*/ 367 w 952"/>
                <a:gd name="T63" fmla="*/ 69 h 607"/>
                <a:gd name="T64" fmla="*/ 251 w 952"/>
                <a:gd name="T65" fmla="*/ 30 h 607"/>
                <a:gd name="T66" fmla="*/ 156 w 952"/>
                <a:gd name="T67" fmla="*/ 15 h 607"/>
                <a:gd name="T68" fmla="*/ 0 w 952"/>
                <a:gd name="T69" fmla="*/ 0 h 60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952"/>
                <a:gd name="T106" fmla="*/ 0 h 607"/>
                <a:gd name="T107" fmla="*/ 952 w 952"/>
                <a:gd name="T108" fmla="*/ 607 h 60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952" h="607">
                  <a:moveTo>
                    <a:pt x="0" y="0"/>
                  </a:moveTo>
                  <a:lnTo>
                    <a:pt x="0" y="45"/>
                  </a:lnTo>
                  <a:lnTo>
                    <a:pt x="69" y="57"/>
                  </a:lnTo>
                  <a:lnTo>
                    <a:pt x="132" y="72"/>
                  </a:lnTo>
                  <a:lnTo>
                    <a:pt x="189" y="90"/>
                  </a:lnTo>
                  <a:lnTo>
                    <a:pt x="248" y="108"/>
                  </a:lnTo>
                  <a:lnTo>
                    <a:pt x="298" y="126"/>
                  </a:lnTo>
                  <a:lnTo>
                    <a:pt x="340" y="144"/>
                  </a:lnTo>
                  <a:lnTo>
                    <a:pt x="379" y="160"/>
                  </a:lnTo>
                  <a:lnTo>
                    <a:pt x="424" y="181"/>
                  </a:lnTo>
                  <a:lnTo>
                    <a:pt x="463" y="205"/>
                  </a:lnTo>
                  <a:lnTo>
                    <a:pt x="508" y="235"/>
                  </a:lnTo>
                  <a:lnTo>
                    <a:pt x="544" y="262"/>
                  </a:lnTo>
                  <a:lnTo>
                    <a:pt x="580" y="289"/>
                  </a:lnTo>
                  <a:lnTo>
                    <a:pt x="613" y="319"/>
                  </a:lnTo>
                  <a:lnTo>
                    <a:pt x="655" y="355"/>
                  </a:lnTo>
                  <a:lnTo>
                    <a:pt x="700" y="397"/>
                  </a:lnTo>
                  <a:lnTo>
                    <a:pt x="726" y="427"/>
                  </a:lnTo>
                  <a:lnTo>
                    <a:pt x="753" y="459"/>
                  </a:lnTo>
                  <a:lnTo>
                    <a:pt x="780" y="490"/>
                  </a:lnTo>
                  <a:lnTo>
                    <a:pt x="804" y="520"/>
                  </a:lnTo>
                  <a:lnTo>
                    <a:pt x="834" y="568"/>
                  </a:lnTo>
                  <a:lnTo>
                    <a:pt x="852" y="607"/>
                  </a:lnTo>
                  <a:lnTo>
                    <a:pt x="952" y="595"/>
                  </a:lnTo>
                  <a:lnTo>
                    <a:pt x="919" y="529"/>
                  </a:lnTo>
                  <a:lnTo>
                    <a:pt x="870" y="459"/>
                  </a:lnTo>
                  <a:lnTo>
                    <a:pt x="819" y="400"/>
                  </a:lnTo>
                  <a:lnTo>
                    <a:pt x="753" y="337"/>
                  </a:lnTo>
                  <a:lnTo>
                    <a:pt x="664" y="247"/>
                  </a:lnTo>
                  <a:lnTo>
                    <a:pt x="565" y="172"/>
                  </a:lnTo>
                  <a:lnTo>
                    <a:pt x="460" y="108"/>
                  </a:lnTo>
                  <a:lnTo>
                    <a:pt x="367" y="69"/>
                  </a:lnTo>
                  <a:lnTo>
                    <a:pt x="251" y="30"/>
                  </a:lnTo>
                  <a:lnTo>
                    <a:pt x="15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10" name="Freeform 19"/>
            <p:cNvSpPr>
              <a:spLocks/>
            </p:cNvSpPr>
            <p:nvPr/>
          </p:nvSpPr>
          <p:spPr bwMode="auto">
            <a:xfrm>
              <a:off x="2268" y="1659"/>
              <a:ext cx="493" cy="433"/>
            </a:xfrm>
            <a:custGeom>
              <a:avLst/>
              <a:gdLst>
                <a:gd name="T0" fmla="*/ 0 w 493"/>
                <a:gd name="T1" fmla="*/ 335 h 434"/>
                <a:gd name="T2" fmla="*/ 0 w 493"/>
                <a:gd name="T3" fmla="*/ 434 h 434"/>
                <a:gd name="T4" fmla="*/ 20 w 493"/>
                <a:gd name="T5" fmla="*/ 409 h 434"/>
                <a:gd name="T6" fmla="*/ 42 w 493"/>
                <a:gd name="T7" fmla="*/ 383 h 434"/>
                <a:gd name="T8" fmla="*/ 71 w 493"/>
                <a:gd name="T9" fmla="*/ 356 h 434"/>
                <a:gd name="T10" fmla="*/ 107 w 493"/>
                <a:gd name="T11" fmla="*/ 325 h 434"/>
                <a:gd name="T12" fmla="*/ 142 w 493"/>
                <a:gd name="T13" fmla="*/ 291 h 434"/>
                <a:gd name="T14" fmla="*/ 178 w 493"/>
                <a:gd name="T15" fmla="*/ 259 h 434"/>
                <a:gd name="T16" fmla="*/ 211 w 493"/>
                <a:gd name="T17" fmla="*/ 232 h 434"/>
                <a:gd name="T18" fmla="*/ 241 w 493"/>
                <a:gd name="T19" fmla="*/ 208 h 434"/>
                <a:gd name="T20" fmla="*/ 274 w 493"/>
                <a:gd name="T21" fmla="*/ 186 h 434"/>
                <a:gd name="T22" fmla="*/ 308 w 493"/>
                <a:gd name="T23" fmla="*/ 164 h 434"/>
                <a:gd name="T24" fmla="*/ 348 w 493"/>
                <a:gd name="T25" fmla="*/ 141 h 434"/>
                <a:gd name="T26" fmla="*/ 385 w 493"/>
                <a:gd name="T27" fmla="*/ 123 h 434"/>
                <a:gd name="T28" fmla="*/ 423 w 493"/>
                <a:gd name="T29" fmla="*/ 107 h 434"/>
                <a:gd name="T30" fmla="*/ 463 w 493"/>
                <a:gd name="T31" fmla="*/ 90 h 434"/>
                <a:gd name="T32" fmla="*/ 493 w 493"/>
                <a:gd name="T33" fmla="*/ 76 h 434"/>
                <a:gd name="T34" fmla="*/ 493 w 493"/>
                <a:gd name="T35" fmla="*/ 0 h 434"/>
                <a:gd name="T36" fmla="*/ 439 w 493"/>
                <a:gd name="T37" fmla="*/ 15 h 434"/>
                <a:gd name="T38" fmla="*/ 360 w 493"/>
                <a:gd name="T39" fmla="*/ 49 h 434"/>
                <a:gd name="T40" fmla="*/ 259 w 493"/>
                <a:gd name="T41" fmla="*/ 92 h 434"/>
                <a:gd name="T42" fmla="*/ 185 w 493"/>
                <a:gd name="T43" fmla="*/ 138 h 434"/>
                <a:gd name="T44" fmla="*/ 117 w 493"/>
                <a:gd name="T45" fmla="*/ 204 h 434"/>
                <a:gd name="T46" fmla="*/ 50 w 493"/>
                <a:gd name="T47" fmla="*/ 259 h 434"/>
                <a:gd name="T48" fmla="*/ 0 w 493"/>
                <a:gd name="T49" fmla="*/ 312 h 434"/>
                <a:gd name="T50" fmla="*/ 0 w 493"/>
                <a:gd name="T51" fmla="*/ 433 h 434"/>
                <a:gd name="T52" fmla="*/ 0 w 493"/>
                <a:gd name="T53" fmla="*/ 431 h 434"/>
                <a:gd name="T54" fmla="*/ 0 w 493"/>
                <a:gd name="T55" fmla="*/ 335 h 43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493"/>
                <a:gd name="T85" fmla="*/ 0 h 434"/>
                <a:gd name="T86" fmla="*/ 493 w 493"/>
                <a:gd name="T87" fmla="*/ 434 h 434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493" h="434">
                  <a:moveTo>
                    <a:pt x="0" y="335"/>
                  </a:moveTo>
                  <a:lnTo>
                    <a:pt x="0" y="434"/>
                  </a:lnTo>
                  <a:lnTo>
                    <a:pt x="20" y="409"/>
                  </a:lnTo>
                  <a:lnTo>
                    <a:pt x="42" y="383"/>
                  </a:lnTo>
                  <a:lnTo>
                    <a:pt x="71" y="356"/>
                  </a:lnTo>
                  <a:lnTo>
                    <a:pt x="107" y="325"/>
                  </a:lnTo>
                  <a:lnTo>
                    <a:pt x="142" y="291"/>
                  </a:lnTo>
                  <a:lnTo>
                    <a:pt x="178" y="259"/>
                  </a:lnTo>
                  <a:lnTo>
                    <a:pt x="211" y="232"/>
                  </a:lnTo>
                  <a:lnTo>
                    <a:pt x="241" y="208"/>
                  </a:lnTo>
                  <a:lnTo>
                    <a:pt x="274" y="186"/>
                  </a:lnTo>
                  <a:lnTo>
                    <a:pt x="308" y="164"/>
                  </a:lnTo>
                  <a:lnTo>
                    <a:pt x="348" y="141"/>
                  </a:lnTo>
                  <a:lnTo>
                    <a:pt x="385" y="123"/>
                  </a:lnTo>
                  <a:lnTo>
                    <a:pt x="423" y="107"/>
                  </a:lnTo>
                  <a:lnTo>
                    <a:pt x="463" y="90"/>
                  </a:lnTo>
                  <a:lnTo>
                    <a:pt x="493" y="76"/>
                  </a:lnTo>
                  <a:lnTo>
                    <a:pt x="493" y="0"/>
                  </a:lnTo>
                  <a:lnTo>
                    <a:pt x="439" y="15"/>
                  </a:lnTo>
                  <a:lnTo>
                    <a:pt x="360" y="49"/>
                  </a:lnTo>
                  <a:lnTo>
                    <a:pt x="259" y="92"/>
                  </a:lnTo>
                  <a:lnTo>
                    <a:pt x="185" y="138"/>
                  </a:lnTo>
                  <a:lnTo>
                    <a:pt x="117" y="204"/>
                  </a:lnTo>
                  <a:lnTo>
                    <a:pt x="50" y="259"/>
                  </a:lnTo>
                  <a:lnTo>
                    <a:pt x="0" y="312"/>
                  </a:lnTo>
                  <a:lnTo>
                    <a:pt x="0" y="433"/>
                  </a:lnTo>
                  <a:lnTo>
                    <a:pt x="0" y="431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66593" name="Freeform 20"/>
            <p:cNvSpPr>
              <a:spLocks/>
            </p:cNvSpPr>
            <p:nvPr/>
          </p:nvSpPr>
          <p:spPr bwMode="auto">
            <a:xfrm>
              <a:off x="1677" y="1822"/>
              <a:ext cx="590" cy="269"/>
            </a:xfrm>
            <a:custGeom>
              <a:avLst/>
              <a:gdLst>
                <a:gd name="T0" fmla="*/ 0 w 589"/>
                <a:gd name="T1" fmla="*/ 0 h 270"/>
                <a:gd name="T2" fmla="*/ 0 w 589"/>
                <a:gd name="T3" fmla="*/ 83 h 270"/>
                <a:gd name="T4" fmla="*/ 38 w 589"/>
                <a:gd name="T5" fmla="*/ 90 h 270"/>
                <a:gd name="T6" fmla="*/ 77 w 589"/>
                <a:gd name="T7" fmla="*/ 97 h 270"/>
                <a:gd name="T8" fmla="*/ 114 w 589"/>
                <a:gd name="T9" fmla="*/ 106 h 270"/>
                <a:gd name="T10" fmla="*/ 152 w 589"/>
                <a:gd name="T11" fmla="*/ 115 h 270"/>
                <a:gd name="T12" fmla="*/ 196 w 589"/>
                <a:gd name="T13" fmla="*/ 126 h 270"/>
                <a:gd name="T14" fmla="*/ 244 w 589"/>
                <a:gd name="T15" fmla="*/ 138 h 270"/>
                <a:gd name="T16" fmla="*/ 304 w 589"/>
                <a:gd name="T17" fmla="*/ 156 h 270"/>
                <a:gd name="T18" fmla="*/ 362 w 589"/>
                <a:gd name="T19" fmla="*/ 172 h 270"/>
                <a:gd name="T20" fmla="*/ 400 w 589"/>
                <a:gd name="T21" fmla="*/ 185 h 270"/>
                <a:gd name="T22" fmla="*/ 445 w 589"/>
                <a:gd name="T23" fmla="*/ 203 h 270"/>
                <a:gd name="T24" fmla="*/ 494 w 589"/>
                <a:gd name="T25" fmla="*/ 223 h 270"/>
                <a:gd name="T26" fmla="*/ 538 w 589"/>
                <a:gd name="T27" fmla="*/ 243 h 270"/>
                <a:gd name="T28" fmla="*/ 570 w 589"/>
                <a:gd name="T29" fmla="*/ 259 h 270"/>
                <a:gd name="T30" fmla="*/ 589 w 589"/>
                <a:gd name="T31" fmla="*/ 270 h 270"/>
                <a:gd name="T32" fmla="*/ 589 w 589"/>
                <a:gd name="T33" fmla="*/ 167 h 270"/>
                <a:gd name="T34" fmla="*/ 552 w 589"/>
                <a:gd name="T35" fmla="*/ 141 h 270"/>
                <a:gd name="T36" fmla="*/ 478 w 589"/>
                <a:gd name="T37" fmla="*/ 105 h 270"/>
                <a:gd name="T38" fmla="*/ 392 w 589"/>
                <a:gd name="T39" fmla="*/ 69 h 270"/>
                <a:gd name="T40" fmla="*/ 315 w 589"/>
                <a:gd name="T41" fmla="*/ 49 h 270"/>
                <a:gd name="T42" fmla="*/ 226 w 589"/>
                <a:gd name="T43" fmla="*/ 24 h 270"/>
                <a:gd name="T44" fmla="*/ 137 w 589"/>
                <a:gd name="T45" fmla="*/ 7 h 270"/>
                <a:gd name="T46" fmla="*/ 74 w 589"/>
                <a:gd name="T47" fmla="*/ 1 h 270"/>
                <a:gd name="T48" fmla="*/ 0 w 589"/>
                <a:gd name="T49" fmla="*/ 0 h 2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89"/>
                <a:gd name="T76" fmla="*/ 0 h 270"/>
                <a:gd name="T77" fmla="*/ 589 w 589"/>
                <a:gd name="T78" fmla="*/ 270 h 2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89" h="270">
                  <a:moveTo>
                    <a:pt x="0" y="0"/>
                  </a:moveTo>
                  <a:lnTo>
                    <a:pt x="0" y="83"/>
                  </a:lnTo>
                  <a:lnTo>
                    <a:pt x="38" y="90"/>
                  </a:lnTo>
                  <a:lnTo>
                    <a:pt x="77" y="97"/>
                  </a:lnTo>
                  <a:lnTo>
                    <a:pt x="114" y="106"/>
                  </a:lnTo>
                  <a:lnTo>
                    <a:pt x="152" y="115"/>
                  </a:lnTo>
                  <a:lnTo>
                    <a:pt x="196" y="126"/>
                  </a:lnTo>
                  <a:lnTo>
                    <a:pt x="244" y="138"/>
                  </a:lnTo>
                  <a:lnTo>
                    <a:pt x="304" y="156"/>
                  </a:lnTo>
                  <a:lnTo>
                    <a:pt x="362" y="172"/>
                  </a:lnTo>
                  <a:lnTo>
                    <a:pt x="400" y="185"/>
                  </a:lnTo>
                  <a:lnTo>
                    <a:pt x="445" y="203"/>
                  </a:lnTo>
                  <a:lnTo>
                    <a:pt x="494" y="223"/>
                  </a:lnTo>
                  <a:lnTo>
                    <a:pt x="538" y="243"/>
                  </a:lnTo>
                  <a:lnTo>
                    <a:pt x="570" y="259"/>
                  </a:lnTo>
                  <a:lnTo>
                    <a:pt x="589" y="270"/>
                  </a:lnTo>
                  <a:lnTo>
                    <a:pt x="589" y="167"/>
                  </a:lnTo>
                  <a:lnTo>
                    <a:pt x="552" y="141"/>
                  </a:lnTo>
                  <a:lnTo>
                    <a:pt x="478" y="105"/>
                  </a:lnTo>
                  <a:lnTo>
                    <a:pt x="392" y="69"/>
                  </a:lnTo>
                  <a:lnTo>
                    <a:pt x="315" y="49"/>
                  </a:lnTo>
                  <a:lnTo>
                    <a:pt x="226" y="24"/>
                  </a:lnTo>
                  <a:lnTo>
                    <a:pt x="137" y="7"/>
                  </a:lnTo>
                  <a:lnTo>
                    <a:pt x="74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66594" name="Freeform 21"/>
            <p:cNvSpPr>
              <a:spLocks/>
            </p:cNvSpPr>
            <p:nvPr/>
          </p:nvSpPr>
          <p:spPr bwMode="auto">
            <a:xfrm>
              <a:off x="1110" y="1171"/>
              <a:ext cx="1645" cy="823"/>
            </a:xfrm>
            <a:custGeom>
              <a:avLst/>
              <a:gdLst>
                <a:gd name="T0" fmla="*/ 90 w 1645"/>
                <a:gd name="T1" fmla="*/ 0 h 823"/>
                <a:gd name="T2" fmla="*/ 189 w 1645"/>
                <a:gd name="T3" fmla="*/ 0 h 823"/>
                <a:gd name="T4" fmla="*/ 291 w 1645"/>
                <a:gd name="T5" fmla="*/ 6 h 823"/>
                <a:gd name="T6" fmla="*/ 386 w 1645"/>
                <a:gd name="T7" fmla="*/ 21 h 823"/>
                <a:gd name="T8" fmla="*/ 496 w 1645"/>
                <a:gd name="T9" fmla="*/ 45 h 823"/>
                <a:gd name="T10" fmla="*/ 601 w 1645"/>
                <a:gd name="T11" fmla="*/ 78 h 823"/>
                <a:gd name="T12" fmla="*/ 712 w 1645"/>
                <a:gd name="T13" fmla="*/ 123 h 823"/>
                <a:gd name="T14" fmla="*/ 811 w 1645"/>
                <a:gd name="T15" fmla="*/ 170 h 823"/>
                <a:gd name="T16" fmla="*/ 905 w 1645"/>
                <a:gd name="T17" fmla="*/ 217 h 823"/>
                <a:gd name="T18" fmla="*/ 1001 w 1645"/>
                <a:gd name="T19" fmla="*/ 271 h 823"/>
                <a:gd name="T20" fmla="*/ 1091 w 1645"/>
                <a:gd name="T21" fmla="*/ 331 h 823"/>
                <a:gd name="T22" fmla="*/ 1178 w 1645"/>
                <a:gd name="T23" fmla="*/ 400 h 823"/>
                <a:gd name="T24" fmla="*/ 1249 w 1645"/>
                <a:gd name="T25" fmla="*/ 469 h 823"/>
                <a:gd name="T26" fmla="*/ 1297 w 1645"/>
                <a:gd name="T27" fmla="*/ 533 h 823"/>
                <a:gd name="T28" fmla="*/ 1596 w 1645"/>
                <a:gd name="T29" fmla="*/ 512 h 823"/>
                <a:gd name="T30" fmla="*/ 1494 w 1645"/>
                <a:gd name="T31" fmla="*/ 557 h 823"/>
                <a:gd name="T32" fmla="*/ 1423 w 1645"/>
                <a:gd name="T33" fmla="*/ 593 h 823"/>
                <a:gd name="T34" fmla="*/ 1364 w 1645"/>
                <a:gd name="T35" fmla="*/ 630 h 823"/>
                <a:gd name="T36" fmla="*/ 1307 w 1645"/>
                <a:gd name="T37" fmla="*/ 676 h 823"/>
                <a:gd name="T38" fmla="*/ 1240 w 1645"/>
                <a:gd name="T39" fmla="*/ 736 h 823"/>
                <a:gd name="T40" fmla="*/ 1178 w 1645"/>
                <a:gd name="T41" fmla="*/ 796 h 823"/>
                <a:gd name="T42" fmla="*/ 1124 w 1645"/>
                <a:gd name="T43" fmla="*/ 811 h 823"/>
                <a:gd name="T44" fmla="*/ 1068 w 1645"/>
                <a:gd name="T45" fmla="*/ 783 h 823"/>
                <a:gd name="T46" fmla="*/ 999 w 1645"/>
                <a:gd name="T47" fmla="*/ 755 h 823"/>
                <a:gd name="T48" fmla="*/ 936 w 1645"/>
                <a:gd name="T49" fmla="*/ 735 h 823"/>
                <a:gd name="T50" fmla="*/ 864 w 1645"/>
                <a:gd name="T51" fmla="*/ 715 h 823"/>
                <a:gd name="T52" fmla="*/ 791 w 1645"/>
                <a:gd name="T53" fmla="*/ 696 h 823"/>
                <a:gd name="T54" fmla="*/ 720 w 1645"/>
                <a:gd name="T55" fmla="*/ 681 h 823"/>
                <a:gd name="T56" fmla="*/ 652 w 1645"/>
                <a:gd name="T57" fmla="*/ 666 h 823"/>
                <a:gd name="T58" fmla="*/ 560 w 1645"/>
                <a:gd name="T59" fmla="*/ 652 h 823"/>
                <a:gd name="T60" fmla="*/ 896 w 1645"/>
                <a:gd name="T61" fmla="*/ 542 h 823"/>
                <a:gd name="T62" fmla="*/ 817 w 1645"/>
                <a:gd name="T63" fmla="*/ 439 h 823"/>
                <a:gd name="T64" fmla="*/ 757 w 1645"/>
                <a:gd name="T65" fmla="*/ 379 h 823"/>
                <a:gd name="T66" fmla="*/ 670 w 1645"/>
                <a:gd name="T67" fmla="*/ 298 h 823"/>
                <a:gd name="T68" fmla="*/ 595 w 1645"/>
                <a:gd name="T69" fmla="*/ 235 h 823"/>
                <a:gd name="T70" fmla="*/ 535 w 1645"/>
                <a:gd name="T71" fmla="*/ 188 h 823"/>
                <a:gd name="T72" fmla="*/ 460 w 1645"/>
                <a:gd name="T73" fmla="*/ 141 h 823"/>
                <a:gd name="T74" fmla="*/ 383 w 1645"/>
                <a:gd name="T75" fmla="*/ 102 h 823"/>
                <a:gd name="T76" fmla="*/ 291 w 1645"/>
                <a:gd name="T77" fmla="*/ 69 h 823"/>
                <a:gd name="T78" fmla="*/ 192 w 1645"/>
                <a:gd name="T79" fmla="*/ 45 h 823"/>
                <a:gd name="T80" fmla="*/ 87 w 1645"/>
                <a:gd name="T81" fmla="*/ 24 h 82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645"/>
                <a:gd name="T124" fmla="*/ 0 h 823"/>
                <a:gd name="T125" fmla="*/ 1645 w 1645"/>
                <a:gd name="T126" fmla="*/ 823 h 82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645" h="823">
                  <a:moveTo>
                    <a:pt x="0" y="6"/>
                  </a:moveTo>
                  <a:lnTo>
                    <a:pt x="90" y="0"/>
                  </a:lnTo>
                  <a:lnTo>
                    <a:pt x="135" y="0"/>
                  </a:lnTo>
                  <a:lnTo>
                    <a:pt x="189" y="0"/>
                  </a:lnTo>
                  <a:lnTo>
                    <a:pt x="240" y="3"/>
                  </a:lnTo>
                  <a:lnTo>
                    <a:pt x="291" y="6"/>
                  </a:lnTo>
                  <a:lnTo>
                    <a:pt x="341" y="12"/>
                  </a:lnTo>
                  <a:lnTo>
                    <a:pt x="386" y="21"/>
                  </a:lnTo>
                  <a:lnTo>
                    <a:pt x="436" y="30"/>
                  </a:lnTo>
                  <a:lnTo>
                    <a:pt x="496" y="45"/>
                  </a:lnTo>
                  <a:lnTo>
                    <a:pt x="550" y="63"/>
                  </a:lnTo>
                  <a:lnTo>
                    <a:pt x="601" y="78"/>
                  </a:lnTo>
                  <a:lnTo>
                    <a:pt x="658" y="99"/>
                  </a:lnTo>
                  <a:lnTo>
                    <a:pt x="712" y="123"/>
                  </a:lnTo>
                  <a:lnTo>
                    <a:pt x="766" y="147"/>
                  </a:lnTo>
                  <a:lnTo>
                    <a:pt x="811" y="170"/>
                  </a:lnTo>
                  <a:lnTo>
                    <a:pt x="862" y="194"/>
                  </a:lnTo>
                  <a:lnTo>
                    <a:pt x="905" y="217"/>
                  </a:lnTo>
                  <a:lnTo>
                    <a:pt x="953" y="244"/>
                  </a:lnTo>
                  <a:lnTo>
                    <a:pt x="1001" y="271"/>
                  </a:lnTo>
                  <a:lnTo>
                    <a:pt x="1049" y="304"/>
                  </a:lnTo>
                  <a:lnTo>
                    <a:pt x="1091" y="331"/>
                  </a:lnTo>
                  <a:lnTo>
                    <a:pt x="1136" y="367"/>
                  </a:lnTo>
                  <a:lnTo>
                    <a:pt x="1178" y="400"/>
                  </a:lnTo>
                  <a:lnTo>
                    <a:pt x="1217" y="433"/>
                  </a:lnTo>
                  <a:lnTo>
                    <a:pt x="1249" y="469"/>
                  </a:lnTo>
                  <a:lnTo>
                    <a:pt x="1276" y="500"/>
                  </a:lnTo>
                  <a:lnTo>
                    <a:pt x="1297" y="533"/>
                  </a:lnTo>
                  <a:lnTo>
                    <a:pt x="1645" y="489"/>
                  </a:lnTo>
                  <a:lnTo>
                    <a:pt x="1596" y="512"/>
                  </a:lnTo>
                  <a:lnTo>
                    <a:pt x="1539" y="536"/>
                  </a:lnTo>
                  <a:lnTo>
                    <a:pt x="1494" y="557"/>
                  </a:lnTo>
                  <a:lnTo>
                    <a:pt x="1460" y="573"/>
                  </a:lnTo>
                  <a:lnTo>
                    <a:pt x="1423" y="593"/>
                  </a:lnTo>
                  <a:lnTo>
                    <a:pt x="1393" y="611"/>
                  </a:lnTo>
                  <a:lnTo>
                    <a:pt x="1364" y="630"/>
                  </a:lnTo>
                  <a:lnTo>
                    <a:pt x="1335" y="653"/>
                  </a:lnTo>
                  <a:lnTo>
                    <a:pt x="1307" y="676"/>
                  </a:lnTo>
                  <a:lnTo>
                    <a:pt x="1273" y="705"/>
                  </a:lnTo>
                  <a:lnTo>
                    <a:pt x="1240" y="736"/>
                  </a:lnTo>
                  <a:lnTo>
                    <a:pt x="1211" y="762"/>
                  </a:lnTo>
                  <a:lnTo>
                    <a:pt x="1178" y="796"/>
                  </a:lnTo>
                  <a:lnTo>
                    <a:pt x="1151" y="823"/>
                  </a:lnTo>
                  <a:lnTo>
                    <a:pt x="1124" y="811"/>
                  </a:lnTo>
                  <a:lnTo>
                    <a:pt x="1097" y="796"/>
                  </a:lnTo>
                  <a:lnTo>
                    <a:pt x="1068" y="783"/>
                  </a:lnTo>
                  <a:lnTo>
                    <a:pt x="1034" y="769"/>
                  </a:lnTo>
                  <a:lnTo>
                    <a:pt x="999" y="755"/>
                  </a:lnTo>
                  <a:lnTo>
                    <a:pt x="967" y="744"/>
                  </a:lnTo>
                  <a:lnTo>
                    <a:pt x="936" y="735"/>
                  </a:lnTo>
                  <a:lnTo>
                    <a:pt x="901" y="724"/>
                  </a:lnTo>
                  <a:lnTo>
                    <a:pt x="864" y="715"/>
                  </a:lnTo>
                  <a:lnTo>
                    <a:pt x="826" y="705"/>
                  </a:lnTo>
                  <a:lnTo>
                    <a:pt x="791" y="696"/>
                  </a:lnTo>
                  <a:lnTo>
                    <a:pt x="757" y="687"/>
                  </a:lnTo>
                  <a:lnTo>
                    <a:pt x="720" y="681"/>
                  </a:lnTo>
                  <a:lnTo>
                    <a:pt x="685" y="673"/>
                  </a:lnTo>
                  <a:lnTo>
                    <a:pt x="652" y="666"/>
                  </a:lnTo>
                  <a:lnTo>
                    <a:pt x="613" y="658"/>
                  </a:lnTo>
                  <a:lnTo>
                    <a:pt x="560" y="652"/>
                  </a:lnTo>
                  <a:lnTo>
                    <a:pt x="920" y="590"/>
                  </a:lnTo>
                  <a:lnTo>
                    <a:pt x="896" y="542"/>
                  </a:lnTo>
                  <a:lnTo>
                    <a:pt x="868" y="506"/>
                  </a:lnTo>
                  <a:lnTo>
                    <a:pt x="817" y="439"/>
                  </a:lnTo>
                  <a:lnTo>
                    <a:pt x="787" y="409"/>
                  </a:lnTo>
                  <a:lnTo>
                    <a:pt x="757" y="379"/>
                  </a:lnTo>
                  <a:lnTo>
                    <a:pt x="703" y="328"/>
                  </a:lnTo>
                  <a:lnTo>
                    <a:pt x="670" y="298"/>
                  </a:lnTo>
                  <a:lnTo>
                    <a:pt x="631" y="262"/>
                  </a:lnTo>
                  <a:lnTo>
                    <a:pt x="595" y="235"/>
                  </a:lnTo>
                  <a:lnTo>
                    <a:pt x="565" y="211"/>
                  </a:lnTo>
                  <a:lnTo>
                    <a:pt x="535" y="188"/>
                  </a:lnTo>
                  <a:lnTo>
                    <a:pt x="499" y="164"/>
                  </a:lnTo>
                  <a:lnTo>
                    <a:pt x="460" y="141"/>
                  </a:lnTo>
                  <a:lnTo>
                    <a:pt x="421" y="123"/>
                  </a:lnTo>
                  <a:lnTo>
                    <a:pt x="383" y="102"/>
                  </a:lnTo>
                  <a:lnTo>
                    <a:pt x="335" y="84"/>
                  </a:lnTo>
                  <a:lnTo>
                    <a:pt x="291" y="69"/>
                  </a:lnTo>
                  <a:lnTo>
                    <a:pt x="240" y="57"/>
                  </a:lnTo>
                  <a:lnTo>
                    <a:pt x="192" y="45"/>
                  </a:lnTo>
                  <a:lnTo>
                    <a:pt x="141" y="33"/>
                  </a:lnTo>
                  <a:lnTo>
                    <a:pt x="87" y="2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 rot="4248782">
            <a:off x="4575969" y="1121569"/>
            <a:ext cx="2611438" cy="1466850"/>
            <a:chOff x="1109" y="1171"/>
            <a:chExt cx="1645" cy="924"/>
          </a:xfrm>
        </p:grpSpPr>
        <p:sp>
          <p:nvSpPr>
            <p:cNvPr id="11" name="Freeform 23"/>
            <p:cNvSpPr>
              <a:spLocks/>
            </p:cNvSpPr>
            <p:nvPr/>
          </p:nvSpPr>
          <p:spPr bwMode="auto">
            <a:xfrm>
              <a:off x="1103" y="1185"/>
              <a:ext cx="952" cy="607"/>
            </a:xfrm>
            <a:custGeom>
              <a:avLst/>
              <a:gdLst>
                <a:gd name="T0" fmla="*/ 0 w 952"/>
                <a:gd name="T1" fmla="*/ 0 h 607"/>
                <a:gd name="T2" fmla="*/ 0 w 952"/>
                <a:gd name="T3" fmla="*/ 45 h 607"/>
                <a:gd name="T4" fmla="*/ 69 w 952"/>
                <a:gd name="T5" fmla="*/ 57 h 607"/>
                <a:gd name="T6" fmla="*/ 132 w 952"/>
                <a:gd name="T7" fmla="*/ 72 h 607"/>
                <a:gd name="T8" fmla="*/ 189 w 952"/>
                <a:gd name="T9" fmla="*/ 90 h 607"/>
                <a:gd name="T10" fmla="*/ 248 w 952"/>
                <a:gd name="T11" fmla="*/ 108 h 607"/>
                <a:gd name="T12" fmla="*/ 298 w 952"/>
                <a:gd name="T13" fmla="*/ 126 h 607"/>
                <a:gd name="T14" fmla="*/ 340 w 952"/>
                <a:gd name="T15" fmla="*/ 144 h 607"/>
                <a:gd name="T16" fmla="*/ 379 w 952"/>
                <a:gd name="T17" fmla="*/ 160 h 607"/>
                <a:gd name="T18" fmla="*/ 424 w 952"/>
                <a:gd name="T19" fmla="*/ 181 h 607"/>
                <a:gd name="T20" fmla="*/ 463 w 952"/>
                <a:gd name="T21" fmla="*/ 205 h 607"/>
                <a:gd name="T22" fmla="*/ 508 w 952"/>
                <a:gd name="T23" fmla="*/ 235 h 607"/>
                <a:gd name="T24" fmla="*/ 544 w 952"/>
                <a:gd name="T25" fmla="*/ 262 h 607"/>
                <a:gd name="T26" fmla="*/ 580 w 952"/>
                <a:gd name="T27" fmla="*/ 289 h 607"/>
                <a:gd name="T28" fmla="*/ 613 w 952"/>
                <a:gd name="T29" fmla="*/ 319 h 607"/>
                <a:gd name="T30" fmla="*/ 655 w 952"/>
                <a:gd name="T31" fmla="*/ 355 h 607"/>
                <a:gd name="T32" fmla="*/ 700 w 952"/>
                <a:gd name="T33" fmla="*/ 397 h 607"/>
                <a:gd name="T34" fmla="*/ 726 w 952"/>
                <a:gd name="T35" fmla="*/ 427 h 607"/>
                <a:gd name="T36" fmla="*/ 753 w 952"/>
                <a:gd name="T37" fmla="*/ 459 h 607"/>
                <a:gd name="T38" fmla="*/ 780 w 952"/>
                <a:gd name="T39" fmla="*/ 490 h 607"/>
                <a:gd name="T40" fmla="*/ 804 w 952"/>
                <a:gd name="T41" fmla="*/ 520 h 607"/>
                <a:gd name="T42" fmla="*/ 834 w 952"/>
                <a:gd name="T43" fmla="*/ 568 h 607"/>
                <a:gd name="T44" fmla="*/ 852 w 952"/>
                <a:gd name="T45" fmla="*/ 607 h 607"/>
                <a:gd name="T46" fmla="*/ 952 w 952"/>
                <a:gd name="T47" fmla="*/ 595 h 607"/>
                <a:gd name="T48" fmla="*/ 919 w 952"/>
                <a:gd name="T49" fmla="*/ 529 h 607"/>
                <a:gd name="T50" fmla="*/ 870 w 952"/>
                <a:gd name="T51" fmla="*/ 459 h 607"/>
                <a:gd name="T52" fmla="*/ 819 w 952"/>
                <a:gd name="T53" fmla="*/ 400 h 607"/>
                <a:gd name="T54" fmla="*/ 753 w 952"/>
                <a:gd name="T55" fmla="*/ 337 h 607"/>
                <a:gd name="T56" fmla="*/ 664 w 952"/>
                <a:gd name="T57" fmla="*/ 247 h 607"/>
                <a:gd name="T58" fmla="*/ 565 w 952"/>
                <a:gd name="T59" fmla="*/ 172 h 607"/>
                <a:gd name="T60" fmla="*/ 460 w 952"/>
                <a:gd name="T61" fmla="*/ 108 h 607"/>
                <a:gd name="T62" fmla="*/ 367 w 952"/>
                <a:gd name="T63" fmla="*/ 69 h 607"/>
                <a:gd name="T64" fmla="*/ 251 w 952"/>
                <a:gd name="T65" fmla="*/ 30 h 607"/>
                <a:gd name="T66" fmla="*/ 156 w 952"/>
                <a:gd name="T67" fmla="*/ 15 h 607"/>
                <a:gd name="T68" fmla="*/ 0 w 952"/>
                <a:gd name="T69" fmla="*/ 0 h 60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952"/>
                <a:gd name="T106" fmla="*/ 0 h 607"/>
                <a:gd name="T107" fmla="*/ 952 w 952"/>
                <a:gd name="T108" fmla="*/ 607 h 60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952" h="607">
                  <a:moveTo>
                    <a:pt x="0" y="0"/>
                  </a:moveTo>
                  <a:lnTo>
                    <a:pt x="0" y="45"/>
                  </a:lnTo>
                  <a:lnTo>
                    <a:pt x="69" y="57"/>
                  </a:lnTo>
                  <a:lnTo>
                    <a:pt x="132" y="72"/>
                  </a:lnTo>
                  <a:lnTo>
                    <a:pt x="189" y="90"/>
                  </a:lnTo>
                  <a:lnTo>
                    <a:pt x="248" y="108"/>
                  </a:lnTo>
                  <a:lnTo>
                    <a:pt x="298" y="126"/>
                  </a:lnTo>
                  <a:lnTo>
                    <a:pt x="340" y="144"/>
                  </a:lnTo>
                  <a:lnTo>
                    <a:pt x="379" y="160"/>
                  </a:lnTo>
                  <a:lnTo>
                    <a:pt x="424" y="181"/>
                  </a:lnTo>
                  <a:lnTo>
                    <a:pt x="463" y="205"/>
                  </a:lnTo>
                  <a:lnTo>
                    <a:pt x="508" y="235"/>
                  </a:lnTo>
                  <a:lnTo>
                    <a:pt x="544" y="262"/>
                  </a:lnTo>
                  <a:lnTo>
                    <a:pt x="580" y="289"/>
                  </a:lnTo>
                  <a:lnTo>
                    <a:pt x="613" y="319"/>
                  </a:lnTo>
                  <a:lnTo>
                    <a:pt x="655" y="355"/>
                  </a:lnTo>
                  <a:lnTo>
                    <a:pt x="700" y="397"/>
                  </a:lnTo>
                  <a:lnTo>
                    <a:pt x="726" y="427"/>
                  </a:lnTo>
                  <a:lnTo>
                    <a:pt x="753" y="459"/>
                  </a:lnTo>
                  <a:lnTo>
                    <a:pt x="780" y="490"/>
                  </a:lnTo>
                  <a:lnTo>
                    <a:pt x="804" y="520"/>
                  </a:lnTo>
                  <a:lnTo>
                    <a:pt x="834" y="568"/>
                  </a:lnTo>
                  <a:lnTo>
                    <a:pt x="852" y="607"/>
                  </a:lnTo>
                  <a:lnTo>
                    <a:pt x="952" y="595"/>
                  </a:lnTo>
                  <a:lnTo>
                    <a:pt x="919" y="529"/>
                  </a:lnTo>
                  <a:lnTo>
                    <a:pt x="870" y="459"/>
                  </a:lnTo>
                  <a:lnTo>
                    <a:pt x="819" y="400"/>
                  </a:lnTo>
                  <a:lnTo>
                    <a:pt x="753" y="337"/>
                  </a:lnTo>
                  <a:lnTo>
                    <a:pt x="664" y="247"/>
                  </a:lnTo>
                  <a:lnTo>
                    <a:pt x="565" y="172"/>
                  </a:lnTo>
                  <a:lnTo>
                    <a:pt x="460" y="108"/>
                  </a:lnTo>
                  <a:lnTo>
                    <a:pt x="367" y="69"/>
                  </a:lnTo>
                  <a:lnTo>
                    <a:pt x="251" y="30"/>
                  </a:lnTo>
                  <a:lnTo>
                    <a:pt x="15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66588" name="Freeform 24"/>
            <p:cNvSpPr>
              <a:spLocks/>
            </p:cNvSpPr>
            <p:nvPr/>
          </p:nvSpPr>
          <p:spPr bwMode="auto">
            <a:xfrm>
              <a:off x="2258" y="1663"/>
              <a:ext cx="493" cy="434"/>
            </a:xfrm>
            <a:custGeom>
              <a:avLst/>
              <a:gdLst>
                <a:gd name="T0" fmla="*/ 0 w 493"/>
                <a:gd name="T1" fmla="*/ 335 h 434"/>
                <a:gd name="T2" fmla="*/ 0 w 493"/>
                <a:gd name="T3" fmla="*/ 434 h 434"/>
                <a:gd name="T4" fmla="*/ 20 w 493"/>
                <a:gd name="T5" fmla="*/ 409 h 434"/>
                <a:gd name="T6" fmla="*/ 42 w 493"/>
                <a:gd name="T7" fmla="*/ 383 h 434"/>
                <a:gd name="T8" fmla="*/ 71 w 493"/>
                <a:gd name="T9" fmla="*/ 356 h 434"/>
                <a:gd name="T10" fmla="*/ 107 w 493"/>
                <a:gd name="T11" fmla="*/ 325 h 434"/>
                <a:gd name="T12" fmla="*/ 142 w 493"/>
                <a:gd name="T13" fmla="*/ 291 h 434"/>
                <a:gd name="T14" fmla="*/ 178 w 493"/>
                <a:gd name="T15" fmla="*/ 259 h 434"/>
                <a:gd name="T16" fmla="*/ 211 w 493"/>
                <a:gd name="T17" fmla="*/ 232 h 434"/>
                <a:gd name="T18" fmla="*/ 241 w 493"/>
                <a:gd name="T19" fmla="*/ 208 h 434"/>
                <a:gd name="T20" fmla="*/ 274 w 493"/>
                <a:gd name="T21" fmla="*/ 186 h 434"/>
                <a:gd name="T22" fmla="*/ 308 w 493"/>
                <a:gd name="T23" fmla="*/ 164 h 434"/>
                <a:gd name="T24" fmla="*/ 348 w 493"/>
                <a:gd name="T25" fmla="*/ 141 h 434"/>
                <a:gd name="T26" fmla="*/ 385 w 493"/>
                <a:gd name="T27" fmla="*/ 123 h 434"/>
                <a:gd name="T28" fmla="*/ 423 w 493"/>
                <a:gd name="T29" fmla="*/ 107 h 434"/>
                <a:gd name="T30" fmla="*/ 463 w 493"/>
                <a:gd name="T31" fmla="*/ 90 h 434"/>
                <a:gd name="T32" fmla="*/ 493 w 493"/>
                <a:gd name="T33" fmla="*/ 76 h 434"/>
                <a:gd name="T34" fmla="*/ 493 w 493"/>
                <a:gd name="T35" fmla="*/ 0 h 434"/>
                <a:gd name="T36" fmla="*/ 439 w 493"/>
                <a:gd name="T37" fmla="*/ 15 h 434"/>
                <a:gd name="T38" fmla="*/ 360 w 493"/>
                <a:gd name="T39" fmla="*/ 49 h 434"/>
                <a:gd name="T40" fmla="*/ 259 w 493"/>
                <a:gd name="T41" fmla="*/ 92 h 434"/>
                <a:gd name="T42" fmla="*/ 185 w 493"/>
                <a:gd name="T43" fmla="*/ 138 h 434"/>
                <a:gd name="T44" fmla="*/ 117 w 493"/>
                <a:gd name="T45" fmla="*/ 204 h 434"/>
                <a:gd name="T46" fmla="*/ 50 w 493"/>
                <a:gd name="T47" fmla="*/ 259 h 434"/>
                <a:gd name="T48" fmla="*/ 0 w 493"/>
                <a:gd name="T49" fmla="*/ 312 h 434"/>
                <a:gd name="T50" fmla="*/ 0 w 493"/>
                <a:gd name="T51" fmla="*/ 433 h 434"/>
                <a:gd name="T52" fmla="*/ 0 w 493"/>
                <a:gd name="T53" fmla="*/ 431 h 434"/>
                <a:gd name="T54" fmla="*/ 0 w 493"/>
                <a:gd name="T55" fmla="*/ 335 h 43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493"/>
                <a:gd name="T85" fmla="*/ 0 h 434"/>
                <a:gd name="T86" fmla="*/ 493 w 493"/>
                <a:gd name="T87" fmla="*/ 434 h 434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493" h="434">
                  <a:moveTo>
                    <a:pt x="0" y="335"/>
                  </a:moveTo>
                  <a:lnTo>
                    <a:pt x="0" y="434"/>
                  </a:lnTo>
                  <a:lnTo>
                    <a:pt x="20" y="409"/>
                  </a:lnTo>
                  <a:lnTo>
                    <a:pt x="42" y="383"/>
                  </a:lnTo>
                  <a:lnTo>
                    <a:pt x="71" y="356"/>
                  </a:lnTo>
                  <a:lnTo>
                    <a:pt x="107" y="325"/>
                  </a:lnTo>
                  <a:lnTo>
                    <a:pt x="142" y="291"/>
                  </a:lnTo>
                  <a:lnTo>
                    <a:pt x="178" y="259"/>
                  </a:lnTo>
                  <a:lnTo>
                    <a:pt x="211" y="232"/>
                  </a:lnTo>
                  <a:lnTo>
                    <a:pt x="241" y="208"/>
                  </a:lnTo>
                  <a:lnTo>
                    <a:pt x="274" y="186"/>
                  </a:lnTo>
                  <a:lnTo>
                    <a:pt x="308" y="164"/>
                  </a:lnTo>
                  <a:lnTo>
                    <a:pt x="348" y="141"/>
                  </a:lnTo>
                  <a:lnTo>
                    <a:pt x="385" y="123"/>
                  </a:lnTo>
                  <a:lnTo>
                    <a:pt x="423" y="107"/>
                  </a:lnTo>
                  <a:lnTo>
                    <a:pt x="463" y="90"/>
                  </a:lnTo>
                  <a:lnTo>
                    <a:pt x="493" y="76"/>
                  </a:lnTo>
                  <a:lnTo>
                    <a:pt x="493" y="0"/>
                  </a:lnTo>
                  <a:lnTo>
                    <a:pt x="439" y="15"/>
                  </a:lnTo>
                  <a:lnTo>
                    <a:pt x="360" y="49"/>
                  </a:lnTo>
                  <a:lnTo>
                    <a:pt x="259" y="92"/>
                  </a:lnTo>
                  <a:lnTo>
                    <a:pt x="185" y="138"/>
                  </a:lnTo>
                  <a:lnTo>
                    <a:pt x="117" y="204"/>
                  </a:lnTo>
                  <a:lnTo>
                    <a:pt x="50" y="259"/>
                  </a:lnTo>
                  <a:lnTo>
                    <a:pt x="0" y="312"/>
                  </a:lnTo>
                  <a:lnTo>
                    <a:pt x="0" y="433"/>
                  </a:lnTo>
                  <a:lnTo>
                    <a:pt x="0" y="431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66589" name="Freeform 25"/>
            <p:cNvSpPr>
              <a:spLocks/>
            </p:cNvSpPr>
            <p:nvPr/>
          </p:nvSpPr>
          <p:spPr bwMode="auto">
            <a:xfrm>
              <a:off x="1663" y="1825"/>
              <a:ext cx="589" cy="270"/>
            </a:xfrm>
            <a:custGeom>
              <a:avLst/>
              <a:gdLst>
                <a:gd name="T0" fmla="*/ 0 w 589"/>
                <a:gd name="T1" fmla="*/ 0 h 270"/>
                <a:gd name="T2" fmla="*/ 0 w 589"/>
                <a:gd name="T3" fmla="*/ 83 h 270"/>
                <a:gd name="T4" fmla="*/ 38 w 589"/>
                <a:gd name="T5" fmla="*/ 90 h 270"/>
                <a:gd name="T6" fmla="*/ 77 w 589"/>
                <a:gd name="T7" fmla="*/ 97 h 270"/>
                <a:gd name="T8" fmla="*/ 114 w 589"/>
                <a:gd name="T9" fmla="*/ 106 h 270"/>
                <a:gd name="T10" fmla="*/ 152 w 589"/>
                <a:gd name="T11" fmla="*/ 115 h 270"/>
                <a:gd name="T12" fmla="*/ 196 w 589"/>
                <a:gd name="T13" fmla="*/ 126 h 270"/>
                <a:gd name="T14" fmla="*/ 244 w 589"/>
                <a:gd name="T15" fmla="*/ 138 h 270"/>
                <a:gd name="T16" fmla="*/ 304 w 589"/>
                <a:gd name="T17" fmla="*/ 156 h 270"/>
                <a:gd name="T18" fmla="*/ 362 w 589"/>
                <a:gd name="T19" fmla="*/ 172 h 270"/>
                <a:gd name="T20" fmla="*/ 400 w 589"/>
                <a:gd name="T21" fmla="*/ 185 h 270"/>
                <a:gd name="T22" fmla="*/ 445 w 589"/>
                <a:gd name="T23" fmla="*/ 203 h 270"/>
                <a:gd name="T24" fmla="*/ 494 w 589"/>
                <a:gd name="T25" fmla="*/ 223 h 270"/>
                <a:gd name="T26" fmla="*/ 538 w 589"/>
                <a:gd name="T27" fmla="*/ 243 h 270"/>
                <a:gd name="T28" fmla="*/ 570 w 589"/>
                <a:gd name="T29" fmla="*/ 259 h 270"/>
                <a:gd name="T30" fmla="*/ 589 w 589"/>
                <a:gd name="T31" fmla="*/ 270 h 270"/>
                <a:gd name="T32" fmla="*/ 589 w 589"/>
                <a:gd name="T33" fmla="*/ 167 h 270"/>
                <a:gd name="T34" fmla="*/ 552 w 589"/>
                <a:gd name="T35" fmla="*/ 141 h 270"/>
                <a:gd name="T36" fmla="*/ 478 w 589"/>
                <a:gd name="T37" fmla="*/ 105 h 270"/>
                <a:gd name="T38" fmla="*/ 392 w 589"/>
                <a:gd name="T39" fmla="*/ 69 h 270"/>
                <a:gd name="T40" fmla="*/ 315 w 589"/>
                <a:gd name="T41" fmla="*/ 49 h 270"/>
                <a:gd name="T42" fmla="*/ 226 w 589"/>
                <a:gd name="T43" fmla="*/ 24 h 270"/>
                <a:gd name="T44" fmla="*/ 137 w 589"/>
                <a:gd name="T45" fmla="*/ 7 h 270"/>
                <a:gd name="T46" fmla="*/ 74 w 589"/>
                <a:gd name="T47" fmla="*/ 1 h 270"/>
                <a:gd name="T48" fmla="*/ 0 w 589"/>
                <a:gd name="T49" fmla="*/ 0 h 2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89"/>
                <a:gd name="T76" fmla="*/ 0 h 270"/>
                <a:gd name="T77" fmla="*/ 589 w 589"/>
                <a:gd name="T78" fmla="*/ 270 h 2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89" h="270">
                  <a:moveTo>
                    <a:pt x="0" y="0"/>
                  </a:moveTo>
                  <a:lnTo>
                    <a:pt x="0" y="83"/>
                  </a:lnTo>
                  <a:lnTo>
                    <a:pt x="38" y="90"/>
                  </a:lnTo>
                  <a:lnTo>
                    <a:pt x="77" y="97"/>
                  </a:lnTo>
                  <a:lnTo>
                    <a:pt x="114" y="106"/>
                  </a:lnTo>
                  <a:lnTo>
                    <a:pt x="152" y="115"/>
                  </a:lnTo>
                  <a:lnTo>
                    <a:pt x="196" y="126"/>
                  </a:lnTo>
                  <a:lnTo>
                    <a:pt x="244" y="138"/>
                  </a:lnTo>
                  <a:lnTo>
                    <a:pt x="304" y="156"/>
                  </a:lnTo>
                  <a:lnTo>
                    <a:pt x="362" y="172"/>
                  </a:lnTo>
                  <a:lnTo>
                    <a:pt x="400" y="185"/>
                  </a:lnTo>
                  <a:lnTo>
                    <a:pt x="445" y="203"/>
                  </a:lnTo>
                  <a:lnTo>
                    <a:pt x="494" y="223"/>
                  </a:lnTo>
                  <a:lnTo>
                    <a:pt x="538" y="243"/>
                  </a:lnTo>
                  <a:lnTo>
                    <a:pt x="570" y="259"/>
                  </a:lnTo>
                  <a:lnTo>
                    <a:pt x="589" y="270"/>
                  </a:lnTo>
                  <a:lnTo>
                    <a:pt x="589" y="167"/>
                  </a:lnTo>
                  <a:lnTo>
                    <a:pt x="552" y="141"/>
                  </a:lnTo>
                  <a:lnTo>
                    <a:pt x="478" y="105"/>
                  </a:lnTo>
                  <a:lnTo>
                    <a:pt x="392" y="69"/>
                  </a:lnTo>
                  <a:lnTo>
                    <a:pt x="315" y="49"/>
                  </a:lnTo>
                  <a:lnTo>
                    <a:pt x="226" y="24"/>
                  </a:lnTo>
                  <a:lnTo>
                    <a:pt x="137" y="7"/>
                  </a:lnTo>
                  <a:lnTo>
                    <a:pt x="74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66590" name="Freeform 26"/>
            <p:cNvSpPr>
              <a:spLocks/>
            </p:cNvSpPr>
            <p:nvPr/>
          </p:nvSpPr>
          <p:spPr bwMode="auto">
            <a:xfrm>
              <a:off x="1103" y="1180"/>
              <a:ext cx="1645" cy="823"/>
            </a:xfrm>
            <a:custGeom>
              <a:avLst/>
              <a:gdLst>
                <a:gd name="T0" fmla="*/ 90 w 1645"/>
                <a:gd name="T1" fmla="*/ 0 h 823"/>
                <a:gd name="T2" fmla="*/ 189 w 1645"/>
                <a:gd name="T3" fmla="*/ 0 h 823"/>
                <a:gd name="T4" fmla="*/ 291 w 1645"/>
                <a:gd name="T5" fmla="*/ 6 h 823"/>
                <a:gd name="T6" fmla="*/ 386 w 1645"/>
                <a:gd name="T7" fmla="*/ 21 h 823"/>
                <a:gd name="T8" fmla="*/ 496 w 1645"/>
                <a:gd name="T9" fmla="*/ 45 h 823"/>
                <a:gd name="T10" fmla="*/ 601 w 1645"/>
                <a:gd name="T11" fmla="*/ 78 h 823"/>
                <a:gd name="T12" fmla="*/ 712 w 1645"/>
                <a:gd name="T13" fmla="*/ 123 h 823"/>
                <a:gd name="T14" fmla="*/ 811 w 1645"/>
                <a:gd name="T15" fmla="*/ 170 h 823"/>
                <a:gd name="T16" fmla="*/ 905 w 1645"/>
                <a:gd name="T17" fmla="*/ 217 h 823"/>
                <a:gd name="T18" fmla="*/ 1001 w 1645"/>
                <a:gd name="T19" fmla="*/ 271 h 823"/>
                <a:gd name="T20" fmla="*/ 1091 w 1645"/>
                <a:gd name="T21" fmla="*/ 331 h 823"/>
                <a:gd name="T22" fmla="*/ 1178 w 1645"/>
                <a:gd name="T23" fmla="*/ 400 h 823"/>
                <a:gd name="T24" fmla="*/ 1249 w 1645"/>
                <a:gd name="T25" fmla="*/ 469 h 823"/>
                <a:gd name="T26" fmla="*/ 1297 w 1645"/>
                <a:gd name="T27" fmla="*/ 533 h 823"/>
                <a:gd name="T28" fmla="*/ 1596 w 1645"/>
                <a:gd name="T29" fmla="*/ 512 h 823"/>
                <a:gd name="T30" fmla="*/ 1494 w 1645"/>
                <a:gd name="T31" fmla="*/ 557 h 823"/>
                <a:gd name="T32" fmla="*/ 1423 w 1645"/>
                <a:gd name="T33" fmla="*/ 593 h 823"/>
                <a:gd name="T34" fmla="*/ 1364 w 1645"/>
                <a:gd name="T35" fmla="*/ 630 h 823"/>
                <a:gd name="T36" fmla="*/ 1307 w 1645"/>
                <a:gd name="T37" fmla="*/ 676 h 823"/>
                <a:gd name="T38" fmla="*/ 1240 w 1645"/>
                <a:gd name="T39" fmla="*/ 736 h 823"/>
                <a:gd name="T40" fmla="*/ 1178 w 1645"/>
                <a:gd name="T41" fmla="*/ 796 h 823"/>
                <a:gd name="T42" fmla="*/ 1124 w 1645"/>
                <a:gd name="T43" fmla="*/ 811 h 823"/>
                <a:gd name="T44" fmla="*/ 1068 w 1645"/>
                <a:gd name="T45" fmla="*/ 783 h 823"/>
                <a:gd name="T46" fmla="*/ 999 w 1645"/>
                <a:gd name="T47" fmla="*/ 755 h 823"/>
                <a:gd name="T48" fmla="*/ 936 w 1645"/>
                <a:gd name="T49" fmla="*/ 735 h 823"/>
                <a:gd name="T50" fmla="*/ 864 w 1645"/>
                <a:gd name="T51" fmla="*/ 715 h 823"/>
                <a:gd name="T52" fmla="*/ 791 w 1645"/>
                <a:gd name="T53" fmla="*/ 696 h 823"/>
                <a:gd name="T54" fmla="*/ 720 w 1645"/>
                <a:gd name="T55" fmla="*/ 681 h 823"/>
                <a:gd name="T56" fmla="*/ 652 w 1645"/>
                <a:gd name="T57" fmla="*/ 666 h 823"/>
                <a:gd name="T58" fmla="*/ 560 w 1645"/>
                <a:gd name="T59" fmla="*/ 652 h 823"/>
                <a:gd name="T60" fmla="*/ 896 w 1645"/>
                <a:gd name="T61" fmla="*/ 542 h 823"/>
                <a:gd name="T62" fmla="*/ 817 w 1645"/>
                <a:gd name="T63" fmla="*/ 439 h 823"/>
                <a:gd name="T64" fmla="*/ 757 w 1645"/>
                <a:gd name="T65" fmla="*/ 379 h 823"/>
                <a:gd name="T66" fmla="*/ 670 w 1645"/>
                <a:gd name="T67" fmla="*/ 298 h 823"/>
                <a:gd name="T68" fmla="*/ 595 w 1645"/>
                <a:gd name="T69" fmla="*/ 235 h 823"/>
                <a:gd name="T70" fmla="*/ 535 w 1645"/>
                <a:gd name="T71" fmla="*/ 188 h 823"/>
                <a:gd name="T72" fmla="*/ 460 w 1645"/>
                <a:gd name="T73" fmla="*/ 141 h 823"/>
                <a:gd name="T74" fmla="*/ 383 w 1645"/>
                <a:gd name="T75" fmla="*/ 102 h 823"/>
                <a:gd name="T76" fmla="*/ 291 w 1645"/>
                <a:gd name="T77" fmla="*/ 69 h 823"/>
                <a:gd name="T78" fmla="*/ 192 w 1645"/>
                <a:gd name="T79" fmla="*/ 45 h 823"/>
                <a:gd name="T80" fmla="*/ 87 w 1645"/>
                <a:gd name="T81" fmla="*/ 24 h 82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645"/>
                <a:gd name="T124" fmla="*/ 0 h 823"/>
                <a:gd name="T125" fmla="*/ 1645 w 1645"/>
                <a:gd name="T126" fmla="*/ 823 h 82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645" h="823">
                  <a:moveTo>
                    <a:pt x="0" y="6"/>
                  </a:moveTo>
                  <a:lnTo>
                    <a:pt x="90" y="0"/>
                  </a:lnTo>
                  <a:lnTo>
                    <a:pt x="135" y="0"/>
                  </a:lnTo>
                  <a:lnTo>
                    <a:pt x="189" y="0"/>
                  </a:lnTo>
                  <a:lnTo>
                    <a:pt x="240" y="3"/>
                  </a:lnTo>
                  <a:lnTo>
                    <a:pt x="291" y="6"/>
                  </a:lnTo>
                  <a:lnTo>
                    <a:pt x="341" y="12"/>
                  </a:lnTo>
                  <a:lnTo>
                    <a:pt x="386" y="21"/>
                  </a:lnTo>
                  <a:lnTo>
                    <a:pt x="436" y="30"/>
                  </a:lnTo>
                  <a:lnTo>
                    <a:pt x="496" y="45"/>
                  </a:lnTo>
                  <a:lnTo>
                    <a:pt x="550" y="63"/>
                  </a:lnTo>
                  <a:lnTo>
                    <a:pt x="601" y="78"/>
                  </a:lnTo>
                  <a:lnTo>
                    <a:pt x="658" y="99"/>
                  </a:lnTo>
                  <a:lnTo>
                    <a:pt x="712" y="123"/>
                  </a:lnTo>
                  <a:lnTo>
                    <a:pt x="766" y="147"/>
                  </a:lnTo>
                  <a:lnTo>
                    <a:pt x="811" y="170"/>
                  </a:lnTo>
                  <a:lnTo>
                    <a:pt x="862" y="194"/>
                  </a:lnTo>
                  <a:lnTo>
                    <a:pt x="905" y="217"/>
                  </a:lnTo>
                  <a:lnTo>
                    <a:pt x="953" y="244"/>
                  </a:lnTo>
                  <a:lnTo>
                    <a:pt x="1001" y="271"/>
                  </a:lnTo>
                  <a:lnTo>
                    <a:pt x="1049" y="304"/>
                  </a:lnTo>
                  <a:lnTo>
                    <a:pt x="1091" y="331"/>
                  </a:lnTo>
                  <a:lnTo>
                    <a:pt x="1136" y="367"/>
                  </a:lnTo>
                  <a:lnTo>
                    <a:pt x="1178" y="400"/>
                  </a:lnTo>
                  <a:lnTo>
                    <a:pt x="1217" y="433"/>
                  </a:lnTo>
                  <a:lnTo>
                    <a:pt x="1249" y="469"/>
                  </a:lnTo>
                  <a:lnTo>
                    <a:pt x="1276" y="500"/>
                  </a:lnTo>
                  <a:lnTo>
                    <a:pt x="1297" y="533"/>
                  </a:lnTo>
                  <a:lnTo>
                    <a:pt x="1645" y="489"/>
                  </a:lnTo>
                  <a:lnTo>
                    <a:pt x="1596" y="512"/>
                  </a:lnTo>
                  <a:lnTo>
                    <a:pt x="1539" y="536"/>
                  </a:lnTo>
                  <a:lnTo>
                    <a:pt x="1494" y="557"/>
                  </a:lnTo>
                  <a:lnTo>
                    <a:pt x="1460" y="573"/>
                  </a:lnTo>
                  <a:lnTo>
                    <a:pt x="1423" y="593"/>
                  </a:lnTo>
                  <a:lnTo>
                    <a:pt x="1393" y="611"/>
                  </a:lnTo>
                  <a:lnTo>
                    <a:pt x="1364" y="630"/>
                  </a:lnTo>
                  <a:lnTo>
                    <a:pt x="1335" y="653"/>
                  </a:lnTo>
                  <a:lnTo>
                    <a:pt x="1307" y="676"/>
                  </a:lnTo>
                  <a:lnTo>
                    <a:pt x="1273" y="705"/>
                  </a:lnTo>
                  <a:lnTo>
                    <a:pt x="1240" y="736"/>
                  </a:lnTo>
                  <a:lnTo>
                    <a:pt x="1211" y="762"/>
                  </a:lnTo>
                  <a:lnTo>
                    <a:pt x="1178" y="796"/>
                  </a:lnTo>
                  <a:lnTo>
                    <a:pt x="1151" y="823"/>
                  </a:lnTo>
                  <a:lnTo>
                    <a:pt x="1124" y="811"/>
                  </a:lnTo>
                  <a:lnTo>
                    <a:pt x="1097" y="796"/>
                  </a:lnTo>
                  <a:lnTo>
                    <a:pt x="1068" y="783"/>
                  </a:lnTo>
                  <a:lnTo>
                    <a:pt x="1034" y="769"/>
                  </a:lnTo>
                  <a:lnTo>
                    <a:pt x="999" y="755"/>
                  </a:lnTo>
                  <a:lnTo>
                    <a:pt x="967" y="744"/>
                  </a:lnTo>
                  <a:lnTo>
                    <a:pt x="936" y="735"/>
                  </a:lnTo>
                  <a:lnTo>
                    <a:pt x="901" y="724"/>
                  </a:lnTo>
                  <a:lnTo>
                    <a:pt x="864" y="715"/>
                  </a:lnTo>
                  <a:lnTo>
                    <a:pt x="826" y="705"/>
                  </a:lnTo>
                  <a:lnTo>
                    <a:pt x="791" y="696"/>
                  </a:lnTo>
                  <a:lnTo>
                    <a:pt x="757" y="687"/>
                  </a:lnTo>
                  <a:lnTo>
                    <a:pt x="720" y="681"/>
                  </a:lnTo>
                  <a:lnTo>
                    <a:pt x="685" y="673"/>
                  </a:lnTo>
                  <a:lnTo>
                    <a:pt x="652" y="666"/>
                  </a:lnTo>
                  <a:lnTo>
                    <a:pt x="613" y="658"/>
                  </a:lnTo>
                  <a:lnTo>
                    <a:pt x="560" y="652"/>
                  </a:lnTo>
                  <a:lnTo>
                    <a:pt x="920" y="590"/>
                  </a:lnTo>
                  <a:lnTo>
                    <a:pt x="896" y="542"/>
                  </a:lnTo>
                  <a:lnTo>
                    <a:pt x="868" y="506"/>
                  </a:lnTo>
                  <a:lnTo>
                    <a:pt x="817" y="439"/>
                  </a:lnTo>
                  <a:lnTo>
                    <a:pt x="787" y="409"/>
                  </a:lnTo>
                  <a:lnTo>
                    <a:pt x="757" y="379"/>
                  </a:lnTo>
                  <a:lnTo>
                    <a:pt x="703" y="328"/>
                  </a:lnTo>
                  <a:lnTo>
                    <a:pt x="670" y="298"/>
                  </a:lnTo>
                  <a:lnTo>
                    <a:pt x="631" y="262"/>
                  </a:lnTo>
                  <a:lnTo>
                    <a:pt x="595" y="235"/>
                  </a:lnTo>
                  <a:lnTo>
                    <a:pt x="565" y="211"/>
                  </a:lnTo>
                  <a:lnTo>
                    <a:pt x="535" y="188"/>
                  </a:lnTo>
                  <a:lnTo>
                    <a:pt x="499" y="164"/>
                  </a:lnTo>
                  <a:lnTo>
                    <a:pt x="460" y="141"/>
                  </a:lnTo>
                  <a:lnTo>
                    <a:pt x="421" y="123"/>
                  </a:lnTo>
                  <a:lnTo>
                    <a:pt x="383" y="102"/>
                  </a:lnTo>
                  <a:lnTo>
                    <a:pt x="335" y="84"/>
                  </a:lnTo>
                  <a:lnTo>
                    <a:pt x="291" y="69"/>
                  </a:lnTo>
                  <a:lnTo>
                    <a:pt x="240" y="57"/>
                  </a:lnTo>
                  <a:lnTo>
                    <a:pt x="192" y="45"/>
                  </a:lnTo>
                  <a:lnTo>
                    <a:pt x="141" y="33"/>
                  </a:lnTo>
                  <a:lnTo>
                    <a:pt x="87" y="2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66597" name="AutoShape 37"/>
          <p:cNvSpPr>
            <a:spLocks noChangeArrowheads="1"/>
          </p:cNvSpPr>
          <p:nvPr/>
        </p:nvSpPr>
        <p:spPr bwMode="auto">
          <a:xfrm>
            <a:off x="214281" y="214313"/>
            <a:ext cx="2805143" cy="53884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CCFF">
                  <a:alpha val="50000"/>
                </a:srgbClr>
              </a:gs>
              <a:gs pos="100000">
                <a:srgbClr val="005E76"/>
              </a:gs>
            </a:gsLst>
            <a:path path="rect">
              <a:fillToRect r="100000" b="100000"/>
            </a:path>
          </a:gradFill>
          <a:ln w="9525">
            <a:solidFill>
              <a:srgbClr val="996633"/>
            </a:solidFill>
            <a:round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1.</a:t>
            </a:r>
            <a:r>
              <a:rPr lang="ru-RU" altLang="ru-RU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tx1"/>
                </a:solidFill>
              </a:rPr>
              <a:t>Разработать: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tx1"/>
                </a:solidFill>
              </a:rPr>
              <a:t> </a:t>
            </a:r>
            <a:r>
              <a:rPr lang="ru-RU" altLang="ru-RU" dirty="0">
                <a:solidFill>
                  <a:srgbClr val="CCFF33"/>
                </a:solidFill>
              </a:rPr>
              <a:t>нормативно-правовые и организационно-методические основы функционирования системы </a:t>
            </a:r>
            <a:r>
              <a:rPr lang="ru-RU" altLang="ru-RU" dirty="0">
                <a:solidFill>
                  <a:schemeClr val="tx1"/>
                </a:solidFill>
              </a:rPr>
              <a:t>деятельности ДОО, как технологической модели создания оптимальных условий социализации детей дошкольного возраста.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tx1"/>
                </a:solidFill>
              </a:rPr>
              <a:t> </a:t>
            </a:r>
            <a:r>
              <a:rPr lang="ru-RU" altLang="ru-RU" dirty="0">
                <a:solidFill>
                  <a:srgbClr val="CCFF33"/>
                </a:solidFill>
              </a:rPr>
              <a:t>программу  «Школа профессионального роста»,</a:t>
            </a:r>
            <a:r>
              <a:rPr lang="ru-RU" altLang="ru-RU" dirty="0">
                <a:solidFill>
                  <a:schemeClr val="tx1"/>
                </a:solidFill>
              </a:rPr>
              <a:t> </a:t>
            </a:r>
            <a:r>
              <a:rPr lang="ru-RU" altLang="ru-RU" dirty="0" smtClean="0">
                <a:solidFill>
                  <a:schemeClr val="tx1"/>
                </a:solidFill>
              </a:rPr>
              <a:t>направленную </a:t>
            </a:r>
            <a:r>
              <a:rPr lang="ru-RU" altLang="ru-RU" dirty="0">
                <a:solidFill>
                  <a:schemeClr val="tx1"/>
                </a:solidFill>
              </a:rPr>
              <a:t>на обучение педагогических кадров организации проектной деятельности;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tx1"/>
                </a:solidFill>
              </a:rPr>
              <a:t> </a:t>
            </a:r>
            <a:r>
              <a:rPr lang="ru-RU" altLang="ru-RU" dirty="0">
                <a:solidFill>
                  <a:srgbClr val="CCFF33"/>
                </a:solidFill>
              </a:rPr>
              <a:t>программу развития ДОО</a:t>
            </a:r>
          </a:p>
          <a:p>
            <a:pPr algn="ctr" eaLnBrk="1" hangingPunct="1"/>
            <a:r>
              <a:rPr lang="ru-RU" altLang="ru-RU" dirty="0">
                <a:solidFill>
                  <a:schemeClr val="tx1"/>
                </a:solidFill>
              </a:rPr>
              <a:t> с учётом инновационных преобразований, ориентированных на внедрение метода педагогического </a:t>
            </a:r>
            <a:r>
              <a:rPr lang="ru-RU" altLang="ru-RU" dirty="0" smtClean="0">
                <a:solidFill>
                  <a:schemeClr val="tx1"/>
                </a:solidFill>
              </a:rPr>
              <a:t>проектирования.</a:t>
            </a:r>
            <a:endParaRPr lang="ru-RU" altLang="ru-RU" dirty="0">
              <a:solidFill>
                <a:schemeClr val="tx1"/>
              </a:solidFill>
            </a:endParaRPr>
          </a:p>
        </p:txBody>
      </p:sp>
      <p:sp>
        <p:nvSpPr>
          <p:cNvPr id="66600" name="AutoShape 40"/>
          <p:cNvSpPr>
            <a:spLocks noChangeArrowheads="1"/>
          </p:cNvSpPr>
          <p:nvPr/>
        </p:nvSpPr>
        <p:spPr bwMode="auto">
          <a:xfrm>
            <a:off x="6429375" y="142875"/>
            <a:ext cx="2378075" cy="3252788"/>
          </a:xfrm>
          <a:prstGeom prst="roundRect">
            <a:avLst>
              <a:gd name="adj" fmla="val 16667"/>
            </a:avLst>
          </a:prstGeom>
          <a:solidFill>
            <a:srgbClr val="FFFF99">
              <a:alpha val="50195"/>
            </a:srgbClr>
          </a:solidFill>
          <a:ln w="9525">
            <a:solidFill>
              <a:srgbClr val="996633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>
                <a:solidFill>
                  <a:srgbClr val="142A15"/>
                </a:solidFill>
              </a:rPr>
              <a:t>2. Обеспечить интегративное взаимодействие на уровне субъектов социально-педагогической деятельности ДОО  и социальных партнёров через систему реализации педагогических проектов. </a:t>
            </a:r>
          </a:p>
        </p:txBody>
      </p:sp>
      <p:sp>
        <p:nvSpPr>
          <p:cNvPr id="66604" name="Oval 44"/>
          <p:cNvSpPr>
            <a:spLocks noChangeArrowheads="1"/>
          </p:cNvSpPr>
          <p:nvPr/>
        </p:nvSpPr>
        <p:spPr bwMode="auto">
          <a:xfrm>
            <a:off x="3143250" y="2714625"/>
            <a:ext cx="3095625" cy="1512888"/>
          </a:xfrm>
          <a:prstGeom prst="ellipse">
            <a:avLst/>
          </a:prstGeom>
          <a:gradFill rotWithShape="0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127000">
            <a:pattFill prst="sphere">
              <a:fgClr>
                <a:schemeClr val="tx1"/>
              </a:fgClr>
              <a:bgClr>
                <a:srgbClr val="FFFF00"/>
              </a:bgClr>
            </a:patt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</a:rPr>
              <a:t>Задачи инновационного проекта</a:t>
            </a:r>
          </a:p>
        </p:txBody>
      </p:sp>
      <p:sp>
        <p:nvSpPr>
          <p:cNvPr id="4" name="AutoShape 41"/>
          <p:cNvSpPr>
            <a:spLocks noChangeArrowheads="1"/>
          </p:cNvSpPr>
          <p:nvPr/>
        </p:nvSpPr>
        <p:spPr bwMode="auto">
          <a:xfrm>
            <a:off x="3929063" y="4572000"/>
            <a:ext cx="5072062" cy="1941513"/>
          </a:xfrm>
          <a:prstGeom prst="roundRect">
            <a:avLst>
              <a:gd name="adj" fmla="val 16667"/>
            </a:avLst>
          </a:prstGeom>
          <a:solidFill>
            <a:srgbClr val="FFFF99">
              <a:alpha val="50195"/>
            </a:srgbClr>
          </a:solidFill>
          <a:ln w="9525">
            <a:solidFill>
              <a:srgbClr val="996633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FF0000"/>
              </a:buClr>
            </a:pPr>
            <a:r>
              <a:rPr lang="ru-RU" altLang="ru-RU" sz="1800" dirty="0">
                <a:solidFill>
                  <a:srgbClr val="1E3E20"/>
                </a:solidFill>
              </a:rPr>
              <a:t>3. Способствовать созданию обогащённой, вариативной образовательной среды в ДОО через разработку и апробацию новых механизмов взаимодействия с семьёй, как основного института социализации </a:t>
            </a:r>
            <a:r>
              <a:rPr lang="ru-RU" altLang="ru-RU" sz="1800" dirty="0" smtClean="0">
                <a:solidFill>
                  <a:srgbClr val="1E3E20"/>
                </a:solidFill>
              </a:rPr>
              <a:t>детей.</a:t>
            </a:r>
            <a:endParaRPr lang="ru-RU" altLang="ru-RU" sz="1800" dirty="0">
              <a:solidFill>
                <a:srgbClr val="1E3E20"/>
              </a:solidFill>
            </a:endParaRPr>
          </a:p>
          <a:p>
            <a:pPr algn="ctr">
              <a:buClr>
                <a:srgbClr val="FF0000"/>
              </a:buClr>
            </a:pPr>
            <a:endParaRPr lang="en-US" altLang="ru-RU" sz="18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6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97" grpId="0" animBg="1" autoUpdateAnimBg="0"/>
      <p:bldP spid="66600" grpId="0" animBg="1" autoUpdateAnimBg="0"/>
      <p:bldP spid="66604" grpId="0" animBg="1" autoUpdateAnimBg="0"/>
      <p:bldP spid="4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reeform 3"/>
          <p:cNvSpPr>
            <a:spLocks/>
          </p:cNvSpPr>
          <p:nvPr/>
        </p:nvSpPr>
        <p:spPr bwMode="gray">
          <a:xfrm>
            <a:off x="5364163" y="620713"/>
            <a:ext cx="1466850" cy="1155700"/>
          </a:xfrm>
          <a:custGeom>
            <a:avLst/>
            <a:gdLst>
              <a:gd name="T0" fmla="*/ 0 w 982"/>
              <a:gd name="T1" fmla="*/ 1155700 h 774"/>
              <a:gd name="T2" fmla="*/ 2987 w 982"/>
              <a:gd name="T3" fmla="*/ 1149727 h 774"/>
              <a:gd name="T4" fmla="*/ 11950 w 982"/>
              <a:gd name="T5" fmla="*/ 1125837 h 774"/>
              <a:gd name="T6" fmla="*/ 23900 w 982"/>
              <a:gd name="T7" fmla="*/ 1090001 h 774"/>
              <a:gd name="T8" fmla="*/ 47800 w 982"/>
              <a:gd name="T9" fmla="*/ 1042220 h 774"/>
              <a:gd name="T10" fmla="*/ 74687 w 982"/>
              <a:gd name="T11" fmla="*/ 985481 h 774"/>
              <a:gd name="T12" fmla="*/ 113524 w 982"/>
              <a:gd name="T13" fmla="*/ 922768 h 774"/>
              <a:gd name="T14" fmla="*/ 158336 w 982"/>
              <a:gd name="T15" fmla="*/ 857070 h 774"/>
              <a:gd name="T16" fmla="*/ 212111 w 982"/>
              <a:gd name="T17" fmla="*/ 788385 h 774"/>
              <a:gd name="T18" fmla="*/ 277835 w 982"/>
              <a:gd name="T19" fmla="*/ 719699 h 774"/>
              <a:gd name="T20" fmla="*/ 352522 w 982"/>
              <a:gd name="T21" fmla="*/ 654001 h 774"/>
              <a:gd name="T22" fmla="*/ 439159 w 982"/>
              <a:gd name="T23" fmla="*/ 594275 h 774"/>
              <a:gd name="T24" fmla="*/ 537745 w 982"/>
              <a:gd name="T25" fmla="*/ 537535 h 774"/>
              <a:gd name="T26" fmla="*/ 636332 w 982"/>
              <a:gd name="T27" fmla="*/ 495727 h 774"/>
              <a:gd name="T28" fmla="*/ 728944 w 982"/>
              <a:gd name="T29" fmla="*/ 468850 h 774"/>
              <a:gd name="T30" fmla="*/ 812593 w 982"/>
              <a:gd name="T31" fmla="*/ 453918 h 774"/>
              <a:gd name="T32" fmla="*/ 887280 w 982"/>
              <a:gd name="T33" fmla="*/ 447946 h 774"/>
              <a:gd name="T34" fmla="*/ 953005 w 982"/>
              <a:gd name="T35" fmla="*/ 447946 h 774"/>
              <a:gd name="T36" fmla="*/ 1012754 w 982"/>
              <a:gd name="T37" fmla="*/ 453918 h 774"/>
              <a:gd name="T38" fmla="*/ 1060554 w 982"/>
              <a:gd name="T39" fmla="*/ 465864 h 774"/>
              <a:gd name="T40" fmla="*/ 1099391 w 982"/>
              <a:gd name="T41" fmla="*/ 477809 h 774"/>
              <a:gd name="T42" fmla="*/ 1126278 w 982"/>
              <a:gd name="T43" fmla="*/ 486768 h 774"/>
              <a:gd name="T44" fmla="*/ 1144203 w 982"/>
              <a:gd name="T45" fmla="*/ 495727 h 774"/>
              <a:gd name="T46" fmla="*/ 1150178 w 982"/>
              <a:gd name="T47" fmla="*/ 498713 h 774"/>
              <a:gd name="T48" fmla="*/ 1015741 w 982"/>
              <a:gd name="T49" fmla="*/ 710741 h 774"/>
              <a:gd name="T50" fmla="*/ 1466850 w 982"/>
              <a:gd name="T51" fmla="*/ 552466 h 774"/>
              <a:gd name="T52" fmla="*/ 1362288 w 982"/>
              <a:gd name="T53" fmla="*/ 0 h 774"/>
              <a:gd name="T54" fmla="*/ 1275652 w 982"/>
              <a:gd name="T55" fmla="*/ 223973 h 774"/>
              <a:gd name="T56" fmla="*/ 1269677 w 982"/>
              <a:gd name="T57" fmla="*/ 220987 h 774"/>
              <a:gd name="T58" fmla="*/ 1251752 w 982"/>
              <a:gd name="T59" fmla="*/ 212028 h 774"/>
              <a:gd name="T60" fmla="*/ 1227852 w 982"/>
              <a:gd name="T61" fmla="*/ 200082 h 774"/>
              <a:gd name="T62" fmla="*/ 1192002 w 982"/>
              <a:gd name="T63" fmla="*/ 188137 h 774"/>
              <a:gd name="T64" fmla="*/ 1147190 w 982"/>
              <a:gd name="T65" fmla="*/ 179178 h 774"/>
              <a:gd name="T66" fmla="*/ 1093416 w 982"/>
              <a:gd name="T67" fmla="*/ 170219 h 774"/>
              <a:gd name="T68" fmla="*/ 1033666 w 982"/>
              <a:gd name="T69" fmla="*/ 164247 h 774"/>
              <a:gd name="T70" fmla="*/ 964954 w 982"/>
              <a:gd name="T71" fmla="*/ 164247 h 774"/>
              <a:gd name="T72" fmla="*/ 890268 w 982"/>
              <a:gd name="T73" fmla="*/ 173206 h 774"/>
              <a:gd name="T74" fmla="*/ 806618 w 982"/>
              <a:gd name="T75" fmla="*/ 188137 h 774"/>
              <a:gd name="T76" fmla="*/ 719981 w 982"/>
              <a:gd name="T77" fmla="*/ 218000 h 774"/>
              <a:gd name="T78" fmla="*/ 630357 w 982"/>
              <a:gd name="T79" fmla="*/ 256822 h 774"/>
              <a:gd name="T80" fmla="*/ 531771 w 982"/>
              <a:gd name="T81" fmla="*/ 313562 h 774"/>
              <a:gd name="T82" fmla="*/ 433184 w 982"/>
              <a:gd name="T83" fmla="*/ 385233 h 774"/>
              <a:gd name="T84" fmla="*/ 343560 w 982"/>
              <a:gd name="T85" fmla="*/ 462877 h 774"/>
              <a:gd name="T86" fmla="*/ 265885 w 982"/>
              <a:gd name="T87" fmla="*/ 543508 h 774"/>
              <a:gd name="T88" fmla="*/ 203148 w 982"/>
              <a:gd name="T89" fmla="*/ 630110 h 774"/>
              <a:gd name="T90" fmla="*/ 149374 w 982"/>
              <a:gd name="T91" fmla="*/ 716713 h 774"/>
              <a:gd name="T92" fmla="*/ 107549 w 982"/>
              <a:gd name="T93" fmla="*/ 800330 h 774"/>
              <a:gd name="T94" fmla="*/ 71699 w 982"/>
              <a:gd name="T95" fmla="*/ 880960 h 774"/>
              <a:gd name="T96" fmla="*/ 44812 w 982"/>
              <a:gd name="T97" fmla="*/ 955618 h 774"/>
              <a:gd name="T98" fmla="*/ 26887 w 982"/>
              <a:gd name="T99" fmla="*/ 1021316 h 774"/>
              <a:gd name="T100" fmla="*/ 11950 w 982"/>
              <a:gd name="T101" fmla="*/ 1078056 h 774"/>
              <a:gd name="T102" fmla="*/ 5975 w 982"/>
              <a:gd name="T103" fmla="*/ 1119864 h 774"/>
              <a:gd name="T104" fmla="*/ 0 w 982"/>
              <a:gd name="T105" fmla="*/ 1146741 h 774"/>
              <a:gd name="T106" fmla="*/ 0 w 982"/>
              <a:gd name="T107" fmla="*/ 1155700 h 77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982"/>
              <a:gd name="T163" fmla="*/ 0 h 774"/>
              <a:gd name="T164" fmla="*/ 982 w 982"/>
              <a:gd name="T165" fmla="*/ 774 h 77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FC6500"/>
              </a:gs>
              <a:gs pos="55000">
                <a:srgbClr val="3F8C73"/>
              </a:gs>
              <a:gs pos="100000">
                <a:srgbClr val="FFC000"/>
              </a:gs>
            </a:gsLst>
            <a:lin ang="0" scaled="1"/>
          </a:gradFill>
          <a:ln w="12700">
            <a:noFill/>
            <a:prstDash val="solid"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 sz="1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1267" name="AutoShape 4"/>
          <p:cNvSpPr>
            <a:spLocks noChangeArrowheads="1"/>
          </p:cNvSpPr>
          <p:nvPr/>
        </p:nvSpPr>
        <p:spPr bwMode="auto">
          <a:xfrm>
            <a:off x="3203575" y="2133600"/>
            <a:ext cx="2952750" cy="4391025"/>
          </a:xfrm>
          <a:prstGeom prst="roundRect">
            <a:avLst>
              <a:gd name="adj" fmla="val 4690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gray">
          <a:xfrm>
            <a:off x="3779838" y="1125538"/>
            <a:ext cx="1863725" cy="10795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9" name="AutoShape 6"/>
          <p:cNvSpPr>
            <a:spLocks noChangeArrowheads="1"/>
          </p:cNvSpPr>
          <p:nvPr/>
        </p:nvSpPr>
        <p:spPr bwMode="auto">
          <a:xfrm flipH="1">
            <a:off x="5364163" y="1989138"/>
            <a:ext cx="73025" cy="144462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11270" name="AutoShape 7"/>
          <p:cNvSpPr>
            <a:spLocks noChangeArrowheads="1"/>
          </p:cNvSpPr>
          <p:nvPr/>
        </p:nvSpPr>
        <p:spPr bwMode="auto">
          <a:xfrm flipH="1">
            <a:off x="4140200" y="1989138"/>
            <a:ext cx="71438" cy="144462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11271" name="AutoShape 8"/>
          <p:cNvSpPr>
            <a:spLocks noChangeArrowheads="1"/>
          </p:cNvSpPr>
          <p:nvPr/>
        </p:nvSpPr>
        <p:spPr bwMode="auto">
          <a:xfrm>
            <a:off x="6429375" y="1571625"/>
            <a:ext cx="2520950" cy="5040313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gray">
          <a:xfrm>
            <a:off x="6715125" y="642938"/>
            <a:ext cx="1863725" cy="10795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73" name="AutoShape 10"/>
          <p:cNvSpPr>
            <a:spLocks noChangeArrowheads="1"/>
          </p:cNvSpPr>
          <p:nvPr/>
        </p:nvSpPr>
        <p:spPr bwMode="auto">
          <a:xfrm flipH="1">
            <a:off x="8459788" y="2349500"/>
            <a:ext cx="71437" cy="142875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11274" name="Freeform 12"/>
          <p:cNvSpPr>
            <a:spLocks/>
          </p:cNvSpPr>
          <p:nvPr/>
        </p:nvSpPr>
        <p:spPr bwMode="gray">
          <a:xfrm rot="338895">
            <a:off x="2339975" y="620713"/>
            <a:ext cx="1584325" cy="1157287"/>
          </a:xfrm>
          <a:custGeom>
            <a:avLst/>
            <a:gdLst>
              <a:gd name="T0" fmla="*/ 0 w 982"/>
              <a:gd name="T1" fmla="*/ 2147483647 h 774"/>
              <a:gd name="T2" fmla="*/ 2147483647 w 982"/>
              <a:gd name="T3" fmla="*/ 2147483647 h 774"/>
              <a:gd name="T4" fmla="*/ 2147483647 w 982"/>
              <a:gd name="T5" fmla="*/ 2147483647 h 774"/>
              <a:gd name="T6" fmla="*/ 2147483647 w 982"/>
              <a:gd name="T7" fmla="*/ 2147483647 h 774"/>
              <a:gd name="T8" fmla="*/ 2147483647 w 982"/>
              <a:gd name="T9" fmla="*/ 2147483647 h 774"/>
              <a:gd name="T10" fmla="*/ 2147483647 w 982"/>
              <a:gd name="T11" fmla="*/ 2147483647 h 774"/>
              <a:gd name="T12" fmla="*/ 2147483647 w 982"/>
              <a:gd name="T13" fmla="*/ 2147483647 h 774"/>
              <a:gd name="T14" fmla="*/ 2147483647 w 982"/>
              <a:gd name="T15" fmla="*/ 2147483647 h 774"/>
              <a:gd name="T16" fmla="*/ 2147483647 w 982"/>
              <a:gd name="T17" fmla="*/ 2147483647 h 774"/>
              <a:gd name="T18" fmla="*/ 2147483647 w 982"/>
              <a:gd name="T19" fmla="*/ 2147483647 h 774"/>
              <a:gd name="T20" fmla="*/ 2147483647 w 982"/>
              <a:gd name="T21" fmla="*/ 2147483647 h 774"/>
              <a:gd name="T22" fmla="*/ 2147483647 w 982"/>
              <a:gd name="T23" fmla="*/ 2147483647 h 774"/>
              <a:gd name="T24" fmla="*/ 2147483647 w 982"/>
              <a:gd name="T25" fmla="*/ 2147483647 h 774"/>
              <a:gd name="T26" fmla="*/ 2147483647 w 982"/>
              <a:gd name="T27" fmla="*/ 2147483647 h 774"/>
              <a:gd name="T28" fmla="*/ 2147483647 w 982"/>
              <a:gd name="T29" fmla="*/ 2147483647 h 774"/>
              <a:gd name="T30" fmla="*/ 2147483647 w 982"/>
              <a:gd name="T31" fmla="*/ 2147483647 h 774"/>
              <a:gd name="T32" fmla="*/ 2147483647 w 982"/>
              <a:gd name="T33" fmla="*/ 2147483647 h 774"/>
              <a:gd name="T34" fmla="*/ 2147483647 w 982"/>
              <a:gd name="T35" fmla="*/ 2147483647 h 774"/>
              <a:gd name="T36" fmla="*/ 2147483647 w 982"/>
              <a:gd name="T37" fmla="*/ 2147483647 h 774"/>
              <a:gd name="T38" fmla="*/ 2147483647 w 982"/>
              <a:gd name="T39" fmla="*/ 2147483647 h 774"/>
              <a:gd name="T40" fmla="*/ 2147483647 w 982"/>
              <a:gd name="T41" fmla="*/ 2147483647 h 774"/>
              <a:gd name="T42" fmla="*/ 2147483647 w 982"/>
              <a:gd name="T43" fmla="*/ 2147483647 h 774"/>
              <a:gd name="T44" fmla="*/ 2147483647 w 982"/>
              <a:gd name="T45" fmla="*/ 2147483647 h 774"/>
              <a:gd name="T46" fmla="*/ 2147483647 w 982"/>
              <a:gd name="T47" fmla="*/ 2147483647 h 774"/>
              <a:gd name="T48" fmla="*/ 2147483647 w 982"/>
              <a:gd name="T49" fmla="*/ 2147483647 h 774"/>
              <a:gd name="T50" fmla="*/ 2147483647 w 982"/>
              <a:gd name="T51" fmla="*/ 2147483647 h 774"/>
              <a:gd name="T52" fmla="*/ 2147483647 w 982"/>
              <a:gd name="T53" fmla="*/ 0 h 774"/>
              <a:gd name="T54" fmla="*/ 2147483647 w 982"/>
              <a:gd name="T55" fmla="*/ 2147483647 h 774"/>
              <a:gd name="T56" fmla="*/ 2147483647 w 982"/>
              <a:gd name="T57" fmla="*/ 2147483647 h 774"/>
              <a:gd name="T58" fmla="*/ 2147483647 w 982"/>
              <a:gd name="T59" fmla="*/ 2147483647 h 774"/>
              <a:gd name="T60" fmla="*/ 2147483647 w 982"/>
              <a:gd name="T61" fmla="*/ 2147483647 h 774"/>
              <a:gd name="T62" fmla="*/ 2147483647 w 982"/>
              <a:gd name="T63" fmla="*/ 2147483647 h 774"/>
              <a:gd name="T64" fmla="*/ 2147483647 w 982"/>
              <a:gd name="T65" fmla="*/ 2147483647 h 774"/>
              <a:gd name="T66" fmla="*/ 2147483647 w 982"/>
              <a:gd name="T67" fmla="*/ 2147483647 h 774"/>
              <a:gd name="T68" fmla="*/ 2147483647 w 982"/>
              <a:gd name="T69" fmla="*/ 2147483647 h 774"/>
              <a:gd name="T70" fmla="*/ 2147483647 w 982"/>
              <a:gd name="T71" fmla="*/ 2147483647 h 774"/>
              <a:gd name="T72" fmla="*/ 2147483647 w 982"/>
              <a:gd name="T73" fmla="*/ 2147483647 h 774"/>
              <a:gd name="T74" fmla="*/ 2147483647 w 982"/>
              <a:gd name="T75" fmla="*/ 2147483647 h 774"/>
              <a:gd name="T76" fmla="*/ 2147483647 w 982"/>
              <a:gd name="T77" fmla="*/ 2147483647 h 774"/>
              <a:gd name="T78" fmla="*/ 2147483647 w 982"/>
              <a:gd name="T79" fmla="*/ 2147483647 h 774"/>
              <a:gd name="T80" fmla="*/ 2147483647 w 982"/>
              <a:gd name="T81" fmla="*/ 2147483647 h 774"/>
              <a:gd name="T82" fmla="*/ 2147483647 w 982"/>
              <a:gd name="T83" fmla="*/ 2147483647 h 774"/>
              <a:gd name="T84" fmla="*/ 2147483647 w 982"/>
              <a:gd name="T85" fmla="*/ 2147483647 h 774"/>
              <a:gd name="T86" fmla="*/ 2147483647 w 982"/>
              <a:gd name="T87" fmla="*/ 2147483647 h 774"/>
              <a:gd name="T88" fmla="*/ 2147483647 w 982"/>
              <a:gd name="T89" fmla="*/ 2147483647 h 774"/>
              <a:gd name="T90" fmla="*/ 2147483647 w 982"/>
              <a:gd name="T91" fmla="*/ 2147483647 h 774"/>
              <a:gd name="T92" fmla="*/ 2147483647 w 982"/>
              <a:gd name="T93" fmla="*/ 2147483647 h 774"/>
              <a:gd name="T94" fmla="*/ 2147483647 w 982"/>
              <a:gd name="T95" fmla="*/ 2147483647 h 774"/>
              <a:gd name="T96" fmla="*/ 2147483647 w 982"/>
              <a:gd name="T97" fmla="*/ 2147483647 h 774"/>
              <a:gd name="T98" fmla="*/ 2147483647 w 982"/>
              <a:gd name="T99" fmla="*/ 2147483647 h 774"/>
              <a:gd name="T100" fmla="*/ 2147483647 w 982"/>
              <a:gd name="T101" fmla="*/ 2147483647 h 774"/>
              <a:gd name="T102" fmla="*/ 2147483647 w 982"/>
              <a:gd name="T103" fmla="*/ 2147483647 h 774"/>
              <a:gd name="T104" fmla="*/ 0 w 982"/>
              <a:gd name="T105" fmla="*/ 2147483647 h 774"/>
              <a:gd name="T106" fmla="*/ 0 w 982"/>
              <a:gd name="T107" fmla="*/ 2147483647 h 77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982"/>
              <a:gd name="T163" fmla="*/ 0 h 774"/>
              <a:gd name="T164" fmla="*/ 982 w 982"/>
              <a:gd name="T165" fmla="*/ 774 h 77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FF6600">
                  <a:alpha val="32001"/>
                </a:srgbClr>
              </a:gs>
              <a:gs pos="100000">
                <a:srgbClr val="CCFF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5" name="Text Box 13"/>
          <p:cNvSpPr txBox="1">
            <a:spLocks noChangeArrowheads="1"/>
          </p:cNvSpPr>
          <p:nvPr/>
        </p:nvSpPr>
        <p:spPr bwMode="gray">
          <a:xfrm>
            <a:off x="4038600" y="1196975"/>
            <a:ext cx="14033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>
                <a:solidFill>
                  <a:schemeClr val="tx1"/>
                </a:solidFill>
              </a:rPr>
              <a:t>2 этап</a:t>
            </a:r>
          </a:p>
          <a:p>
            <a:pPr algn="ctr"/>
            <a:r>
              <a:rPr lang="ru-RU" altLang="ru-RU" b="1"/>
              <a:t>май 2018 – май 2019</a:t>
            </a:r>
            <a:endParaRPr lang="en-US" altLang="ru-RU">
              <a:solidFill>
                <a:schemeClr val="tx1"/>
              </a:solidFill>
            </a:endParaRPr>
          </a:p>
        </p:txBody>
      </p:sp>
      <p:sp>
        <p:nvSpPr>
          <p:cNvPr id="11276" name="Text Box 14"/>
          <p:cNvSpPr txBox="1">
            <a:spLocks noChangeArrowheads="1"/>
          </p:cNvSpPr>
          <p:nvPr/>
        </p:nvSpPr>
        <p:spPr bwMode="gray">
          <a:xfrm>
            <a:off x="6786563" y="836613"/>
            <a:ext cx="179546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>
                <a:solidFill>
                  <a:schemeClr val="tx1"/>
                </a:solidFill>
              </a:rPr>
              <a:t>3 этап</a:t>
            </a:r>
          </a:p>
          <a:p>
            <a:pPr algn="ctr"/>
            <a:r>
              <a:rPr lang="ru-RU" altLang="ru-RU" b="1"/>
              <a:t>май 2019 – </a:t>
            </a:r>
          </a:p>
          <a:p>
            <a:pPr algn="ctr"/>
            <a:r>
              <a:rPr lang="ru-RU" altLang="ru-RU" b="1"/>
              <a:t>май 2020</a:t>
            </a:r>
            <a:endParaRPr lang="en-US" altLang="ru-RU">
              <a:solidFill>
                <a:schemeClr val="tx1"/>
              </a:solidFill>
            </a:endParaRPr>
          </a:p>
        </p:txBody>
      </p:sp>
      <p:grpSp>
        <p:nvGrpSpPr>
          <p:cNvPr id="11277" name="Group 15"/>
          <p:cNvGrpSpPr>
            <a:grpSpLocks/>
          </p:cNvGrpSpPr>
          <p:nvPr/>
        </p:nvGrpSpPr>
        <p:grpSpPr bwMode="auto">
          <a:xfrm>
            <a:off x="142844" y="571500"/>
            <a:ext cx="2808319" cy="6143625"/>
            <a:chOff x="576" y="1570"/>
            <a:chExt cx="1571" cy="2360"/>
          </a:xfrm>
        </p:grpSpPr>
        <p:sp>
          <p:nvSpPr>
            <p:cNvPr id="11282" name="AutoShape 16"/>
            <p:cNvSpPr>
              <a:spLocks noChangeArrowheads="1"/>
            </p:cNvSpPr>
            <p:nvPr/>
          </p:nvSpPr>
          <p:spPr bwMode="auto">
            <a:xfrm>
              <a:off x="576" y="1942"/>
              <a:ext cx="1571" cy="1988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>
                <a:solidFill>
                  <a:schemeClr val="tx1"/>
                </a:solidFill>
              </a:endParaRPr>
            </a:p>
          </p:txBody>
        </p:sp>
        <p:sp>
          <p:nvSpPr>
            <p:cNvPr id="16" name="AutoShape 17"/>
            <p:cNvSpPr>
              <a:spLocks noChangeArrowheads="1"/>
            </p:cNvSpPr>
            <p:nvPr/>
          </p:nvSpPr>
          <p:spPr bwMode="gray">
            <a:xfrm>
              <a:off x="832" y="1570"/>
              <a:ext cx="1072" cy="46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folHlink">
                    <a:gamma/>
                    <a:shade val="38824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3882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284" name="Text Box 20"/>
            <p:cNvSpPr txBox="1">
              <a:spLocks noChangeArrowheads="1"/>
            </p:cNvSpPr>
            <p:nvPr/>
          </p:nvSpPr>
          <p:spPr bwMode="gray">
            <a:xfrm>
              <a:off x="832" y="1663"/>
              <a:ext cx="10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>
                  <a:solidFill>
                    <a:schemeClr val="tx1"/>
                  </a:solidFill>
                </a:rPr>
                <a:t>1 этап </a:t>
              </a:r>
            </a:p>
            <a:p>
              <a:pPr algn="ctr"/>
              <a:r>
                <a:rPr lang="ru-RU" altLang="ru-RU"/>
                <a:t>май 2017 г.</a:t>
              </a:r>
            </a:p>
            <a:p>
              <a:pPr algn="ctr"/>
              <a:r>
                <a:rPr lang="ru-RU" altLang="ru-RU"/>
                <a:t>– май 2018г</a:t>
              </a:r>
              <a:endParaRPr lang="en-US" altLang="ru-RU">
                <a:solidFill>
                  <a:schemeClr val="tx1"/>
                </a:solidFill>
              </a:endParaRPr>
            </a:p>
          </p:txBody>
        </p:sp>
        <p:sp>
          <p:nvSpPr>
            <p:cNvPr id="11285" name="Text Box 21"/>
            <p:cNvSpPr txBox="1">
              <a:spLocks noChangeArrowheads="1"/>
            </p:cNvSpPr>
            <p:nvPr/>
          </p:nvSpPr>
          <p:spPr bwMode="auto">
            <a:xfrm>
              <a:off x="624" y="2106"/>
              <a:ext cx="1344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endParaRPr lang="ru-RU" altLang="ru-RU">
                <a:solidFill>
                  <a:srgbClr val="000000"/>
                </a:solidFill>
              </a:endParaRPr>
            </a:p>
          </p:txBody>
        </p:sp>
      </p:grpSp>
      <p:sp>
        <p:nvSpPr>
          <p:cNvPr id="11278" name="TextBox 22"/>
          <p:cNvSpPr txBox="1">
            <a:spLocks noChangeArrowheads="1"/>
          </p:cNvSpPr>
          <p:nvPr/>
        </p:nvSpPr>
        <p:spPr bwMode="auto">
          <a:xfrm>
            <a:off x="2200275" y="188913"/>
            <a:ext cx="4606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>
                <a:solidFill>
                  <a:schemeClr val="tx1"/>
                </a:solidFill>
                <a:latin typeface="Times New Roman" panose="02020603050405020304" pitchFamily="18" charset="0"/>
              </a:rPr>
              <a:t>Этапы реализации проекта</a:t>
            </a:r>
          </a:p>
        </p:txBody>
      </p:sp>
      <p:sp>
        <p:nvSpPr>
          <p:cNvPr id="11279" name="TextBox 23"/>
          <p:cNvSpPr txBox="1">
            <a:spLocks noChangeArrowheads="1"/>
          </p:cNvSpPr>
          <p:nvPr/>
        </p:nvSpPr>
        <p:spPr bwMode="auto">
          <a:xfrm>
            <a:off x="107950" y="1773238"/>
            <a:ext cx="2892425" cy="498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аналитико-проектировочный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b="1" dirty="0">
                <a:latin typeface="Times New Roman" panose="02020603050405020304" pitchFamily="18" charset="0"/>
              </a:rPr>
              <a:t> </a:t>
            </a:r>
            <a:r>
              <a:rPr lang="ru-RU" altLang="ru-RU" sz="1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теоретическое осмысление проблемы, осуществить детальную концептуализацию построения интегративной модели социально-педагогической среды через педагогическое проектирование.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sz="1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создать творческую группу педагогов ДОО по реализации инновационного образовательного проекта;</a:t>
            </a:r>
          </a:p>
          <a:p>
            <a:pPr algn="ctr" eaLnBrk="1" hangingPunct="1"/>
            <a:r>
              <a:rPr lang="ru-RU" altLang="ru-RU" sz="1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план деятельности учреждения по основным направлениям инновационного проекта;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sz="1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разработать и внедрить педагогические проекты, направленные на социально-коммуникативное развитие личности дошкольника.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sz="1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разработать и осуществить внедрение пакета диагностического инструментария для определения актуального состояния личностного развития детей, а также социальной ситуации в каждой возрастной группе ДОО, как основы благоприятной социализации.</a:t>
            </a:r>
          </a:p>
          <a:p>
            <a:pPr eaLnBrk="1" hangingPunct="1"/>
            <a:endParaRPr lang="ru-RU" altLang="ru-RU" u="sng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2" name="TextBox 24"/>
          <p:cNvSpPr txBox="1">
            <a:spLocks noChangeArrowheads="1"/>
          </p:cNvSpPr>
          <p:nvPr/>
        </p:nvSpPr>
        <p:spPr bwMode="auto">
          <a:xfrm>
            <a:off x="3286125" y="2214563"/>
            <a:ext cx="272573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u="sng" dirty="0" smtClean="0">
                <a:solidFill>
                  <a:srgbClr val="CCFF33"/>
                </a:solidFill>
                <a:latin typeface="+mj-lt"/>
              </a:rPr>
              <a:t>организационно-практический</a:t>
            </a:r>
            <a:endParaRPr lang="ru-RU" sz="1200" b="1" u="sng" dirty="0">
              <a:solidFill>
                <a:srgbClr val="CCFF33"/>
              </a:solidFill>
              <a:latin typeface="+mj-lt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ru-RU" sz="1200" b="1" dirty="0">
                <a:solidFill>
                  <a:srgbClr val="FFFF00"/>
                </a:solidFill>
                <a:latin typeface="+mj-lt"/>
              </a:rPr>
              <a:t> Осуществить мониторинговое изучение эффективности и результативности инновационной деятельности, накопление и анализ исходного статистического и диагностического материала.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ru-RU" sz="1200" b="1" dirty="0">
                <a:solidFill>
                  <a:srgbClr val="FFFF00"/>
                </a:solidFill>
                <a:latin typeface="+mj-lt"/>
              </a:rPr>
              <a:t> Продолжить разработку и реализацию педагогических проектов.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ru-RU" sz="1200" b="1" dirty="0">
                <a:solidFill>
                  <a:srgbClr val="FFFF00"/>
                </a:solidFill>
                <a:latin typeface="+mj-lt"/>
              </a:rPr>
              <a:t> провести исследования по всем направлениям инновационного проекта (содержание, технологии, управление) и способствовать к внедрению их в практику дошкольных образовательных учреждений города Волгодонска.</a:t>
            </a:r>
          </a:p>
          <a:p>
            <a:pPr>
              <a:defRPr/>
            </a:pPr>
            <a:endParaRPr lang="ru-RU" sz="12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1281" name="TextBox 24"/>
          <p:cNvSpPr txBox="1">
            <a:spLocks noChangeArrowheads="1"/>
          </p:cNvSpPr>
          <p:nvPr/>
        </p:nvSpPr>
        <p:spPr bwMode="auto">
          <a:xfrm>
            <a:off x="6500813" y="1785938"/>
            <a:ext cx="2428875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обобщающий</a:t>
            </a:r>
          </a:p>
          <a:p>
            <a:pPr algn="ctr" eaLnBrk="1" hangingPunct="1"/>
            <a:endParaRPr lang="ru-RU" altLang="ru-RU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sz="1200" b="1" dirty="0">
                <a:solidFill>
                  <a:srgbClr val="FFFF00"/>
                </a:solidFill>
              </a:rPr>
              <a:t> </a:t>
            </a:r>
            <a:r>
              <a:rPr lang="ru-RU" altLang="ru-RU" sz="1100" b="1" dirty="0">
                <a:solidFill>
                  <a:srgbClr val="FFFF00"/>
                </a:solidFill>
              </a:rPr>
              <a:t>провести критический анализ, осуществить оценку полученных результатов с позиции их соответствия целям и задачам проекта;</a:t>
            </a:r>
          </a:p>
          <a:p>
            <a:pPr algn="ctr" eaLnBrk="1" hangingPunct="1"/>
            <a:endParaRPr lang="ru-RU" altLang="ru-RU" sz="1100" b="1" dirty="0">
              <a:solidFill>
                <a:srgbClr val="FFFF00"/>
              </a:solidFill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sz="1100" b="1" dirty="0">
                <a:solidFill>
                  <a:srgbClr val="FFFF00"/>
                </a:solidFill>
              </a:rPr>
              <a:t> обобщить полученную информацию и итоги инновационной деятельности с внесением изменений и корректив в существующую образовательную систему, формы и методы по организации работы с педагогами и детьми.</a:t>
            </a:r>
          </a:p>
          <a:p>
            <a:pPr algn="ctr" eaLnBrk="1" hangingPunct="1"/>
            <a:r>
              <a:rPr lang="ru-RU" altLang="ru-RU" sz="1100" b="1" dirty="0">
                <a:solidFill>
                  <a:srgbClr val="FFFF00"/>
                </a:solidFill>
              </a:rPr>
              <a:t> 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sz="1100" b="1" dirty="0">
                <a:solidFill>
                  <a:srgbClr val="FFFF00"/>
                </a:solidFill>
              </a:rPr>
              <a:t> подготовить отчёты,  </a:t>
            </a:r>
            <a:endParaRPr lang="ru-RU" altLang="ru-RU" sz="1100" b="1" dirty="0" smtClean="0">
              <a:solidFill>
                <a:srgbClr val="FFFF00"/>
              </a:solidFill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r>
              <a:rPr lang="ru-RU" altLang="ru-RU" sz="1100" b="1" dirty="0" smtClean="0">
                <a:solidFill>
                  <a:srgbClr val="FFFF00"/>
                </a:solidFill>
              </a:rPr>
              <a:t>научно-методические </a:t>
            </a:r>
            <a:r>
              <a:rPr lang="ru-RU" altLang="ru-RU" sz="1100" b="1" dirty="0">
                <a:solidFill>
                  <a:srgbClr val="FFFF00"/>
                </a:solidFill>
              </a:rPr>
              <a:t>рекомендации, опубликовать концептуальные программно-методические, диагностические и экспертно-аналитические материалы по проблеме.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323850" y="260350"/>
            <a:ext cx="3962400" cy="1384300"/>
          </a:xfrm>
          <a:prstGeom prst="wedgeRectCallout">
            <a:avLst>
              <a:gd name="adj1" fmla="val 62259"/>
              <a:gd name="adj2" fmla="val 67745"/>
            </a:avLst>
          </a:prstGeom>
          <a:gradFill rotWithShape="0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38100" cmpd="dbl">
            <a:solidFill>
              <a:srgbClr val="0000FF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marL="266700" indent="-266700" algn="ctr" eaLnBrk="0" hangingPunct="0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b="1" dirty="0">
                <a:solidFill>
                  <a:srgbClr val="C00000"/>
                </a:solidFill>
                <a:latin typeface="Arial" charset="0"/>
              </a:rPr>
              <a:t>Создание комплекта нормативно - правовых документов ДОУ </a:t>
            </a:r>
          </a:p>
          <a:p>
            <a:pPr marL="266700" indent="-266700" algn="ctr" eaLnBrk="0" hangingPunct="0">
              <a:buClr>
                <a:srgbClr val="FF0000"/>
              </a:buClr>
              <a:defRPr/>
            </a:pPr>
            <a:r>
              <a:rPr lang="ru-RU" dirty="0" smtClean="0">
                <a:solidFill>
                  <a:srgbClr val="000099"/>
                </a:solidFill>
                <a:latin typeface="Arial" charset="0"/>
              </a:rPr>
              <a:t>      в </a:t>
            </a:r>
            <a:r>
              <a:rPr lang="ru-RU" dirty="0">
                <a:solidFill>
                  <a:srgbClr val="000099"/>
                </a:solidFill>
                <a:latin typeface="Arial" charset="0"/>
              </a:rPr>
              <a:t>соответствии с современными требованиями в аспекте создания обновлённой социально-педагогической среды</a:t>
            </a:r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3571875" y="6000750"/>
            <a:ext cx="2654300" cy="555625"/>
          </a:xfrm>
          <a:prstGeom prst="wedgeRectCallout">
            <a:avLst>
              <a:gd name="adj1" fmla="val -11602"/>
              <a:gd name="adj2" fmla="val -539713"/>
            </a:avLst>
          </a:prstGeom>
          <a:gradFill rotWithShape="0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38100" cmpd="dbl">
            <a:solidFill>
              <a:srgbClr val="0000FF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marL="266700" indent="-266700" eaLnBrk="0" hangingPunct="0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b="1">
                <a:solidFill>
                  <a:srgbClr val="000099"/>
                </a:solidFill>
                <a:latin typeface="Times New Roman" pitchFamily="18" charset="0"/>
              </a:rPr>
              <a:t>Успешная социализация выпускников</a:t>
            </a:r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214313" y="3286125"/>
            <a:ext cx="3286125" cy="3324225"/>
          </a:xfrm>
          <a:prstGeom prst="wedgeRectCallout">
            <a:avLst>
              <a:gd name="adj1" fmla="val 85106"/>
              <a:gd name="adj2" fmla="val -84255"/>
            </a:avLst>
          </a:prstGeom>
          <a:gradFill rotWithShape="0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38100" cmpd="dbl">
            <a:solidFill>
              <a:srgbClr val="0000FF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marL="266700" indent="-266700" algn="ctr" eaLnBrk="0" hangingPunct="0">
              <a:buClr>
                <a:srgbClr val="FF0000"/>
              </a:buClr>
              <a:defRPr/>
            </a:pPr>
            <a:r>
              <a:rPr lang="ru-RU" b="1" dirty="0">
                <a:solidFill>
                  <a:srgbClr val="C00000"/>
                </a:solidFill>
                <a:latin typeface="Arial" charset="0"/>
              </a:rPr>
              <a:t>Разработка </a:t>
            </a:r>
          </a:p>
          <a:p>
            <a:pPr marL="266700" indent="-266700" algn="ctr" eaLnBrk="0" hangingPunct="0">
              <a:buClr>
                <a:srgbClr val="FF0000"/>
              </a:buClr>
              <a:defRPr/>
            </a:pPr>
            <a:r>
              <a:rPr lang="ru-RU" b="1" dirty="0">
                <a:solidFill>
                  <a:srgbClr val="C00000"/>
                </a:solidFill>
                <a:latin typeface="Arial" charset="0"/>
              </a:rPr>
              <a:t>программы «Школа профессионального роста»,</a:t>
            </a:r>
          </a:p>
          <a:p>
            <a:pPr marL="266700" indent="-266700" algn="ctr" eaLnBrk="0" hangingPunct="0">
              <a:buClr>
                <a:srgbClr val="FF0000"/>
              </a:buClr>
              <a:defRPr/>
            </a:pPr>
            <a:r>
              <a:rPr lang="ru-RU" dirty="0">
                <a:solidFill>
                  <a:srgbClr val="000099"/>
                </a:solidFill>
                <a:latin typeface="Arial" charset="0"/>
              </a:rPr>
              <a:t>направленной на обучение педагогических кадров организации проектной деятельности, позволяющей самостоятельно выдвигать гипотезы, устанавливать причинно-следственные связи, проектировать процесс, принимать решения и прогнозировать последствия, анализировать собственную деятельность</a:t>
            </a:r>
            <a:endParaRPr lang="ru-RU" b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62471" name="AutoShape 7"/>
          <p:cNvSpPr>
            <a:spLocks noChangeArrowheads="1"/>
          </p:cNvSpPr>
          <p:nvPr/>
        </p:nvSpPr>
        <p:spPr bwMode="auto">
          <a:xfrm>
            <a:off x="5959475" y="3071813"/>
            <a:ext cx="3041681" cy="2416046"/>
          </a:xfrm>
          <a:prstGeom prst="wedgeRectCallout">
            <a:avLst>
              <a:gd name="adj1" fmla="val -61468"/>
              <a:gd name="adj2" fmla="val -71750"/>
            </a:avLst>
          </a:prstGeom>
          <a:gradFill rotWithShape="0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38100" cmpd="dbl">
            <a:solidFill>
              <a:srgbClr val="0000FF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0099"/>
                </a:solidFill>
                <a:latin typeface="Arial" charset="0"/>
              </a:rPr>
              <a:t>Создание пакета методических материалов, разработанных педагогами, включающего: 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ru-RU" b="1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1300" b="1" dirty="0" smtClean="0">
                <a:solidFill>
                  <a:srgbClr val="C00000"/>
                </a:solidFill>
                <a:latin typeface="Arial" charset="0"/>
              </a:rPr>
              <a:t>образовательные, социальные </a:t>
            </a:r>
            <a:r>
              <a:rPr lang="ru-RU" sz="1300" b="1" dirty="0">
                <a:solidFill>
                  <a:srgbClr val="C00000"/>
                </a:solidFill>
                <a:latin typeface="Arial" charset="0"/>
              </a:rPr>
              <a:t>проекты в аспекте социально-коммуникативного развития детей;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ru-RU" b="1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1300" b="1" dirty="0">
                <a:solidFill>
                  <a:srgbClr val="C00000"/>
                </a:solidFill>
                <a:latin typeface="Arial" charset="0"/>
              </a:rPr>
              <a:t>Планы-конспекты открытых форм работы в рамках реализации педагогических </a:t>
            </a:r>
            <a:r>
              <a:rPr lang="ru-RU" sz="1300" b="1" dirty="0" smtClean="0">
                <a:solidFill>
                  <a:srgbClr val="C00000"/>
                </a:solidFill>
                <a:latin typeface="Arial" charset="0"/>
              </a:rPr>
              <a:t>проектов</a:t>
            </a:r>
            <a:endParaRPr lang="ru-RU" sz="1300" b="1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62472" name="AutoShape 8"/>
          <p:cNvSpPr>
            <a:spLocks noChangeArrowheads="1"/>
          </p:cNvSpPr>
          <p:nvPr/>
        </p:nvSpPr>
        <p:spPr bwMode="auto">
          <a:xfrm>
            <a:off x="6588125" y="1700213"/>
            <a:ext cx="2438400" cy="738187"/>
          </a:xfrm>
          <a:prstGeom prst="wedgeRectCallout">
            <a:avLst>
              <a:gd name="adj1" fmla="val -66278"/>
              <a:gd name="adj2" fmla="val 23134"/>
            </a:avLst>
          </a:prstGeom>
          <a:gradFill rotWithShape="0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38100" cmpd="dbl">
            <a:solidFill>
              <a:srgbClr val="0000FF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Arial" charset="0"/>
              </a:rPr>
              <a:t>Разработка программы ДОО по взаимодействию с семьёй</a:t>
            </a:r>
          </a:p>
        </p:txBody>
      </p:sp>
      <p:sp>
        <p:nvSpPr>
          <p:cNvPr id="62473" name="AutoShape 9"/>
          <p:cNvSpPr>
            <a:spLocks noChangeArrowheads="1"/>
          </p:cNvSpPr>
          <p:nvPr/>
        </p:nvSpPr>
        <p:spPr bwMode="auto">
          <a:xfrm>
            <a:off x="5148263" y="260350"/>
            <a:ext cx="3683000" cy="954088"/>
          </a:xfrm>
          <a:prstGeom prst="wedgeRectCallout">
            <a:avLst>
              <a:gd name="adj1" fmla="val -54310"/>
              <a:gd name="adj2" fmla="val 150810"/>
            </a:avLst>
          </a:prstGeom>
          <a:gradFill rotWithShape="0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38100" cmpd="dbl">
            <a:solidFill>
              <a:srgbClr val="0000FF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ru-RU" b="1" dirty="0">
                <a:solidFill>
                  <a:srgbClr val="000099"/>
                </a:solidFill>
                <a:latin typeface="Times New Roman" pitchFamily="18" charset="0"/>
              </a:rPr>
              <a:t>Описание опыта функционирования интегративной  социально-педагогической среды МБДОУ ДС «Росинка» </a:t>
            </a:r>
            <a:r>
              <a:rPr lang="ru-RU" b="1" dirty="0" err="1">
                <a:solidFill>
                  <a:srgbClr val="000099"/>
                </a:solidFill>
                <a:latin typeface="Times New Roman" pitchFamily="18" charset="0"/>
              </a:rPr>
              <a:t>г.Волгодоснка</a:t>
            </a:r>
            <a:endParaRPr lang="ru-RU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62474" name="AutoShape 10"/>
          <p:cNvSpPr>
            <a:spLocks noChangeArrowheads="1"/>
          </p:cNvSpPr>
          <p:nvPr/>
        </p:nvSpPr>
        <p:spPr bwMode="auto">
          <a:xfrm>
            <a:off x="3429000" y="2071688"/>
            <a:ext cx="2622550" cy="939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path path="rect">
              <a:fillToRect r="100000" b="100000"/>
            </a:path>
          </a:gradFill>
          <a:ln w="38100" cmpd="dbl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0099"/>
                </a:solidFill>
                <a:latin typeface="Arial Narrow" pitchFamily="34" charset="0"/>
              </a:rPr>
              <a:t>Прогнозируемые результаты: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75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animBg="1" autoUpdateAnimBg="0"/>
      <p:bldP spid="62467" grpId="0" animBg="1" autoUpdateAnimBg="0"/>
      <p:bldP spid="62470" grpId="0" animBg="1" autoUpdateAnimBg="0"/>
      <p:bldP spid="62471" grpId="0" animBg="1" autoUpdateAnimBg="0"/>
      <p:bldP spid="62472" grpId="0" animBg="1" autoUpdateAnimBg="0"/>
      <p:bldP spid="62473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8" name="AutoShape 8"/>
          <p:cNvSpPr>
            <a:spLocks noChangeArrowheads="1"/>
          </p:cNvSpPr>
          <p:nvPr/>
        </p:nvSpPr>
        <p:spPr bwMode="auto">
          <a:xfrm>
            <a:off x="539750" y="1412875"/>
            <a:ext cx="8280400" cy="4248150"/>
          </a:xfrm>
          <a:prstGeom prst="plaque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Спасибо за внимание!</a:t>
            </a:r>
            <a:endParaRPr lang="ru-RU" sz="48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285720" y="3286124"/>
            <a:ext cx="381000" cy="381000"/>
            <a:chOff x="2078" y="1680"/>
            <a:chExt cx="1615" cy="1615"/>
          </a:xfrm>
          <a:solidFill>
            <a:srgbClr val="FF0000"/>
          </a:solidFill>
        </p:grpSpPr>
        <p:sp>
          <p:nvSpPr>
            <p:cNvPr id="10" name="Oval 110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 w="57150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" name="Oval 111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2" name="Oval 112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pFill/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" name="Oval 113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4" name="Oval 114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pFill/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" name="Oval 115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pFill/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</p:grpSp>
      <p:pic>
        <p:nvPicPr>
          <p:cNvPr id="5123" name="Picture 2" descr="C:\Users\Администратор\Desktop\fgos_d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-4763"/>
            <a:ext cx="2295525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Прямоугольник 4"/>
          <p:cNvSpPr>
            <a:spLocks noChangeArrowheads="1"/>
          </p:cNvSpPr>
          <p:nvPr/>
        </p:nvSpPr>
        <p:spPr bwMode="auto">
          <a:xfrm>
            <a:off x="2286000" y="0"/>
            <a:ext cx="6858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(</a:t>
            </a:r>
            <a:r>
              <a:rPr lang="ru-RU" alt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России) от 17 октября 2013 г. N 1155 г. Москва </a:t>
            </a:r>
          </a:p>
          <a:p>
            <a:pPr algn="ctr"/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«Об утверждении федерального государственного образовательного стандарта дошкольного образования»</a:t>
            </a:r>
          </a:p>
        </p:txBody>
      </p:sp>
      <p:sp>
        <p:nvSpPr>
          <p:cNvPr id="7" name="AutoShape 87"/>
          <p:cNvSpPr>
            <a:spLocks noChangeArrowheads="1"/>
          </p:cNvSpPr>
          <p:nvPr/>
        </p:nvSpPr>
        <p:spPr bwMode="gray">
          <a:xfrm>
            <a:off x="714375" y="2428875"/>
            <a:ext cx="8215313" cy="22145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>
                  <a:gamma/>
                  <a:tint val="0"/>
                  <a:invGamma/>
                </a:schemeClr>
              </a:gs>
              <a:gs pos="100000">
                <a:schemeClr val="bg1"/>
              </a:gs>
            </a:gsLst>
            <a:lin ang="0" scaled="1"/>
          </a:gra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Создание условий для развития ребёнка,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 открывающих возможности для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 его позитивной социализации, его личностного развития,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развития инициативы и творческих способностей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на основе сотрудничества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 со взрослыми и сверстниками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 и соответствующим возрасту видам деятельности</a:t>
            </a:r>
            <a:endParaRPr lang="en-US" sz="16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8" name="AutoShape 87"/>
          <p:cNvSpPr>
            <a:spLocks noChangeArrowheads="1"/>
          </p:cNvSpPr>
          <p:nvPr/>
        </p:nvSpPr>
        <p:spPr bwMode="gray">
          <a:xfrm>
            <a:off x="785813" y="4857750"/>
            <a:ext cx="8143875" cy="178593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>
                  <a:gamma/>
                  <a:tint val="0"/>
                  <a:invGamma/>
                </a:schemeClr>
              </a:gs>
              <a:gs pos="100000">
                <a:schemeClr val="bg1"/>
              </a:gs>
            </a:gsLst>
            <a:lin ang="0" scaled="1"/>
          </a:gra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Создание развивающей образовательной среды,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которая представляет собой систему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условий социализации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Arial" charset="0"/>
                <a:cs typeface="Times New Roman" pitchFamily="18" charset="0"/>
              </a:rPr>
              <a:t>и индивидуализации детей </a:t>
            </a:r>
          </a:p>
          <a:p>
            <a:pPr algn="ctr">
              <a:defRPr/>
            </a:pPr>
            <a:endParaRPr lang="en-US" sz="1600" b="1" dirty="0">
              <a:solidFill>
                <a:srgbClr val="002060"/>
              </a:solidFill>
              <a:latin typeface="Arial" charset="0"/>
            </a:endParaRPr>
          </a:p>
        </p:txBody>
      </p:sp>
      <p:grpSp>
        <p:nvGrpSpPr>
          <p:cNvPr id="3" name="Group 102"/>
          <p:cNvGrpSpPr>
            <a:grpSpLocks/>
          </p:cNvGrpSpPr>
          <p:nvPr/>
        </p:nvGrpSpPr>
        <p:grpSpPr bwMode="auto">
          <a:xfrm>
            <a:off x="214282" y="5429264"/>
            <a:ext cx="381000" cy="381000"/>
            <a:chOff x="2078" y="1680"/>
            <a:chExt cx="1615" cy="1615"/>
          </a:xfrm>
          <a:solidFill>
            <a:srgbClr val="0070C0"/>
          </a:solidFill>
        </p:grpSpPr>
        <p:sp>
          <p:nvSpPr>
            <p:cNvPr id="17" name="Oval 103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pFill/>
            <a:ln w="57150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8" name="Oval 104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pFill/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9" name="Oval 105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pFill/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0" name="Oval 10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pFill/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" name="Oval 107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pFill/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2" name="Oval 10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pFill/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 sz="1800">
                <a:solidFill>
                  <a:schemeClr val="tx1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sz="quarter"/>
          </p:nvPr>
        </p:nvSpPr>
        <p:spPr>
          <a:xfrm>
            <a:off x="571500" y="285750"/>
            <a:ext cx="7772400" cy="785813"/>
          </a:xfrm>
        </p:spPr>
        <p:txBody>
          <a:bodyPr/>
          <a:lstStyle/>
          <a:p>
            <a:pPr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Педагогический потенциал МБДОУ ДС «Росинка» г.Волгодонска</a:t>
            </a: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2" name="Диаграмма 5"/>
          <p:cNvGraphicFramePr>
            <a:graphicFrameLocks/>
          </p:cNvGraphicFramePr>
          <p:nvPr/>
        </p:nvGraphicFramePr>
        <p:xfrm>
          <a:off x="265113" y="1122363"/>
          <a:ext cx="8828087" cy="2327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6"/>
          <p:cNvGraphicFramePr>
            <a:graphicFrameLocks/>
          </p:cNvGraphicFramePr>
          <p:nvPr/>
        </p:nvGraphicFramePr>
        <p:xfrm>
          <a:off x="-377825" y="3622675"/>
          <a:ext cx="9185275" cy="318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FFFF00"/>
                </a:solidFill>
              </a:rPr>
              <a:t>Педагогический</a:t>
            </a:r>
            <a:r>
              <a:rPr lang="ru-RU" dirty="0" smtClean="0"/>
              <a:t> </a:t>
            </a:r>
            <a:r>
              <a:rPr lang="ru-RU" sz="3200" dirty="0">
                <a:solidFill>
                  <a:srgbClr val="FFFF00"/>
                </a:solidFill>
              </a:rPr>
              <a:t>стаж</a:t>
            </a: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716646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06686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Возрастной ценз педагогов</a:t>
            </a: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394917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85260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Сведения о количестве педагогических работников, прошедших</a:t>
            </a:r>
            <a:r>
              <a:rPr lang="ru-RU" sz="2800" dirty="0" smtClean="0">
                <a:solidFill>
                  <a:srgbClr val="FFFF00"/>
                </a:solidFill>
              </a:rPr>
              <a:t/>
            </a:r>
            <a:br>
              <a:rPr lang="ru-RU" sz="2800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> курсы повышения квалификации</a:t>
            </a:r>
            <a:endParaRPr lang="ru-RU" sz="2800" dirty="0">
              <a:solidFill>
                <a:srgbClr val="FFFF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500" y="2000250"/>
          <a:ext cx="8229600" cy="34718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572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346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945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72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44245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0099"/>
                          </a:solidFill>
                        </a:rPr>
                        <a:t>№ п.п.</a:t>
                      </a:r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0099"/>
                          </a:solidFill>
                        </a:rPr>
                        <a:t>Период обучения</a:t>
                      </a:r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0099"/>
                          </a:solidFill>
                        </a:rPr>
                        <a:t>Количество педагогов</a:t>
                      </a:r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0099"/>
                          </a:solidFill>
                        </a:rPr>
                        <a:t>Форма обучения</a:t>
                      </a:r>
                      <a:endParaRPr lang="ru-RU" sz="2000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542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0099"/>
                          </a:solidFill>
                        </a:rPr>
                        <a:t>Очная</a:t>
                      </a:r>
                      <a:r>
                        <a:rPr lang="ru-RU" sz="2000" b="1" baseline="0" dirty="0" smtClean="0">
                          <a:solidFill>
                            <a:srgbClr val="000099"/>
                          </a:solidFill>
                        </a:rPr>
                        <a:t> </a:t>
                      </a:r>
                      <a:endParaRPr lang="ru-RU" sz="2000" b="1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0099"/>
                          </a:solidFill>
                        </a:rPr>
                        <a:t>Заочная</a:t>
                      </a:r>
                      <a:endParaRPr lang="ru-RU" sz="2000" b="1" dirty="0">
                        <a:solidFill>
                          <a:srgbClr val="000099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073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1.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2013-2014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3073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2.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2014-2015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3073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3.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2015-2016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2268538" y="1125538"/>
            <a:ext cx="4968875" cy="4876800"/>
          </a:xfrm>
          <a:custGeom>
            <a:avLst/>
            <a:gdLst>
              <a:gd name="G0" fmla="+- 1863 0 0"/>
              <a:gd name="G1" fmla="+- 21600 0 1863"/>
              <a:gd name="G2" fmla="+- 21600 0 1863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863" y="10800"/>
                </a:moveTo>
                <a:cubicBezTo>
                  <a:pt x="1863" y="15736"/>
                  <a:pt x="5864" y="19737"/>
                  <a:pt x="10800" y="19737"/>
                </a:cubicBezTo>
                <a:cubicBezTo>
                  <a:pt x="15736" y="19737"/>
                  <a:pt x="19737" y="15736"/>
                  <a:pt x="19737" y="10800"/>
                </a:cubicBezTo>
                <a:cubicBezTo>
                  <a:pt x="19737" y="5864"/>
                  <a:pt x="15736" y="1863"/>
                  <a:pt x="10800" y="1863"/>
                </a:cubicBezTo>
                <a:cubicBezTo>
                  <a:pt x="5864" y="1863"/>
                  <a:pt x="1863" y="5864"/>
                  <a:pt x="1863" y="10800"/>
                </a:cubicBezTo>
                <a:close/>
              </a:path>
            </a:pathLst>
          </a:custGeom>
          <a:gradFill rotWithShape="0">
            <a:gsLst>
              <a:gs pos="0">
                <a:srgbClr val="156B13"/>
              </a:gs>
              <a:gs pos="25000">
                <a:srgbClr val="9CB86E"/>
              </a:gs>
              <a:gs pos="50000">
                <a:srgbClr val="DDEBCF"/>
              </a:gs>
              <a:gs pos="75000">
                <a:srgbClr val="9CB86E"/>
              </a:gs>
              <a:gs pos="100000">
                <a:srgbClr val="156B13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85938" y="714375"/>
            <a:ext cx="7732712" cy="5557838"/>
            <a:chOff x="-432" y="672"/>
            <a:chExt cx="3591" cy="2640"/>
          </a:xfrm>
        </p:grpSpPr>
        <p:sp>
          <p:nvSpPr>
            <p:cNvPr id="7185" name="Oval 5"/>
            <p:cNvSpPr>
              <a:spLocks noChangeArrowheads="1"/>
            </p:cNvSpPr>
            <p:nvPr/>
          </p:nvSpPr>
          <p:spPr bwMode="auto">
            <a:xfrm>
              <a:off x="-432" y="672"/>
              <a:ext cx="2640" cy="2640"/>
            </a:xfrm>
            <a:prstGeom prst="ellipse">
              <a:avLst/>
            </a:prstGeom>
            <a:solidFill>
              <a:srgbClr val="00FF00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>
                <a:solidFill>
                  <a:schemeClr val="tx1"/>
                </a:solidFill>
              </a:endParaRPr>
            </a:p>
          </p:txBody>
        </p:sp>
        <p:sp>
          <p:nvSpPr>
            <p:cNvPr id="7186" name="WordArt 6"/>
            <p:cNvSpPr>
              <a:spLocks noChangeArrowheads="1" noChangeShapeType="1" noTextEdit="1"/>
            </p:cNvSpPr>
            <p:nvPr/>
          </p:nvSpPr>
          <p:spPr bwMode="auto">
            <a:xfrm>
              <a:off x="-264" y="1344"/>
              <a:ext cx="3423" cy="326"/>
            </a:xfrm>
            <a:prstGeom prst="rect">
              <a:avLst/>
            </a:prstGeom>
          </p:spPr>
          <p:txBody>
            <a:bodyPr wrap="none" fromWordArt="1">
              <a:prstTxWarp prst="textCanUp">
                <a:avLst>
                  <a:gd name="adj" fmla="val 85713"/>
                </a:avLst>
              </a:prstTxWarp>
            </a:bodyPr>
            <a:lstStyle/>
            <a:p>
              <a:pPr algn="ctr"/>
              <a:endParaRPr lang="ru-RU" sz="2400" kern="10" normalizeH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247814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2857500" y="3000375"/>
            <a:ext cx="3816350" cy="357188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Педагогические противоречия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47815" name="AutoShape 7"/>
          <p:cNvSpPr>
            <a:spLocks noChangeArrowheads="1"/>
          </p:cNvSpPr>
          <p:nvPr/>
        </p:nvSpPr>
        <p:spPr bwMode="auto">
          <a:xfrm>
            <a:off x="214313" y="500063"/>
            <a:ext cx="4214812" cy="2665412"/>
          </a:xfrm>
          <a:prstGeom prst="rightArrowCallout">
            <a:avLst>
              <a:gd name="adj1" fmla="val 25000"/>
              <a:gd name="adj2" fmla="val 25000"/>
              <a:gd name="adj3" fmla="val 17560"/>
              <a:gd name="adj4" fmla="val 66667"/>
            </a:avLst>
          </a:prstGeom>
          <a:solidFill>
            <a:srgbClr val="FF33CC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47817" name="AutoShape 9"/>
          <p:cNvSpPr>
            <a:spLocks noChangeArrowheads="1"/>
          </p:cNvSpPr>
          <p:nvPr/>
        </p:nvSpPr>
        <p:spPr bwMode="auto">
          <a:xfrm>
            <a:off x="1331913" y="765175"/>
            <a:ext cx="1368425" cy="609600"/>
          </a:xfrm>
          <a:prstGeom prst="rightArrowCallout">
            <a:avLst>
              <a:gd name="adj1" fmla="val 25000"/>
              <a:gd name="adj2" fmla="val 25000"/>
              <a:gd name="adj3" fmla="val 37413"/>
              <a:gd name="adj4" fmla="val 66667"/>
            </a:avLst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175" name="AutoShape 10"/>
          <p:cNvSpPr>
            <a:spLocks noChangeArrowheads="1"/>
          </p:cNvSpPr>
          <p:nvPr/>
        </p:nvSpPr>
        <p:spPr bwMode="auto">
          <a:xfrm rot="10800000">
            <a:off x="5143500" y="3429000"/>
            <a:ext cx="3857625" cy="2952750"/>
          </a:xfrm>
          <a:prstGeom prst="rightArrowCallout">
            <a:avLst>
              <a:gd name="adj1" fmla="val 31065"/>
              <a:gd name="adj2" fmla="val 31060"/>
              <a:gd name="adj3" fmla="val 16669"/>
              <a:gd name="adj4" fmla="val 66667"/>
            </a:avLst>
          </a:prstGeom>
          <a:solidFill>
            <a:srgbClr val="92D050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rot="10800000" wrap="none" anchor="ctr"/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800" b="1">
                <a:solidFill>
                  <a:srgbClr val="000099"/>
                </a:solidFill>
              </a:rPr>
              <a:t>существующая </a:t>
            </a:r>
          </a:p>
          <a:p>
            <a:pPr algn="ctr" eaLnBrk="1" hangingPunct="1"/>
            <a:r>
              <a:rPr lang="ru-RU" altLang="ru-RU" sz="1800" b="1">
                <a:solidFill>
                  <a:srgbClr val="000099"/>
                </a:solidFill>
              </a:rPr>
              <a:t>система </a:t>
            </a:r>
          </a:p>
          <a:p>
            <a:pPr algn="ctr" eaLnBrk="1" hangingPunct="1"/>
            <a:r>
              <a:rPr lang="ru-RU" altLang="ru-RU" sz="1800" b="1">
                <a:solidFill>
                  <a:srgbClr val="000099"/>
                </a:solidFill>
              </a:rPr>
              <a:t>повышения </a:t>
            </a:r>
          </a:p>
          <a:p>
            <a:pPr algn="ctr" eaLnBrk="1" hangingPunct="1"/>
            <a:r>
              <a:rPr lang="ru-RU" altLang="ru-RU" sz="1800" b="1">
                <a:solidFill>
                  <a:srgbClr val="000099"/>
                </a:solidFill>
              </a:rPr>
              <a:t>квалификации </a:t>
            </a:r>
          </a:p>
          <a:p>
            <a:pPr algn="ctr" eaLnBrk="1" hangingPunct="1"/>
            <a:r>
              <a:rPr lang="ru-RU" altLang="ru-RU" sz="1800" b="1">
                <a:solidFill>
                  <a:srgbClr val="000099"/>
                </a:solidFill>
              </a:rPr>
              <a:t>педагогических </a:t>
            </a:r>
          </a:p>
          <a:p>
            <a:pPr algn="ctr" eaLnBrk="1" hangingPunct="1"/>
            <a:r>
              <a:rPr lang="ru-RU" altLang="ru-RU" sz="1800" b="1">
                <a:solidFill>
                  <a:srgbClr val="000099"/>
                </a:solidFill>
              </a:rPr>
              <a:t>кадров </a:t>
            </a:r>
          </a:p>
          <a:p>
            <a:pPr algn="ctr" eaLnBrk="1" hangingPunct="1"/>
            <a:r>
              <a:rPr lang="ru-RU" altLang="ru-RU" sz="1800" b="1">
                <a:solidFill>
                  <a:srgbClr val="000099"/>
                </a:solidFill>
              </a:rPr>
              <a:t>(1 раз в 3 года)</a:t>
            </a:r>
          </a:p>
        </p:txBody>
      </p:sp>
      <p:sp>
        <p:nvSpPr>
          <p:cNvPr id="247819" name="AutoShape 11"/>
          <p:cNvSpPr>
            <a:spLocks noChangeArrowheads="1"/>
          </p:cNvSpPr>
          <p:nvPr/>
        </p:nvSpPr>
        <p:spPr bwMode="auto">
          <a:xfrm>
            <a:off x="285750" y="3571875"/>
            <a:ext cx="4357688" cy="2879725"/>
          </a:xfrm>
          <a:prstGeom prst="rightArrowCallout">
            <a:avLst>
              <a:gd name="adj1" fmla="val 27619"/>
              <a:gd name="adj2" fmla="val 27619"/>
              <a:gd name="adj3" fmla="val 16667"/>
              <a:gd name="adj4" fmla="val 66667"/>
            </a:avLst>
          </a:prstGeom>
          <a:solidFill>
            <a:schemeClr val="accent5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47820" name="AutoShape 12"/>
          <p:cNvSpPr>
            <a:spLocks noChangeArrowheads="1"/>
          </p:cNvSpPr>
          <p:nvPr/>
        </p:nvSpPr>
        <p:spPr bwMode="auto">
          <a:xfrm rot="10800000">
            <a:off x="5214938" y="357188"/>
            <a:ext cx="3786187" cy="2857500"/>
          </a:xfrm>
          <a:prstGeom prst="rightArrowCallout">
            <a:avLst>
              <a:gd name="adj1" fmla="val 29195"/>
              <a:gd name="adj2" fmla="val 29195"/>
              <a:gd name="adj3" fmla="val 16667"/>
              <a:gd name="adj4" fmla="val 66667"/>
            </a:avLst>
          </a:prstGeom>
          <a:solidFill>
            <a:srgbClr val="CCFF33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rot="10800000" wrap="none" anchorCtr="1"/>
          <a:lstStyle/>
          <a:p>
            <a:pPr algn="ctr">
              <a:defRPr/>
            </a:pPr>
            <a:endParaRPr lang="ru-RU" sz="4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30765" name="Text Box 20"/>
          <p:cNvSpPr txBox="1">
            <a:spLocks noChangeArrowheads="1"/>
          </p:cNvSpPr>
          <p:nvPr/>
        </p:nvSpPr>
        <p:spPr bwMode="auto">
          <a:xfrm>
            <a:off x="5715000" y="549275"/>
            <a:ext cx="34290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algn="ctr">
              <a:defRPr/>
            </a:pPr>
            <a:endParaRPr lang="ru-RU" sz="1800" b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47830" name="Text Box 22"/>
          <p:cNvSpPr txBox="1">
            <a:spLocks noChangeArrowheads="1"/>
          </p:cNvSpPr>
          <p:nvPr/>
        </p:nvSpPr>
        <p:spPr bwMode="auto">
          <a:xfrm>
            <a:off x="395288" y="4652963"/>
            <a:ext cx="2881312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algn="ctr">
              <a:defRPr/>
            </a:pPr>
            <a:endParaRPr lang="ru-RU" sz="1800" b="1" dirty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1143000" y="5000625"/>
            <a:ext cx="28813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algn="ctr">
              <a:defRPr/>
            </a:pPr>
            <a:endParaRPr lang="ru-RU" sz="1800" b="1" dirty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181" name="Text Box 22"/>
          <p:cNvSpPr txBox="1">
            <a:spLocks noChangeArrowheads="1"/>
          </p:cNvSpPr>
          <p:nvPr/>
        </p:nvSpPr>
        <p:spPr bwMode="auto">
          <a:xfrm>
            <a:off x="285750" y="4214813"/>
            <a:ext cx="2881313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800" b="1">
                <a:solidFill>
                  <a:srgbClr val="000099"/>
                </a:solidFill>
              </a:rPr>
              <a:t>растущий уровень требований</a:t>
            </a:r>
            <a:endParaRPr lang="ru-RU" altLang="ru-RU" sz="1800">
              <a:solidFill>
                <a:srgbClr val="000099"/>
              </a:solidFill>
            </a:endParaRPr>
          </a:p>
          <a:p>
            <a:pPr algn="ctr" eaLnBrk="1" hangingPunct="1"/>
            <a:r>
              <a:rPr lang="ru-RU" altLang="ru-RU" sz="1800" b="1">
                <a:solidFill>
                  <a:srgbClr val="000099"/>
                </a:solidFill>
              </a:rPr>
              <a:t>к личности и компетентности педагога ДОУ</a:t>
            </a:r>
            <a:endParaRPr lang="ru-RU" altLang="ru-RU" sz="1800">
              <a:solidFill>
                <a:srgbClr val="000099"/>
              </a:solidFill>
            </a:endParaRPr>
          </a:p>
        </p:txBody>
      </p:sp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6604000" y="4589463"/>
            <a:ext cx="2692400" cy="64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>
              <a:spcAft>
                <a:spcPts val="0"/>
              </a:spcAft>
              <a:defRPr/>
            </a:pPr>
            <a:endParaRPr lang="ru-RU" sz="1800" dirty="0">
              <a:solidFill>
                <a:schemeClr val="accent6">
                  <a:lumMod val="50000"/>
                </a:schemeClr>
              </a:solidFill>
              <a:latin typeface="Arial" charset="0"/>
            </a:endParaRPr>
          </a:p>
          <a:p>
            <a:pPr algn="ctr">
              <a:defRPr/>
            </a:pPr>
            <a:endParaRPr lang="ru-RU" sz="18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142875" y="714375"/>
            <a:ext cx="2786063" cy="2357438"/>
          </a:xfrm>
        </p:spPr>
        <p:txBody>
          <a:bodyPr/>
          <a:lstStyle/>
          <a:p>
            <a:pPr>
              <a:defRPr/>
            </a:pPr>
            <a:r>
              <a:rPr lang="ru-RU" sz="2000" b="1" dirty="0" smtClean="0">
                <a:solidFill>
                  <a:srgbClr val="000099"/>
                </a:solidFill>
              </a:rPr>
              <a:t>социальный заказ общества</a:t>
            </a:r>
            <a:r>
              <a:rPr lang="ru-RU" sz="1600" dirty="0" smtClean="0">
                <a:solidFill>
                  <a:srgbClr val="000099"/>
                </a:solidFill>
              </a:rPr>
              <a:t/>
            </a:r>
            <a:br>
              <a:rPr lang="ru-RU" sz="1600" dirty="0" smtClean="0">
                <a:solidFill>
                  <a:srgbClr val="000099"/>
                </a:solidFill>
              </a:rPr>
            </a:br>
            <a:r>
              <a:rPr lang="ru-RU" sz="1600" dirty="0" smtClean="0">
                <a:solidFill>
                  <a:srgbClr val="000099"/>
                </a:solidFill>
              </a:rPr>
              <a:t>(Концепция долгосрочного социально-экономического развития РФ на период до 2020 г.; Национальная доктрине образования в РФ до 2025 г.; </a:t>
            </a:r>
            <a:r>
              <a:rPr lang="ru-RU" sz="1600" u="sng" dirty="0" smtClean="0">
                <a:solidFill>
                  <a:srgbClr val="000099"/>
                </a:solidFill>
              </a:rPr>
              <a:t>ФЗ «Об образовании в РФ»</a:t>
            </a:r>
            <a:r>
              <a:rPr lang="ru-RU" sz="1600" dirty="0" smtClean="0">
                <a:solidFill>
                  <a:srgbClr val="000099"/>
                </a:solidFill>
              </a:rPr>
              <a:t> (ст. 2, п. 6)</a:t>
            </a:r>
            <a:br>
              <a:rPr lang="ru-RU" sz="1600" dirty="0" smtClean="0">
                <a:solidFill>
                  <a:srgbClr val="000099"/>
                </a:solidFill>
              </a:rPr>
            </a:br>
            <a:endParaRPr lang="ru-RU" sz="1600" dirty="0"/>
          </a:p>
        </p:txBody>
      </p:sp>
      <p:sp>
        <p:nvSpPr>
          <p:cNvPr id="20" name="Заголовок 18"/>
          <p:cNvSpPr txBox="1">
            <a:spLocks/>
          </p:cNvSpPr>
          <p:nvPr/>
        </p:nvSpPr>
        <p:spPr bwMode="auto">
          <a:xfrm>
            <a:off x="6715125" y="714375"/>
            <a:ext cx="200025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endParaRPr lang="ru-RU" sz="1800" b="1" dirty="0">
              <a:solidFill>
                <a:srgbClr val="000099"/>
              </a:solidFill>
              <a:latin typeface="Arial" charset="0"/>
            </a:endParaRPr>
          </a:p>
          <a:p>
            <a:pPr algn="ctr">
              <a:defRPr/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недостаточная квалификация педагогов</a:t>
            </a:r>
            <a:endParaRPr lang="ru-RU" sz="1800" dirty="0">
              <a:solidFill>
                <a:srgbClr val="000099"/>
              </a:solidFill>
              <a:latin typeface="Arial" charset="0"/>
            </a:endParaRPr>
          </a:p>
          <a:p>
            <a:pPr algn="ctr">
              <a:defRPr/>
            </a:pPr>
            <a:r>
              <a:rPr lang="ru-RU" sz="1800" dirty="0">
                <a:solidFill>
                  <a:srgbClr val="000099"/>
                </a:solidFill>
                <a:latin typeface="Arial" charset="0"/>
              </a:rPr>
              <a:t>в вопросах создания социально-педагогической среды на основе ФГОС </a:t>
            </a:r>
            <a:endParaRPr lang="ru-RU" sz="1800" dirty="0">
              <a:latin typeface="Arial" charset="0"/>
            </a:endParaRPr>
          </a:p>
          <a:p>
            <a:pPr algn="ctr" eaLnBrk="0" hangingPunct="0">
              <a:defRPr/>
            </a:pPr>
            <a:r>
              <a:rPr lang="ru-RU" sz="1600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ru-RU" sz="1600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endParaRPr lang="ru-RU" sz="1600" kern="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2268538" y="1125538"/>
            <a:ext cx="4968875" cy="4876800"/>
          </a:xfrm>
          <a:custGeom>
            <a:avLst/>
            <a:gdLst>
              <a:gd name="G0" fmla="+- 1863 0 0"/>
              <a:gd name="G1" fmla="+- 21600 0 1863"/>
              <a:gd name="G2" fmla="+- 21600 0 1863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863" y="10800"/>
                </a:moveTo>
                <a:cubicBezTo>
                  <a:pt x="1863" y="15736"/>
                  <a:pt x="5864" y="19737"/>
                  <a:pt x="10800" y="19737"/>
                </a:cubicBezTo>
                <a:cubicBezTo>
                  <a:pt x="15736" y="19737"/>
                  <a:pt x="19737" y="15736"/>
                  <a:pt x="19737" y="10800"/>
                </a:cubicBezTo>
                <a:cubicBezTo>
                  <a:pt x="19737" y="5864"/>
                  <a:pt x="15736" y="1863"/>
                  <a:pt x="10800" y="1863"/>
                </a:cubicBezTo>
                <a:cubicBezTo>
                  <a:pt x="5864" y="1863"/>
                  <a:pt x="1863" y="5864"/>
                  <a:pt x="1863" y="10800"/>
                </a:cubicBezTo>
                <a:close/>
              </a:path>
            </a:pathLst>
          </a:custGeom>
          <a:gradFill rotWithShape="0">
            <a:gsLst>
              <a:gs pos="0">
                <a:srgbClr val="156B13"/>
              </a:gs>
              <a:gs pos="25000">
                <a:srgbClr val="9CB86E"/>
              </a:gs>
              <a:gs pos="50000">
                <a:srgbClr val="DDEBCF"/>
              </a:gs>
              <a:gs pos="75000">
                <a:srgbClr val="9CB86E"/>
              </a:gs>
              <a:gs pos="100000">
                <a:srgbClr val="156B13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85938" y="714375"/>
            <a:ext cx="7732712" cy="5557838"/>
            <a:chOff x="-432" y="672"/>
            <a:chExt cx="3591" cy="2640"/>
          </a:xfrm>
        </p:grpSpPr>
        <p:sp>
          <p:nvSpPr>
            <p:cNvPr id="8210" name="Oval 5"/>
            <p:cNvSpPr>
              <a:spLocks noChangeArrowheads="1"/>
            </p:cNvSpPr>
            <p:nvPr/>
          </p:nvSpPr>
          <p:spPr bwMode="auto">
            <a:xfrm>
              <a:off x="-432" y="672"/>
              <a:ext cx="2640" cy="2640"/>
            </a:xfrm>
            <a:prstGeom prst="ellipse">
              <a:avLst/>
            </a:prstGeom>
            <a:solidFill>
              <a:srgbClr val="00FF00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>
                <a:solidFill>
                  <a:schemeClr val="tx1"/>
                </a:solidFill>
              </a:endParaRPr>
            </a:p>
          </p:txBody>
        </p:sp>
        <p:sp>
          <p:nvSpPr>
            <p:cNvPr id="8211" name="WordArt 6"/>
            <p:cNvSpPr>
              <a:spLocks noChangeArrowheads="1" noChangeShapeType="1" noTextEdit="1"/>
            </p:cNvSpPr>
            <p:nvPr/>
          </p:nvSpPr>
          <p:spPr bwMode="auto">
            <a:xfrm>
              <a:off x="-264" y="1344"/>
              <a:ext cx="3423" cy="326"/>
            </a:xfrm>
            <a:prstGeom prst="rect">
              <a:avLst/>
            </a:prstGeom>
          </p:spPr>
          <p:txBody>
            <a:bodyPr wrap="none" fromWordArt="1">
              <a:prstTxWarp prst="textCanUp">
                <a:avLst>
                  <a:gd name="adj" fmla="val 85713"/>
                </a:avLst>
              </a:prstTxWarp>
            </a:bodyPr>
            <a:lstStyle/>
            <a:p>
              <a:pPr algn="ctr"/>
              <a:endParaRPr lang="ru-RU" sz="2400" kern="10" normalizeH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247814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2857500" y="3000375"/>
            <a:ext cx="3816350" cy="357188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Педагогические противоречия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47815" name="AutoShape 7"/>
          <p:cNvSpPr>
            <a:spLocks noChangeArrowheads="1"/>
          </p:cNvSpPr>
          <p:nvPr/>
        </p:nvSpPr>
        <p:spPr bwMode="auto">
          <a:xfrm>
            <a:off x="214313" y="357188"/>
            <a:ext cx="4214812" cy="2665412"/>
          </a:xfrm>
          <a:prstGeom prst="rightArrowCallout">
            <a:avLst>
              <a:gd name="adj1" fmla="val 25000"/>
              <a:gd name="adj2" fmla="val 25000"/>
              <a:gd name="adj3" fmla="val 17560"/>
              <a:gd name="adj4" fmla="val 66667"/>
            </a:avLst>
          </a:prstGeom>
          <a:solidFill>
            <a:srgbClr val="FF33CC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47817" name="AutoShape 9"/>
          <p:cNvSpPr>
            <a:spLocks noChangeArrowheads="1"/>
          </p:cNvSpPr>
          <p:nvPr/>
        </p:nvSpPr>
        <p:spPr bwMode="auto">
          <a:xfrm>
            <a:off x="1331913" y="765175"/>
            <a:ext cx="1368425" cy="609600"/>
          </a:xfrm>
          <a:prstGeom prst="rightArrowCallout">
            <a:avLst>
              <a:gd name="adj1" fmla="val 25000"/>
              <a:gd name="adj2" fmla="val 25000"/>
              <a:gd name="adj3" fmla="val 37413"/>
              <a:gd name="adj4" fmla="val 66667"/>
            </a:avLst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47818" name="AutoShape 10"/>
          <p:cNvSpPr>
            <a:spLocks noChangeArrowheads="1"/>
          </p:cNvSpPr>
          <p:nvPr/>
        </p:nvSpPr>
        <p:spPr bwMode="auto">
          <a:xfrm rot="10800000">
            <a:off x="5000625" y="3643313"/>
            <a:ext cx="3929063" cy="2952750"/>
          </a:xfrm>
          <a:prstGeom prst="rightArrowCallout">
            <a:avLst>
              <a:gd name="adj1" fmla="val 31062"/>
              <a:gd name="adj2" fmla="val 31062"/>
              <a:gd name="adj3" fmla="val 16667"/>
              <a:gd name="adj4" fmla="val 66667"/>
            </a:avLst>
          </a:prstGeom>
          <a:solidFill>
            <a:schemeClr val="accent5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>
              <a:spcAft>
                <a:spcPts val="0"/>
              </a:spcAft>
              <a:defRPr/>
            </a:pPr>
            <a:endParaRPr lang="ru-RU" sz="1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7819" name="AutoShape 11"/>
          <p:cNvSpPr>
            <a:spLocks noChangeArrowheads="1"/>
          </p:cNvSpPr>
          <p:nvPr/>
        </p:nvSpPr>
        <p:spPr bwMode="auto">
          <a:xfrm>
            <a:off x="285750" y="3643313"/>
            <a:ext cx="4357688" cy="2879725"/>
          </a:xfrm>
          <a:prstGeom prst="rightArrowCallout">
            <a:avLst>
              <a:gd name="adj1" fmla="val 27619"/>
              <a:gd name="adj2" fmla="val 27619"/>
              <a:gd name="adj3" fmla="val 16667"/>
              <a:gd name="adj4" fmla="val 66667"/>
            </a:avLst>
          </a:prstGeom>
          <a:solidFill>
            <a:srgbClr val="FFFF00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47820" name="AutoShape 12"/>
          <p:cNvSpPr>
            <a:spLocks noChangeArrowheads="1"/>
          </p:cNvSpPr>
          <p:nvPr/>
        </p:nvSpPr>
        <p:spPr bwMode="auto">
          <a:xfrm rot="10800000">
            <a:off x="5214938" y="214313"/>
            <a:ext cx="3714750" cy="2857500"/>
          </a:xfrm>
          <a:prstGeom prst="rightArrowCallout">
            <a:avLst>
              <a:gd name="adj1" fmla="val 29195"/>
              <a:gd name="adj2" fmla="val 29195"/>
              <a:gd name="adj3" fmla="val 16667"/>
              <a:gd name="adj4" fmla="val 66667"/>
            </a:avLst>
          </a:prstGeom>
          <a:solidFill>
            <a:srgbClr val="8BE5EF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rot="10800000" wrap="none" anchorCtr="1"/>
          <a:lstStyle/>
          <a:p>
            <a:pPr algn="ctr">
              <a:defRPr/>
            </a:pPr>
            <a:endParaRPr lang="ru-RU" sz="4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30765" name="Text Box 20"/>
          <p:cNvSpPr txBox="1">
            <a:spLocks noChangeArrowheads="1"/>
          </p:cNvSpPr>
          <p:nvPr/>
        </p:nvSpPr>
        <p:spPr bwMode="auto">
          <a:xfrm>
            <a:off x="5715000" y="549275"/>
            <a:ext cx="34290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algn="ctr">
              <a:defRPr/>
            </a:pPr>
            <a:endParaRPr lang="ru-RU" sz="1800" b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47830" name="Text Box 22"/>
          <p:cNvSpPr txBox="1">
            <a:spLocks noChangeArrowheads="1"/>
          </p:cNvSpPr>
          <p:nvPr/>
        </p:nvSpPr>
        <p:spPr bwMode="auto">
          <a:xfrm>
            <a:off x="395288" y="4652963"/>
            <a:ext cx="2881312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algn="ctr">
              <a:defRPr/>
            </a:pPr>
            <a:endParaRPr lang="ru-RU" sz="1800" b="1" dirty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1143000" y="5000625"/>
            <a:ext cx="28813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algn="ctr">
              <a:defRPr/>
            </a:pPr>
            <a:endParaRPr lang="ru-RU" sz="1800" b="1" dirty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205" name="Text Box 22"/>
          <p:cNvSpPr txBox="1">
            <a:spLocks noChangeArrowheads="1"/>
          </p:cNvSpPr>
          <p:nvPr/>
        </p:nvSpPr>
        <p:spPr bwMode="auto">
          <a:xfrm>
            <a:off x="285750" y="4214813"/>
            <a:ext cx="28813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800" b="1">
                <a:solidFill>
                  <a:srgbClr val="000099"/>
                </a:solidFill>
              </a:rPr>
              <a:t>потребность в интеграции социально-педагогической среды в ДОУ</a:t>
            </a:r>
            <a:endParaRPr lang="ru-RU" altLang="ru-RU" sz="1800">
              <a:solidFill>
                <a:srgbClr val="000099"/>
              </a:solidFill>
            </a:endParaRPr>
          </a:p>
        </p:txBody>
      </p:sp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6451600" y="3643313"/>
            <a:ext cx="2335213" cy="64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>
              <a:spcAft>
                <a:spcPts val="0"/>
              </a:spcAft>
              <a:defRPr/>
            </a:pPr>
            <a:endParaRPr lang="ru-RU" sz="1800" dirty="0">
              <a:solidFill>
                <a:schemeClr val="accent6">
                  <a:lumMod val="50000"/>
                </a:schemeClr>
              </a:solidFill>
              <a:latin typeface="Arial" charset="0"/>
            </a:endParaRPr>
          </a:p>
          <a:p>
            <a:pPr algn="ctr">
              <a:defRPr/>
            </a:pPr>
            <a:endParaRPr lang="ru-RU" sz="18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285750" y="428625"/>
            <a:ext cx="2643188" cy="2500313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необходимость творческой самореализации педагогов</a:t>
            </a:r>
            <a:br>
              <a:rPr lang="ru-RU" sz="1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через исследовательские, творческие, социальные и прикладные проекты</a:t>
            </a:r>
            <a:r>
              <a:rPr lang="ru-RU" sz="2000" b="1" dirty="0" smtClean="0">
                <a:solidFill>
                  <a:srgbClr val="000099"/>
                </a:solidFill>
              </a:rPr>
              <a:t/>
            </a:r>
            <a:br>
              <a:rPr lang="ru-RU" sz="2000" b="1" dirty="0" smtClean="0">
                <a:solidFill>
                  <a:srgbClr val="000099"/>
                </a:solidFill>
              </a:rPr>
            </a:br>
            <a:r>
              <a:rPr lang="ru-RU" sz="1600" dirty="0" smtClean="0">
                <a:solidFill>
                  <a:srgbClr val="000099"/>
                </a:solidFill>
              </a:rPr>
              <a:t/>
            </a:r>
            <a:br>
              <a:rPr lang="ru-RU" sz="1600" dirty="0" smtClean="0">
                <a:solidFill>
                  <a:srgbClr val="000099"/>
                </a:solidFill>
              </a:rPr>
            </a:br>
            <a:endParaRPr lang="ru-RU" sz="1600" dirty="0"/>
          </a:p>
        </p:txBody>
      </p:sp>
      <p:sp>
        <p:nvSpPr>
          <p:cNvPr id="20" name="Заголовок 18"/>
          <p:cNvSpPr txBox="1">
            <a:spLocks/>
          </p:cNvSpPr>
          <p:nvPr/>
        </p:nvSpPr>
        <p:spPr bwMode="auto">
          <a:xfrm>
            <a:off x="6715125" y="714375"/>
            <a:ext cx="2143125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endParaRPr lang="ru-RU" sz="1800" b="1" dirty="0">
              <a:solidFill>
                <a:srgbClr val="000099"/>
              </a:solidFill>
              <a:latin typeface="Arial" charset="0"/>
            </a:endParaRPr>
          </a:p>
          <a:p>
            <a:pPr algn="ctr">
              <a:defRPr/>
            </a:pPr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ограниченность компетентности в вопросах организации этого процесса</a:t>
            </a:r>
            <a:endParaRPr lang="ru-RU" sz="2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ru-RU" sz="2000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2000" kern="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1" name="Заголовок 18"/>
          <p:cNvSpPr txBox="1">
            <a:spLocks/>
          </p:cNvSpPr>
          <p:nvPr/>
        </p:nvSpPr>
        <p:spPr bwMode="auto">
          <a:xfrm>
            <a:off x="6357938" y="3643313"/>
            <a:ext cx="2500312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endParaRPr lang="ru-RU" sz="1800" b="1" dirty="0">
              <a:solidFill>
                <a:srgbClr val="000099"/>
              </a:solidFill>
              <a:latin typeface="Arial" charset="0"/>
            </a:endParaRPr>
          </a:p>
          <a:p>
            <a:pPr algn="ctr">
              <a:spcAft>
                <a:spcPts val="0"/>
              </a:spcAft>
              <a:defRPr/>
            </a:pPr>
            <a:endParaRPr lang="ru-RU" sz="1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sz="1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недостаточность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творческой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системы, отсутствие практических приложений в вопросах интегративных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подходов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 социализации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личности</a:t>
            </a:r>
            <a:endParaRPr lang="ru-RU" sz="1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ru-RU" sz="2000" kern="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002588" cy="11398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</a:rPr>
              <a:t>Цель инновационного проекта:</a:t>
            </a:r>
          </a:p>
        </p:txBody>
      </p:sp>
      <p:sp>
        <p:nvSpPr>
          <p:cNvPr id="46088" name="AutoShape 8"/>
          <p:cNvSpPr>
            <a:spLocks noChangeArrowheads="1"/>
          </p:cNvSpPr>
          <p:nvPr/>
        </p:nvSpPr>
        <p:spPr bwMode="auto">
          <a:xfrm>
            <a:off x="500063" y="1428750"/>
            <a:ext cx="8280400" cy="4248150"/>
          </a:xfrm>
          <a:prstGeom prst="plaque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разработка и внедрение </a:t>
            </a:r>
          </a:p>
          <a:p>
            <a:pPr algn="ctr">
              <a:defRPr/>
            </a:pP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интегративной модели </a:t>
            </a:r>
          </a:p>
          <a:p>
            <a:pPr algn="ctr">
              <a:defRPr/>
            </a:pP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социально-педагогической среды ДОО</a:t>
            </a:r>
          </a:p>
          <a:p>
            <a:pPr algn="ctr">
              <a:defRPr/>
            </a:pP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посредством педагогического </a:t>
            </a:r>
          </a:p>
          <a:p>
            <a:pPr algn="ctr">
              <a:defRPr/>
            </a:pP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проектирования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 animBg="1"/>
    </p:bldLst>
  </p:timing>
</p:sld>
</file>

<file path=ppt/theme/theme1.xml><?xml version="1.0" encoding="utf-8"?>
<a:theme xmlns:a="http://schemas.openxmlformats.org/drawingml/2006/main" name="Круги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2869</TotalTime>
  <Words>711</Words>
  <Application>Microsoft Office PowerPoint</Application>
  <PresentationFormat>Экран (4:3)</PresentationFormat>
  <Paragraphs>131</Paragraphs>
  <Slides>13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Круги</vt:lpstr>
      <vt:lpstr>Муниципальное бюджетное дошкольное образовательное учреждение детский сад  «Росинка» г.Волгодонска</vt:lpstr>
      <vt:lpstr>Слайд 2</vt:lpstr>
      <vt:lpstr>Педагогический потенциал МБДОУ ДС «Росинка» г.Волгодонска</vt:lpstr>
      <vt:lpstr>Педагогический стаж</vt:lpstr>
      <vt:lpstr>Возрастной ценз педагогов</vt:lpstr>
      <vt:lpstr>Сведения о количестве педагогических работников, прошедших  курсы повышения квалификации</vt:lpstr>
      <vt:lpstr>социальный заказ общества (Концепция долгосрочного социально-экономического развития РФ на период до 2020 г.; Национальная доктрине образования в РФ до 2025 г.; ФЗ «Об образовании в РФ» (ст. 2, п. 6) </vt:lpstr>
      <vt:lpstr>  необходимость творческой самореализации педагогов через исследовательские, творческие, социальные и прикладные проекты  </vt:lpstr>
      <vt:lpstr>Цель инновационного проекта: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образовательное учреждение дополнительного образования детей  Центр детского творчества высшей категории</dc:title>
  <dc:creator>Admin</dc:creator>
  <cp:lastModifiedBy>user</cp:lastModifiedBy>
  <cp:revision>229</cp:revision>
  <dcterms:created xsi:type="dcterms:W3CDTF">2012-10-31T05:55:59Z</dcterms:created>
  <dcterms:modified xsi:type="dcterms:W3CDTF">2018-02-19T10:11:58Z</dcterms:modified>
</cp:coreProperties>
</file>