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29" autoAdjust="0"/>
  </p:normalViewPr>
  <p:slideViewPr>
    <p:cSldViewPr>
      <p:cViewPr>
        <p:scale>
          <a:sx n="84" d="100"/>
          <a:sy n="84" d="100"/>
        </p:scale>
        <p:origin x="-229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CEC2-F048-42BF-8F32-CC2B9E89B7D1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B6FD-1735-4BF7-90DC-60FE0C82E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a0f6cc5c7ac1ddf1743e707bb41d9a.jpg"/>
          <p:cNvPicPr>
            <a:picLocks noChangeAspect="1"/>
          </p:cNvPicPr>
          <p:nvPr/>
        </p:nvPicPr>
        <p:blipFill>
          <a:blip r:embed="rId2"/>
          <a:srcRect l="2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00026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Светлый праздник Пасхи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Мой главный праздник»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001056" cy="275751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Работу выполнил обучающийся</a:t>
            </a:r>
            <a:b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</a:br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отдела Реабилитации для детей и молодежи с ОВЗ</a:t>
            </a:r>
            <a:b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</a:br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ЦВО «Творчество» г.о. Самара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Прохоркин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 Владислав</a:t>
            </a:r>
          </a:p>
          <a:p>
            <a:endParaRPr lang="ru-RU" dirty="0" smtClean="0">
              <a:solidFill>
                <a:schemeClr val="tx1"/>
              </a:solidFill>
              <a:latin typeface="Constantia" pitchFamily="18" charset="0"/>
              <a:ea typeface="Batang" pitchFamily="18" charset="-127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Педагог дополнительного образования: </a:t>
            </a:r>
            <a:r>
              <a:rPr lang="ru-RU" dirty="0" err="1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Бобошко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 А.Е.</a:t>
            </a:r>
          </a:p>
          <a:p>
            <a:endParaRPr lang="ru-RU" dirty="0" smtClean="0">
              <a:solidFill>
                <a:schemeClr val="tx1"/>
              </a:solidFill>
              <a:latin typeface="Constantia" pitchFamily="18" charset="0"/>
              <a:ea typeface="Batang" pitchFamily="18" charset="-127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Самара,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Batang" pitchFamily="18" charset="-127"/>
              </a:rPr>
              <a:t>2018</a:t>
            </a:r>
            <a:endParaRPr lang="ru-RU" dirty="0">
              <a:solidFill>
                <a:schemeClr val="tx1"/>
              </a:solidFill>
              <a:latin typeface="Constantia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Угощения к праздничному столу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 smtClean="0">
                <a:latin typeface="Constantia" pitchFamily="18" charset="0"/>
              </a:rPr>
              <a:t>На праздничном столе обязательно должны быть крашеные освящённые яйца, кулич и творожная пасха.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DSC06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3157" y="3143248"/>
            <a:ext cx="4357686" cy="3268265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Светлое Христово Воскресение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972072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 smtClean="0">
                <a:latin typeface="Constantia" pitchFamily="18" charset="0"/>
              </a:rPr>
              <a:t>Этот торжественный светлый день напоминает нам о детстве. Он радует, как только что испечённый ароматный кулич, и красив, как писанки в корзинке. В данный праздник люди излучают радость и любовь, всем хочется быть добрее.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06647.JPG"/>
          <p:cNvPicPr>
            <a:picLocks noChangeAspect="1"/>
          </p:cNvPicPr>
          <p:nvPr/>
        </p:nvPicPr>
        <p:blipFill>
          <a:blip r:embed="rId3" cstate="print"/>
          <a:srcRect l="30257" t="6345" r="6037" b="17424"/>
          <a:stretch>
            <a:fillRect/>
          </a:stretch>
        </p:blipFill>
        <p:spPr>
          <a:xfrm>
            <a:off x="5072066" y="2071678"/>
            <a:ext cx="3741310" cy="3357586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fons.ru-75292.jpg"/>
          <p:cNvPicPr>
            <a:picLocks noGrp="1" noChangeAspect="1"/>
          </p:cNvPicPr>
          <p:nvPr>
            <p:ph idx="1"/>
          </p:nvPr>
        </p:nvPicPr>
        <p:blipFill>
          <a:blip r:embed="rId2"/>
          <a:srcRect r="16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0482" y="-214338"/>
            <a:ext cx="5943616" cy="25717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Constantia" pitchFamily="18" charset="0"/>
              </a:rPr>
              <a:t>Спасибо </a:t>
            </a:r>
            <a:br>
              <a:rPr lang="ru-RU" sz="6000" dirty="0" smtClean="0">
                <a:latin typeface="Constantia" pitchFamily="18" charset="0"/>
              </a:rPr>
            </a:br>
            <a:r>
              <a:rPr lang="ru-RU" sz="6000" dirty="0" smtClean="0">
                <a:latin typeface="Constantia" pitchFamily="18" charset="0"/>
              </a:rPr>
              <a:t>за внимание!</a:t>
            </a:r>
            <a:endParaRPr lang="ru-RU" sz="6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Светлый праздник Пасха: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история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традиции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829196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>
                <a:latin typeface="Constantia" pitchFamily="18" charset="0"/>
              </a:rPr>
              <a:t>Для верующих христиан Пасха является самым любимым и ожидаемым праздником, и ассоциируется с приходом весны, а также с тёплым, хорошим настроением. Это время, когда в душе каждого человека живёт радость и любовь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DSC06655.JPG"/>
          <p:cNvPicPr>
            <a:picLocks noChangeAspect="1"/>
          </p:cNvPicPr>
          <p:nvPr/>
        </p:nvPicPr>
        <p:blipFill>
          <a:blip r:embed="rId3" cstate="print"/>
          <a:srcRect l="17143" r="18170"/>
          <a:stretch>
            <a:fillRect/>
          </a:stretch>
        </p:blipFill>
        <p:spPr>
          <a:xfrm>
            <a:off x="5000628" y="1785926"/>
            <a:ext cx="3943405" cy="4572032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История происхождения названия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>
                <a:latin typeface="Constantia" pitchFamily="18" charset="0"/>
              </a:rPr>
              <a:t>Название Пасха получила от древнего иудейского праздника Песах, но у них есть большое отличие. У евреев — это праздник обретения свободы, освобождения от ненавистного египетского рабства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why-pass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5" y="3929066"/>
            <a:ext cx="4643430" cy="2700928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Христово Воскресение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972072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>
                <a:latin typeface="Constantia" pitchFamily="18" charset="0"/>
              </a:rPr>
              <a:t>У верующих же христиан — это праздник новой жизни, воскрешения божьего сына Иисуса Христа. Поэтому христианская Пасха имеет ещё одно название — Христово Воскресение.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06651.JPG"/>
          <p:cNvPicPr>
            <a:picLocks noChangeAspect="1"/>
          </p:cNvPicPr>
          <p:nvPr/>
        </p:nvPicPr>
        <p:blipFill>
          <a:blip r:embed="rId3" cstate="print"/>
          <a:srcRect l="16406" r="7813" b="4166"/>
          <a:stretch>
            <a:fillRect/>
          </a:stretch>
        </p:blipFill>
        <p:spPr>
          <a:xfrm>
            <a:off x="4797960" y="1714488"/>
            <a:ext cx="4075089" cy="3865018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Обряд христосования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1338" algn="just">
              <a:buNone/>
            </a:pPr>
            <a:r>
              <a:rPr lang="ru-RU" sz="2800" dirty="0" smtClean="0">
                <a:latin typeface="Constantia" pitchFamily="18" charset="0"/>
              </a:rPr>
              <a:t>Заключается в обмене поцелуями при произнесении пасхального приветствия «Христос воскрес!» – «Воистину воскрес!» </a:t>
            </a:r>
          </a:p>
          <a:p>
            <a:endParaRPr lang="ru-RU" dirty="0"/>
          </a:p>
        </p:txBody>
      </p:sp>
      <p:pic>
        <p:nvPicPr>
          <p:cNvPr id="5" name="Рисунок 4" descr="068.jpeg"/>
          <p:cNvPicPr>
            <a:picLocks noChangeAspect="1"/>
          </p:cNvPicPr>
          <p:nvPr/>
        </p:nvPicPr>
        <p:blipFill>
          <a:blip r:embed="rId4"/>
          <a:srcRect l="8108" t="8543" r="9459" b="8163"/>
          <a:stretch>
            <a:fillRect/>
          </a:stretch>
        </p:blipFill>
        <p:spPr>
          <a:xfrm>
            <a:off x="2537869" y="3657953"/>
            <a:ext cx="4558294" cy="2914319"/>
          </a:xfrm>
          <a:prstGeom prst="rect">
            <a:avLst/>
          </a:prstGeom>
        </p:spPr>
      </p:pic>
      <p:pic>
        <p:nvPicPr>
          <p:cNvPr id="7" name="Рисунок 6" descr="96970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339" y="3635553"/>
            <a:ext cx="1857388" cy="2912877"/>
          </a:xfrm>
          <a:prstGeom prst="rect">
            <a:avLst/>
          </a:prstGeom>
        </p:spPr>
      </p:pic>
      <p:pic>
        <p:nvPicPr>
          <p:cNvPr id="8" name="Рисунок 7" descr="0015-008-I.Kustodiev-KHristosovan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7" y="3643315"/>
            <a:ext cx="2319735" cy="29289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Символика пасхального 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ца</a:t>
            </a:r>
            <a:r>
              <a:rPr lang="ru-RU" sz="3600" dirty="0" smtClean="0">
                <a:latin typeface="Constantia" pitchFamily="18" charset="0"/>
              </a:rPr>
              <a:t>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1338" algn="just">
              <a:buFont typeface="Arial" pitchFamily="34" charset="0"/>
              <a:buNone/>
            </a:pPr>
            <a:r>
              <a:rPr lang="ru-RU" sz="2800" dirty="0" smtClean="0">
                <a:latin typeface="Constantia" pitchFamily="18" charset="0"/>
              </a:rPr>
              <a:t>Яйцо символизирует тайну жизни.  Является символом не только рождения, но и возрождения. Обычай дарения крашенных яиц связывают  ещё с таким эпизодом: Мария Магдалина начала проповедь в Риме с того, что преподнесла императору Тиберию красное яйцо со словами «Христос воскресе». </a:t>
            </a:r>
          </a:p>
        </p:txBody>
      </p:sp>
      <p:pic>
        <p:nvPicPr>
          <p:cNvPr id="8" name="Рисунок 7" descr="6e6a4148cf1dbeae1adef553f77839f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88551">
            <a:off x="338401" y="4693187"/>
            <a:ext cx="1527901" cy="1931498"/>
          </a:xfrm>
          <a:prstGeom prst="rect">
            <a:avLst/>
          </a:prstGeom>
        </p:spPr>
      </p:pic>
      <p:pic>
        <p:nvPicPr>
          <p:cNvPr id="9" name="Рисунок 8" descr="easter-egg-2181493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1009">
            <a:off x="1967893" y="4675985"/>
            <a:ext cx="1795752" cy="2095317"/>
          </a:xfrm>
          <a:prstGeom prst="rect">
            <a:avLst/>
          </a:prstGeom>
        </p:spPr>
      </p:pic>
      <p:pic>
        <p:nvPicPr>
          <p:cNvPr id="10" name="Рисунок 9" descr="f72642789f8774239310049a825ae3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1717">
            <a:off x="3696458" y="4778473"/>
            <a:ext cx="1522571" cy="2000240"/>
          </a:xfrm>
          <a:prstGeom prst="rect">
            <a:avLst/>
          </a:prstGeom>
        </p:spPr>
      </p:pic>
      <p:pic>
        <p:nvPicPr>
          <p:cNvPr id="11" name="Рисунок 10" descr="eggs-669235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32322">
            <a:off x="5130648" y="4643446"/>
            <a:ext cx="2214554" cy="2214554"/>
          </a:xfrm>
          <a:prstGeom prst="rect">
            <a:avLst/>
          </a:prstGeom>
        </p:spPr>
      </p:pic>
      <p:pic>
        <p:nvPicPr>
          <p:cNvPr id="12" name="Рисунок 11" descr="3dde4daa93076670e7aa372a5bcd585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288577">
            <a:off x="6896966" y="4952396"/>
            <a:ext cx="2133604" cy="162153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Подготовка к большому празднику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>
                <a:latin typeface="Constantia" pitchFamily="18" charset="0"/>
              </a:rPr>
              <a:t>Подготовка к большому празднику начинается задолго до Светлого Воскресения. Сначала 7 недель длится </a:t>
            </a:r>
            <a:r>
              <a:rPr lang="ru-RU" sz="2800" dirty="0" smtClean="0">
                <a:latin typeface="Constantia" pitchFamily="18" charset="0"/>
              </a:rPr>
              <a:t>Великий пост, который </a:t>
            </a:r>
            <a:r>
              <a:rPr lang="ru-RU" sz="2800" dirty="0">
                <a:latin typeface="Constantia" pitchFamily="18" charset="0"/>
              </a:rPr>
              <a:t>заканчивается Страстной неделей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  <a:p>
            <a:pPr>
              <a:buNone/>
            </a:pP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DSC06661.JPG"/>
          <p:cNvPicPr>
            <a:picLocks noChangeAspect="1"/>
          </p:cNvPicPr>
          <p:nvPr/>
        </p:nvPicPr>
        <p:blipFill>
          <a:blip r:embed="rId4" cstate="print"/>
          <a:srcRect t="16666" b="34151"/>
          <a:stretch>
            <a:fillRect/>
          </a:stretch>
        </p:blipFill>
        <p:spPr>
          <a:xfrm>
            <a:off x="821521" y="3733968"/>
            <a:ext cx="7500958" cy="2766866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Подготовка к празднику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>
                <a:latin typeface="Constantia" pitchFamily="18" charset="0"/>
              </a:rPr>
              <a:t>Чтобы подготовиться к </a:t>
            </a:r>
            <a:r>
              <a:rPr lang="ru-RU" sz="2800" dirty="0" smtClean="0">
                <a:latin typeface="Constantia" pitchFamily="18" charset="0"/>
              </a:rPr>
              <a:t>празднику, </a:t>
            </a:r>
            <a:r>
              <a:rPr lang="ru-RU" sz="2800" dirty="0">
                <a:latin typeface="Constantia" pitchFamily="18" charset="0"/>
              </a:rPr>
              <a:t>нужно: в </a:t>
            </a:r>
            <a:r>
              <a:rPr lang="ru-RU" sz="2800" dirty="0" smtClean="0">
                <a:latin typeface="Constantia" pitchFamily="18" charset="0"/>
              </a:rPr>
              <a:t>понедельник провести </a:t>
            </a:r>
            <a:r>
              <a:rPr lang="ru-RU" sz="2800" dirty="0">
                <a:latin typeface="Constantia" pitchFamily="18" charset="0"/>
              </a:rPr>
              <a:t>уборку в своём жилище; во вторник подготовить праздничную одежду, и можно продолжить уборку; в среду генеральная уборка; в четверг можно расписывать и окрашивать яйца, заниматься приготовлением пасхи из творога; в пятницу выпекают куличи; в субботу освещают в церкви пасхальные угощения. </a:t>
            </a:r>
          </a:p>
        </p:txBody>
      </p:sp>
      <p:pic>
        <p:nvPicPr>
          <p:cNvPr id="6" name="Рисунок 5" descr="2082159utgs3lfr8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5572140"/>
            <a:ext cx="3914775" cy="1057275"/>
          </a:xfrm>
          <a:prstGeom prst="rect">
            <a:avLst/>
          </a:prstGeom>
        </p:spPr>
      </p:pic>
      <p:pic>
        <p:nvPicPr>
          <p:cNvPr id="7" name="Рисунок 6" descr="2082159utgs3lfr8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586435"/>
            <a:ext cx="3914775" cy="10572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27d27f49b8043f9dfd9531577efa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Угощения к праздничному столу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214842" cy="5043510"/>
          </a:xfrm>
        </p:spPr>
        <p:txBody>
          <a:bodyPr>
            <a:normAutofit lnSpcReduction="10000"/>
          </a:bodyPr>
          <a:lstStyle/>
          <a:p>
            <a:pPr marL="0" indent="541338" algn="just">
              <a:buNone/>
            </a:pPr>
            <a:r>
              <a:rPr lang="ru-RU" sz="2800" dirty="0" smtClean="0">
                <a:latin typeface="Constantia" pitchFamily="18" charset="0"/>
              </a:rPr>
              <a:t>Так как Пасхе предшествует долгий пост — время когда отказывают себе во многом, то пасхальный стол изобилует мясными блюдами. Когда-то в богатых домах было принято угощение составлять аж из 40 блюд, по длительности поста.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6" name="Рисунок 5" descr="DSC06663.JPG"/>
          <p:cNvPicPr>
            <a:picLocks noChangeAspect="1"/>
          </p:cNvPicPr>
          <p:nvPr/>
        </p:nvPicPr>
        <p:blipFill>
          <a:blip r:embed="rId3" cstate="print"/>
          <a:srcRect l="25363" r="16539"/>
          <a:stretch>
            <a:fillRect/>
          </a:stretch>
        </p:blipFill>
        <p:spPr>
          <a:xfrm>
            <a:off x="285720" y="1500174"/>
            <a:ext cx="3818411" cy="4929198"/>
          </a:xfrm>
          <a:prstGeom prst="rect">
            <a:avLst/>
          </a:prstGeom>
          <a:ln w="76200" cmpd="thickThin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371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Светлый праздник Пасхи  «Мой главный праздник»</vt:lpstr>
      <vt:lpstr>Светлый праздник Пасха:  история и традиции</vt:lpstr>
      <vt:lpstr>История происхождения названия</vt:lpstr>
      <vt:lpstr>Христово Воскресение</vt:lpstr>
      <vt:lpstr>Обряд христосования </vt:lpstr>
      <vt:lpstr>Символика пасхального яйца </vt:lpstr>
      <vt:lpstr>Подготовка к большому празднику</vt:lpstr>
      <vt:lpstr>Подготовка к празднику</vt:lpstr>
      <vt:lpstr>Угощения к праздничному столу</vt:lpstr>
      <vt:lpstr>Угощения к праздничному столу</vt:lpstr>
      <vt:lpstr>Светлое Христово Воскресение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Светлый праздник Пасхи</dc:title>
  <dc:creator>User</dc:creator>
  <cp:lastModifiedBy>psp-user</cp:lastModifiedBy>
  <cp:revision>39</cp:revision>
  <dcterms:created xsi:type="dcterms:W3CDTF">2017-10-02T11:49:14Z</dcterms:created>
  <dcterms:modified xsi:type="dcterms:W3CDTF">2018-02-19T07:12:53Z</dcterms:modified>
</cp:coreProperties>
</file>