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723346120196512"/>
          <c:y val="5.418709069133348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01273245099724E-3"/>
          <c:y val="6.856615554634618E-2"/>
          <c:w val="0.8946339378032292"/>
          <c:h val="0.92864052258830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"/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39.6</c:v>
                </c:pt>
                <c:pt idx="2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677">
          <a:noFill/>
        </a:ln>
      </c:spPr>
    </c:plotArea>
    <c:legend>
      <c:legendPos val="r"/>
      <c:layout>
        <c:manualLayout>
          <c:xMode val="edge"/>
          <c:yMode val="edge"/>
          <c:x val="3.2123561477892186E-2"/>
          <c:y val="0.7026441403562419"/>
          <c:w val="0.83152836664647689"/>
          <c:h val="0.29735585964375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6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279492469858379"/>
          <c:y val="5.970140614552458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9816272965879"/>
          <c:y val="1.7142857142857151E-2"/>
          <c:w val="0.85970408110750862"/>
          <c:h val="0.97864050196850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16.5</c:v>
                </c:pt>
                <c:pt idx="1">
                  <c:v>59.4</c:v>
                </c:pt>
                <c:pt idx="2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027">
          <a:noFill/>
        </a:ln>
      </c:spPr>
    </c:plotArea>
    <c:legend>
      <c:legendPos val="r"/>
      <c:layout>
        <c:manualLayout>
          <c:xMode val="edge"/>
          <c:yMode val="edge"/>
          <c:x val="0.35032997880612515"/>
          <c:y val="0.72054509346027562"/>
          <c:w val="0.6300621780566199"/>
          <c:h val="0.272723970340209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9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933" y="2179640"/>
            <a:ext cx="88900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867" y="3360738"/>
            <a:ext cx="7298267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5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8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9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7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7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5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EE42C0-782A-4BB9-A30C-5E7980C881E0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16B6B3-41F1-4601-B300-254385886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707" y="109182"/>
            <a:ext cx="10722592" cy="4326340"/>
          </a:xfrm>
          <a:noFill/>
        </p:spPr>
        <p:txBody>
          <a:bodyPr>
            <a:noAutofit/>
          </a:bodyPr>
          <a:lstStyle/>
          <a:p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MS Gothic"/>
                <a:cs typeface="Times New Roman" pitchFamily="18" charset="0"/>
              </a:rPr>
              <a:t>Применение техники пальчикового рисования в художественно-эстетическом развитии с</a:t>
            </a:r>
            <a:r>
              <a:rPr kumimoji="0" lang="ru-RU" sz="4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MS Gothic"/>
                <a:cs typeface="Times New Roman" pitchFamily="18" charset="0"/>
              </a:rPr>
              <a:t> детьми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MS Gothic"/>
                <a:cs typeface="Times New Roman" pitchFamily="18" charset="0"/>
              </a:rPr>
              <a:t> раннего дошкольного возраста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MS Gothic"/>
                <a:cs typeface="Times New Roman" pitchFamily="18" charset="0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MS Gothic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8029" y="4681182"/>
            <a:ext cx="3722914" cy="1730504"/>
          </a:xfrm>
          <a:noFill/>
        </p:spPr>
        <p:txBody>
          <a:bodyPr>
            <a:normAutofit fontScale="92500"/>
          </a:bodyPr>
          <a:lstStyle/>
          <a:p>
            <a:pPr lvl="0" algn="l">
              <a:spcBef>
                <a:spcPts val="0"/>
              </a:spcBef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Мухидаева Анна Петровна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/>
          <a:stretch/>
        </p:blipFill>
        <p:spPr>
          <a:xfrm>
            <a:off x="4212608" y="150124"/>
            <a:ext cx="3589363" cy="2695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41539" r="557" b="-2025"/>
          <a:stretch/>
        </p:blipFill>
        <p:spPr>
          <a:xfrm>
            <a:off x="8338782" y="150124"/>
            <a:ext cx="3357349" cy="2724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2"/>
          <a:stretch/>
        </p:blipFill>
        <p:spPr>
          <a:xfrm>
            <a:off x="300251" y="150124"/>
            <a:ext cx="3375545" cy="263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/>
          <a:stretch/>
        </p:blipFill>
        <p:spPr>
          <a:xfrm>
            <a:off x="4212609" y="3330055"/>
            <a:ext cx="3589362" cy="2705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t="13896" r="37991"/>
          <a:stretch/>
        </p:blipFill>
        <p:spPr>
          <a:xfrm>
            <a:off x="8338781" y="3330054"/>
            <a:ext cx="3357350" cy="2705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4" b="-2"/>
          <a:stretch/>
        </p:blipFill>
        <p:spPr>
          <a:xfrm>
            <a:off x="300252" y="3330054"/>
            <a:ext cx="3375545" cy="2705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6029" y="6335552"/>
            <a:ext cx="52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35246" y="1256265"/>
            <a:ext cx="4711208" cy="36662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Привлечение родителей и детей к совместной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86757" y="3835229"/>
            <a:ext cx="2947782" cy="217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мастер-класса по технике пальчикового рисования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89909" y="109183"/>
            <a:ext cx="2916389" cy="1900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рекомендации для 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835358" y="4168930"/>
            <a:ext cx="3227695" cy="2132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творческих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конкурсах, выставках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8884358">
            <a:off x="9179293" y="3593356"/>
            <a:ext cx="484632" cy="730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044379">
            <a:off x="4071856" y="3821038"/>
            <a:ext cx="484632" cy="730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5054316">
            <a:off x="7721632" y="659785"/>
            <a:ext cx="484632" cy="798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1852" y="6049669"/>
            <a:ext cx="6025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родителей и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6709" r="15045" b="6079"/>
          <a:stretch/>
        </p:blipFill>
        <p:spPr>
          <a:xfrm>
            <a:off x="818866" y="325863"/>
            <a:ext cx="4912191" cy="5597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37839" r="7728" b="16987"/>
          <a:stretch/>
        </p:blipFill>
        <p:spPr>
          <a:xfrm>
            <a:off x="6864127" y="3240165"/>
            <a:ext cx="4628271" cy="2682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3" t="46662" r="2839" b="30579"/>
          <a:stretch/>
        </p:blipFill>
        <p:spPr>
          <a:xfrm>
            <a:off x="6864128" y="325864"/>
            <a:ext cx="4628271" cy="25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9" y="643933"/>
            <a:ext cx="5157787" cy="82391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5164" y="1467845"/>
            <a:ext cx="5157787" cy="368458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детей;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пальцев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детьми техники пальчикового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положительные эмоции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1" y="643933"/>
            <a:ext cx="5183188" cy="82391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46826" y="1467845"/>
            <a:ext cx="5183188" cy="36845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дети идут на контакт (боязнь запачкаться, боязнь совершить ошибку).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проблемы послужит: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родителям,  индивидуальная работа воспитателя с ребенком.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6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7"/>
            <a:ext cx="10890914" cy="98600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мелкой моторики в процентном соотношении: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401258"/>
              </p:ext>
            </p:extLst>
          </p:nvPr>
        </p:nvGraphicFramePr>
        <p:xfrm>
          <a:off x="5168710" y="1741489"/>
          <a:ext cx="3084773" cy="410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173496"/>
              </p:ext>
            </p:extLst>
          </p:nvPr>
        </p:nvGraphicFramePr>
        <p:xfrm>
          <a:off x="8498764" y="1741489"/>
          <a:ext cx="3098422" cy="420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478" y="1514902"/>
            <a:ext cx="4421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определения: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коснуться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указательным пальцем правой руки: а) кончика носа; б) мочки левого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уложить как можно быстрее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предметы, средних размеров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левой и правой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описывать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одинаковые круги любого размера (руки движутся в противоположных направлениях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автоматизации движений ведущей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руки. (приветствие).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8326" y="321692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Используемая литература: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092" y="1350160"/>
            <a:ext cx="98127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Доронова Т.Н. “Природа, искусство и изобразительная деятельность детей”, М.: Просвещение,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2004 г.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Комарова Т.С. “Детское художественное творчество”, М.: Мозаика-Синтез,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2005 г.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Комарова Т.С. “Изобразительная деятельность в детском саду”, М.: Мозаика-Синтез,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2006 г.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“Необыкновенное рисование”, учебное издание из серии “Искусство — детям”, М.: Мозаика-Синтез,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2007 г., № 2.</a:t>
            </a:r>
          </a:p>
          <a:p>
            <a:pPr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Никологорская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О.А. “Волшебные краски”, М.: АСТ-Пресс,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1997 г.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Фатеева А.А. “Рисуем без кисточки”, Ярославль,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2004 г.</a:t>
            </a:r>
          </a:p>
          <a:p>
            <a:pPr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Шайдурова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Н.В. “Методика обучения рисованию детей дошкольного возраста”, М.: ТЦ “Сфера”,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2008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Г.Н. Нетрадиционные техники рисования в детском саду. Часть 1 и 2. – М.: «Издательство Скрипторий 2003», 2008.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с детьми дошкольного возраста: Нетрадиционные техники, планирование, конспекты занятий / Под ред. Р.Г. Казаковой – М.: ТЦ Сфера, 2006.-128с. ( Серия «Вместе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».)</a:t>
            </a:r>
            <a:r>
              <a:rPr lang="ru-RU" dirty="0"/>
              <a:t> </a:t>
            </a:r>
            <a:endParaRPr lang="ru-RU" dirty="0" smtClean="0"/>
          </a:p>
          <a:p>
            <a:pPr>
              <a:defRPr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И. Гуревич и И.И. Озерецкий монография «Психомоторика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8753" y="2940039"/>
            <a:ext cx="8543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Благодарим за внимание!!!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184" y="201351"/>
            <a:ext cx="4361597" cy="74034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323832"/>
            <a:ext cx="11259403" cy="5071495"/>
          </a:xfrm>
          <a:noFill/>
        </p:spPr>
        <p:txBody>
          <a:bodyPr>
            <a:noAutofit/>
          </a:bodyPr>
          <a:lstStyle/>
          <a:p>
            <a:pPr marL="0" lvl="0" indent="0" fontAlgn="auto">
              <a:spcAft>
                <a:spcPts val="0"/>
              </a:spcAft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Пальчиковое рисование является одной из самых ранних технологий, применяемых  в развитии детей. Этот процесс очень интересен, увлекателен и полезен для ребенка. Начиная рисовать, ребенок погружается в мир красок, который, в свою очередь, манит его на новые открытия. Проведя наблюдения за детьми, мы столкнулись с проблемой низкого уровня развития мелкой моторики рук. Решением послужило применение пальчикового рисования в процессе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образовательной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0" indent="0">
              <a:buNone/>
            </a:pP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2" y="177422"/>
            <a:ext cx="8747078" cy="176056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воображения, мелкой моторики рук в раннем возрасте посредством применения пальчикового рисования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предметно-развивающей среды в группе;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Самостоятельная продуктивная деятельность  детей (рисование);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форм занятий (пальчиковое рисование);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и детей к совместной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информационного материала (буклетов, оформление стендов), содержащего описание технологии пальчикового рисования.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76799" y="245661"/>
            <a:ext cx="10140287" cy="146031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предметно-развивающая среда: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849669" y="2267644"/>
            <a:ext cx="1945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0577015" y="2267644"/>
            <a:ext cx="19106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34481" y="2267644"/>
            <a:ext cx="1945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8359" y="3246052"/>
            <a:ext cx="4397785" cy="32229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Пальчиковые краски, гуашь;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Матерчатые салфетки;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таканы для воды;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Фартучки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Клиенки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Блюдца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54504" y="3521121"/>
            <a:ext cx="2833651" cy="23474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Шаблоны для рисования;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Схемы, алгоритмы рисования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72468" y="3246052"/>
            <a:ext cx="4251210" cy="32229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нетрадиционного материала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поролоном, комканой бумагой. 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ладошками , пальчиками , ватными палочками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3036" y="0"/>
            <a:ext cx="4252415" cy="5219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ведущие к цели: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42" y="1107102"/>
            <a:ext cx="7169053" cy="5484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1" y="3064655"/>
            <a:ext cx="3671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изобразительной деятельности: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самостоятельную деятельность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17566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46411" y="204717"/>
            <a:ext cx="9717206" cy="1269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Самостоятельная продуктивная деятельность  детей (рисование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368685" y="1914099"/>
            <a:ext cx="1272656" cy="1201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6344" y="3459708"/>
            <a:ext cx="7697337" cy="30161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Самостоятельность в  выборе материала для работы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Самовыражение с помощью рисунка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Инициативность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Положительные эмоции детей от проделанной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390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1" r="11278" b="1"/>
          <a:stretch/>
        </p:blipFill>
        <p:spPr>
          <a:xfrm>
            <a:off x="3801469" y="241738"/>
            <a:ext cx="3166280" cy="3358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1"/>
          <a:stretch/>
        </p:blipFill>
        <p:spPr>
          <a:xfrm>
            <a:off x="166900" y="241737"/>
            <a:ext cx="2901855" cy="3358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29"/>
          <a:stretch/>
        </p:blipFill>
        <p:spPr>
          <a:xfrm>
            <a:off x="7854857" y="241738"/>
            <a:ext cx="3897288" cy="3358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 t="1" b="-846"/>
          <a:stretch/>
        </p:blipFill>
        <p:spPr>
          <a:xfrm>
            <a:off x="7854857" y="3935033"/>
            <a:ext cx="3897288" cy="2720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/>
          <a:stretch/>
        </p:blipFill>
        <p:spPr>
          <a:xfrm>
            <a:off x="166900" y="3935032"/>
            <a:ext cx="3066197" cy="2697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1"/>
          <a:stretch/>
        </p:blipFill>
        <p:spPr>
          <a:xfrm>
            <a:off x="3801469" y="3935032"/>
            <a:ext cx="3166280" cy="26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6285" y="2388359"/>
            <a:ext cx="9812742" cy="180150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нетрадиционных форм занятий (пальчиковое рисование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6285" y="4462818"/>
            <a:ext cx="3452885" cy="21426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96285" y="68241"/>
            <a:ext cx="3452885" cy="20471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(Формирование целостной картины мира)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78974" y="68241"/>
            <a:ext cx="3330053" cy="20471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78974" y="4462818"/>
            <a:ext cx="3330053" cy="21426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964538" y="1808331"/>
            <a:ext cx="484632" cy="61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21887" y="1808332"/>
            <a:ext cx="484632" cy="61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3964538" y="4196685"/>
            <a:ext cx="484632" cy="675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7321887" y="4196685"/>
            <a:ext cx="484632" cy="675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0" r="4683"/>
          <a:stretch/>
        </p:blipFill>
        <p:spPr>
          <a:xfrm>
            <a:off x="8625386" y="259546"/>
            <a:ext cx="2991992" cy="3042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2370" y="2548716"/>
            <a:ext cx="3604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 детей: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материала посредством пальчикового рисования (продукт)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t="54404"/>
          <a:stretch/>
        </p:blipFill>
        <p:spPr>
          <a:xfrm>
            <a:off x="8625386" y="3747541"/>
            <a:ext cx="2991992" cy="2546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7642" r="22855"/>
          <a:stretch/>
        </p:blipFill>
        <p:spPr>
          <a:xfrm>
            <a:off x="5011856" y="3747541"/>
            <a:ext cx="2985732" cy="2546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7729" r="21851" b="14907"/>
          <a:stretch/>
        </p:blipFill>
        <p:spPr>
          <a:xfrm>
            <a:off x="5011856" y="259545"/>
            <a:ext cx="2985732" cy="30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1577</TotalTime>
  <Words>469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MS Gothic</vt:lpstr>
      <vt:lpstr>Arial</vt:lpstr>
      <vt:lpstr>Calibri</vt:lpstr>
      <vt:lpstr>Calibri Light</vt:lpstr>
      <vt:lpstr>Times New Roman</vt:lpstr>
      <vt:lpstr>dla-detej07</vt:lpstr>
      <vt:lpstr>Применение техники пальчикового рисования в художественно-эстетическом развитии с детьми раннего дошкольного возраста </vt:lpstr>
      <vt:lpstr>Актуальность:</vt:lpstr>
      <vt:lpstr>Цель: Развитие воображения, мелкой моторики рук в раннем возрасте посредством применения пальчикового рисования</vt:lpstr>
      <vt:lpstr>Презентация PowerPoint</vt:lpstr>
      <vt:lpstr>Пути ведущие к 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развития мелкой моторики в процентном соотношении: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техник пальчикового рисования в художественно-эстетическом развитии с детьми раннего дошкольного возраста </dc:title>
  <dc:creator>Admin</dc:creator>
  <cp:lastModifiedBy>Admin</cp:lastModifiedBy>
  <cp:revision>68</cp:revision>
  <dcterms:created xsi:type="dcterms:W3CDTF">2018-02-24T02:34:34Z</dcterms:created>
  <dcterms:modified xsi:type="dcterms:W3CDTF">2018-03-04T07:50:21Z</dcterms:modified>
</cp:coreProperties>
</file>