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73" d="100"/>
          <a:sy n="73" d="100"/>
        </p:scale>
        <p:origin x="-130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7EAF463A-BC7C-46EE-9F1E-7F377CCA4891}" type="datetimeFigureOut">
              <a:rPr lang="en-US" smtClean="0"/>
              <a:pPr/>
              <a:t>3/21/2018</a:t>
            </a:fld>
            <a:endParaRPr lang="en-US"/>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3/21/2018</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3/21/2018</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3/21/2018</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3/21/2018</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3/21/2018</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3/21/2018</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7EAF463A-BC7C-46EE-9F1E-7F377CCA4891}" type="datetimeFigureOut">
              <a:rPr lang="en-US" smtClean="0"/>
              <a:pPr/>
              <a:t>3/21/2018</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EAF463A-BC7C-46EE-9F1E-7F377CCA4891}" type="datetimeFigureOut">
              <a:rPr lang="en-US" smtClean="0"/>
              <a:pPr/>
              <a:t>3/21/2018</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7EAF463A-BC7C-46EE-9F1E-7F377CCA4891}" type="datetimeFigureOut">
              <a:rPr lang="en-US" smtClean="0"/>
              <a:pPr/>
              <a:t>3/21/2018</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7EAF463A-BC7C-46EE-9F1E-7F377CCA4891}" type="datetimeFigureOut">
              <a:rPr lang="en-US" smtClean="0"/>
              <a:pPr/>
              <a:t>3/21/2018</a:t>
            </a:fld>
            <a:endParaRPr lang="en-US"/>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483448D-3A78-4528-A469-B745A65DA480}" type="slidenum">
              <a:rPr lang="en-US" smtClean="0"/>
              <a:pPr/>
              <a:t>‹#›</a:t>
            </a:fld>
            <a:endParaRPr lang="en-US"/>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AF463A-BC7C-46EE-9F1E-7F377CCA4891}" type="datetimeFigureOut">
              <a:rPr lang="en-US" smtClean="0"/>
              <a:pPr/>
              <a:t>3/21/2018</a:t>
            </a:fld>
            <a:endParaRPr lang="en-US"/>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2057400"/>
            <a:ext cx="7772400" cy="1470025"/>
          </a:xfrm>
        </p:spPr>
        <p:txBody>
          <a:bodyPr>
            <a:normAutofit fontScale="90000"/>
          </a:bodyPr>
          <a:lstStyle/>
          <a:p>
            <a:r>
              <a:rPr lang="ru-RU"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Редкие атмосферные явления.</a:t>
            </a:r>
            <a:br>
              <a:rPr lang="ru-RU"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endParaRPr lang="ru-RU" dirty="0"/>
          </a:p>
        </p:txBody>
      </p:sp>
      <p:sp>
        <p:nvSpPr>
          <p:cNvPr id="3" name="Подзаголовок 2"/>
          <p:cNvSpPr>
            <a:spLocks noGrp="1"/>
          </p:cNvSpPr>
          <p:nvPr>
            <p:ph type="subTitle" idx="1"/>
          </p:nvPr>
        </p:nvSpPr>
        <p:spPr/>
        <p:txBody>
          <a:bodyPr>
            <a:normAutofit/>
          </a:bodyPr>
          <a:lstStyle/>
          <a:p>
            <a:r>
              <a:rPr lang="ru-RU" b="1" dirty="0" smtClean="0">
                <a:solidFill>
                  <a:schemeClr val="tx2"/>
                </a:solidFill>
              </a:rPr>
              <a:t>Работу выполнил ученик МОУ «СОШ№44» города </a:t>
            </a:r>
            <a:r>
              <a:rPr lang="ru-RU" b="1" dirty="0" smtClean="0">
                <a:solidFill>
                  <a:schemeClr val="tx2"/>
                </a:solidFill>
              </a:rPr>
              <a:t>Саратов </a:t>
            </a:r>
            <a:r>
              <a:rPr lang="en-US" b="1" dirty="0" smtClean="0">
                <a:solidFill>
                  <a:schemeClr val="tx2"/>
                </a:solidFill>
              </a:rPr>
              <a:t> </a:t>
            </a:r>
            <a:r>
              <a:rPr lang="ru-RU" b="1" dirty="0" err="1" smtClean="0">
                <a:solidFill>
                  <a:schemeClr val="tx2"/>
                </a:solidFill>
              </a:rPr>
              <a:t>Заватский</a:t>
            </a:r>
            <a:r>
              <a:rPr lang="ru-RU" b="1" smtClean="0">
                <a:solidFill>
                  <a:schemeClr val="tx2"/>
                </a:solidFill>
              </a:rPr>
              <a:t> Артем.</a:t>
            </a:r>
            <a:endParaRPr lang="ru-RU" b="1"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9"/>
            <a:ext cx="7772400" cy="957072"/>
          </a:xfrm>
        </p:spPr>
        <p:txBody>
          <a:bodyPr>
            <a:normAutofit/>
          </a:bodyPr>
          <a:lstStyle/>
          <a:p>
            <a:r>
              <a:rPr lang="ru-RU" sz="2000" b="1" dirty="0" err="1" smtClean="0">
                <a:latin typeface="Times New Roman" pitchFamily="18" charset="0"/>
                <a:cs typeface="Times New Roman" pitchFamily="18" charset="0"/>
              </a:rPr>
              <a:t>Шарова́я</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мо́лния</a:t>
            </a:r>
            <a:r>
              <a:rPr lang="ru-RU" sz="2000" dirty="0" smtClean="0">
                <a:latin typeface="Times New Roman" pitchFamily="18" charset="0"/>
                <a:cs typeface="Times New Roman" pitchFamily="18" charset="0"/>
              </a:rPr>
              <a:t> — редкое природное явление, выглядящее как светящееся и плавающее в воздухе образование. </a:t>
            </a: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dirty="0" smtClean="0"/>
              <a:t>Шаровая молния</a:t>
            </a:r>
            <a:endParaRPr lang="ru-RU" dirty="0"/>
          </a:p>
        </p:txBody>
      </p:sp>
      <p:pic>
        <p:nvPicPr>
          <p:cNvPr id="22530" name="Picture 2" descr="Фото Шаровая молния"/>
          <p:cNvPicPr>
            <a:picLocks noChangeAspect="1" noChangeArrowheads="1"/>
          </p:cNvPicPr>
          <p:nvPr/>
        </p:nvPicPr>
        <p:blipFill>
          <a:blip r:embed="rId2" cstate="print"/>
          <a:srcRect/>
          <a:stretch>
            <a:fillRect/>
          </a:stretch>
        </p:blipFill>
        <p:spPr bwMode="auto">
          <a:xfrm>
            <a:off x="609600" y="2209800"/>
            <a:ext cx="5772150" cy="3733800"/>
          </a:xfrm>
          <a:prstGeom prst="rect">
            <a:avLst/>
          </a:prstGeom>
          <a:noFill/>
        </p:spPr>
      </p:pic>
      <p:sp>
        <p:nvSpPr>
          <p:cNvPr id="5" name="TextBox 4"/>
          <p:cNvSpPr txBox="1"/>
          <p:nvPr/>
        </p:nvSpPr>
        <p:spPr>
          <a:xfrm>
            <a:off x="6781800" y="2438400"/>
            <a:ext cx="2057401" cy="2862322"/>
          </a:xfrm>
          <a:prstGeom prst="rect">
            <a:avLst/>
          </a:prstGeom>
          <a:noFill/>
        </p:spPr>
        <p:txBody>
          <a:bodyPr wrap="square" rtlCol="0">
            <a:spAutoFit/>
          </a:bodyPr>
          <a:lstStyle/>
          <a:p>
            <a:r>
              <a:rPr lang="ru-RU" sz="2000" dirty="0" smtClean="0">
                <a:latin typeface="Times New Roman" pitchFamily="18" charset="0"/>
                <a:cs typeface="Times New Roman" pitchFamily="18" charset="0"/>
              </a:rPr>
              <a:t>Единой физической теории возникновения и протекания этого явления к настоящему времени не представлено.</a:t>
            </a:r>
            <a:endParaRPr lang="ru-RU"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latin typeface="Times New Roman" pitchFamily="18" charset="0"/>
                <a:cs typeface="Times New Roman" pitchFamily="18" charset="0"/>
              </a:rPr>
              <a:t>4.</a:t>
            </a:r>
            <a:r>
              <a:rPr lang="ru-RU" b="1" dirty="0" smtClean="0">
                <a:latin typeface="Times New Roman" pitchFamily="18" charset="0"/>
                <a:cs typeface="Times New Roman" pitchFamily="18" charset="0"/>
              </a:rPr>
              <a:t> Оптические явления</a:t>
            </a:r>
            <a:r>
              <a:rPr lang="ru-RU" dirty="0" smtClean="0">
                <a:latin typeface="Times New Roman" pitchFamily="18" charset="0"/>
                <a:cs typeface="Times New Roman" pitchFamily="18" charset="0"/>
              </a:rPr>
              <a:t>— последствия преломления или дифракции солнечного или лунного света в атмосфере (радуга, гало, мираж, круг вокруг Луны, венец вокруг Солнца, венец вокруг Луны, солнечный столб, заря, глория.</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r>
              <a:rPr lang="ru-RU" dirty="0" smtClean="0"/>
              <a:t>Классификация атмосферных </a:t>
            </a:r>
            <a:r>
              <a:rPr lang="ru-RU" dirty="0" err="1" smtClean="0"/>
              <a:t>явленией</a:t>
            </a:r>
            <a:r>
              <a:rPr lang="ru-RU" dirty="0" smtClean="0"/>
              <a:t>.</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горизонтальная радуга.jpg"/>
          <p:cNvPicPr>
            <a:picLocks noGrp="1" noChangeAspect="1"/>
          </p:cNvPicPr>
          <p:nvPr>
            <p:ph idx="1"/>
          </p:nvPr>
        </p:nvPicPr>
        <p:blipFill>
          <a:blip r:embed="rId2" cstate="print"/>
          <a:stretch>
            <a:fillRect/>
          </a:stretch>
        </p:blipFill>
        <p:spPr>
          <a:xfrm>
            <a:off x="4648200" y="1295400"/>
            <a:ext cx="4159374" cy="2633662"/>
          </a:xfrm>
        </p:spPr>
      </p:pic>
      <p:sp>
        <p:nvSpPr>
          <p:cNvPr id="3" name="Заголовок 2"/>
          <p:cNvSpPr>
            <a:spLocks noGrp="1"/>
          </p:cNvSpPr>
          <p:nvPr>
            <p:ph type="title"/>
          </p:nvPr>
        </p:nvSpPr>
        <p:spPr/>
        <p:txBody>
          <a:bodyPr/>
          <a:lstStyle/>
          <a:p>
            <a:r>
              <a:rPr lang="ru-RU" dirty="0" smtClean="0"/>
              <a:t>Радуга</a:t>
            </a:r>
            <a:endParaRPr lang="ru-RU" dirty="0"/>
          </a:p>
        </p:txBody>
      </p:sp>
      <p:sp>
        <p:nvSpPr>
          <p:cNvPr id="5" name="TextBox 4"/>
          <p:cNvSpPr txBox="1"/>
          <p:nvPr/>
        </p:nvSpPr>
        <p:spPr>
          <a:xfrm>
            <a:off x="4572000" y="4343400"/>
            <a:ext cx="4191000"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Горизонтальная радуга</a:t>
            </a:r>
            <a:endParaRPr lang="ru-RU" b="1" dirty="0">
              <a:latin typeface="Times New Roman" pitchFamily="18" charset="0"/>
              <a:cs typeface="Times New Roman" pitchFamily="18" charset="0"/>
            </a:endParaRPr>
          </a:p>
        </p:txBody>
      </p:sp>
      <p:sp>
        <p:nvSpPr>
          <p:cNvPr id="6" name="TextBox 5"/>
          <p:cNvSpPr txBox="1"/>
          <p:nvPr/>
        </p:nvSpPr>
        <p:spPr>
          <a:xfrm>
            <a:off x="457200" y="1295400"/>
            <a:ext cx="3886200" cy="2246769"/>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Радуга</a:t>
            </a:r>
            <a:r>
              <a:rPr lang="ru-RU" sz="2000" dirty="0" smtClean="0">
                <a:latin typeface="Times New Roman" pitchFamily="18" charset="0"/>
                <a:cs typeface="Times New Roman" pitchFamily="18" charset="0"/>
              </a:rPr>
              <a:t> — атмосферное, оптическое и метеорологическое явление, наблюдаемое при освещении ярким источником света (в природе Солнцем или Луной ) множества водяных капель дождя или тумана.</a:t>
            </a:r>
            <a:endParaRPr lang="ru-RU" sz="2000" dirty="0">
              <a:latin typeface="Times New Roman" pitchFamily="18" charset="0"/>
              <a:cs typeface="Times New Roman" pitchFamily="18" charset="0"/>
            </a:endParaRPr>
          </a:p>
        </p:txBody>
      </p:sp>
      <p:pic>
        <p:nvPicPr>
          <p:cNvPr id="23558" name="Picture 6" descr="Радуга"/>
          <p:cNvPicPr>
            <a:picLocks noChangeAspect="1" noChangeArrowheads="1"/>
          </p:cNvPicPr>
          <p:nvPr/>
        </p:nvPicPr>
        <p:blipFill>
          <a:blip r:embed="rId3" cstate="print"/>
          <a:srcRect/>
          <a:stretch>
            <a:fillRect/>
          </a:stretch>
        </p:blipFill>
        <p:spPr bwMode="auto">
          <a:xfrm>
            <a:off x="228600" y="3581400"/>
            <a:ext cx="4038600" cy="28098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724400" y="4114800"/>
            <a:ext cx="3733800" cy="2133600"/>
          </a:xfrm>
        </p:spPr>
        <p:txBody>
          <a:bodyPr>
            <a:normAutofit fontScale="92500"/>
          </a:bodyPr>
          <a:lstStyle/>
          <a:p>
            <a:pPr algn="just"/>
            <a:r>
              <a:rPr lang="ru-RU" sz="2000" b="1" dirty="0" smtClean="0">
                <a:latin typeface="Times New Roman" pitchFamily="18" charset="0"/>
                <a:cs typeface="Times New Roman" pitchFamily="18" charset="0"/>
              </a:rPr>
              <a:t>Гало</a:t>
            </a:r>
            <a:r>
              <a:rPr lang="ru-RU" sz="2000" dirty="0" smtClean="0">
                <a:latin typeface="Times New Roman" pitchFamily="18" charset="0"/>
                <a:cs typeface="Times New Roman" pitchFamily="18" charset="0"/>
              </a:rPr>
              <a:t> — оптический феномен, светящееся кольцо вокруг источника света. </a:t>
            </a:r>
            <a:r>
              <a:rPr lang="ru-RU" sz="2000" b="1" dirty="0" smtClean="0">
                <a:latin typeface="Times New Roman" pitchFamily="18" charset="0"/>
                <a:cs typeface="Times New Roman" pitchFamily="18" charset="0"/>
              </a:rPr>
              <a:t>Гало</a:t>
            </a:r>
            <a:r>
              <a:rPr lang="ru-RU" sz="2000" dirty="0" smtClean="0">
                <a:latin typeface="Times New Roman" pitchFamily="18" charset="0"/>
                <a:cs typeface="Times New Roman" pitchFamily="18" charset="0"/>
              </a:rPr>
              <a:t> обычно появляется вокруг Солнца и Луны, иногда вокруг других мощных источников света, таких как уличные огни.</a:t>
            </a: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dirty="0" smtClean="0"/>
              <a:t>Гало</a:t>
            </a:r>
            <a:endParaRPr lang="ru-RU" dirty="0"/>
          </a:p>
        </p:txBody>
      </p:sp>
      <p:pic>
        <p:nvPicPr>
          <p:cNvPr id="25602" name="Picture 2" descr="https://upload.wikimedia.org/wikipedia/commons/thumb/9/93/Halo_in_the_Himalayas.jpg/800px-Halo_in_the_Himalayas.jpg"/>
          <p:cNvPicPr>
            <a:picLocks noChangeAspect="1" noChangeArrowheads="1"/>
          </p:cNvPicPr>
          <p:nvPr/>
        </p:nvPicPr>
        <p:blipFill>
          <a:blip r:embed="rId2" cstate="print"/>
          <a:srcRect/>
          <a:stretch>
            <a:fillRect/>
          </a:stretch>
        </p:blipFill>
        <p:spPr bwMode="auto">
          <a:xfrm>
            <a:off x="457200" y="1066800"/>
            <a:ext cx="3457575" cy="5029200"/>
          </a:xfrm>
          <a:prstGeom prst="rect">
            <a:avLst/>
          </a:prstGeom>
          <a:noFill/>
        </p:spPr>
      </p:pic>
      <p:pic>
        <p:nvPicPr>
          <p:cNvPr id="25604" name="Picture 4" descr="http://static1.repo.aif.ru/1/2f/75554/85e9e97d4b0a9e7cdcc30720e8d991ef.jpg"/>
          <p:cNvPicPr>
            <a:picLocks noChangeAspect="1" noChangeArrowheads="1"/>
          </p:cNvPicPr>
          <p:nvPr/>
        </p:nvPicPr>
        <p:blipFill>
          <a:blip r:embed="rId3" cstate="print"/>
          <a:srcRect/>
          <a:stretch>
            <a:fillRect/>
          </a:stretch>
        </p:blipFill>
        <p:spPr bwMode="auto">
          <a:xfrm>
            <a:off x="4191000" y="1066800"/>
            <a:ext cx="4724400" cy="2667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Мираж</a:t>
            </a:r>
            <a:endParaRPr lang="ru-RU" dirty="0"/>
          </a:p>
        </p:txBody>
      </p:sp>
      <p:pic>
        <p:nvPicPr>
          <p:cNvPr id="26626" name="Picture 2" descr="C:\Users\Kosmonavt\Desktop\мираж1.jpg"/>
          <p:cNvPicPr>
            <a:picLocks noChangeAspect="1" noChangeArrowheads="1"/>
          </p:cNvPicPr>
          <p:nvPr/>
        </p:nvPicPr>
        <p:blipFill>
          <a:blip r:embed="rId2" cstate="print"/>
          <a:srcRect/>
          <a:stretch>
            <a:fillRect/>
          </a:stretch>
        </p:blipFill>
        <p:spPr bwMode="auto">
          <a:xfrm>
            <a:off x="4267200" y="838201"/>
            <a:ext cx="4562475" cy="2971799"/>
          </a:xfrm>
          <a:prstGeom prst="rect">
            <a:avLst/>
          </a:prstGeom>
          <a:noFill/>
        </p:spPr>
      </p:pic>
      <p:pic>
        <p:nvPicPr>
          <p:cNvPr id="7" name="Содержимое 3" descr="мираж.jpg"/>
          <p:cNvPicPr>
            <a:picLocks noGrp="1" noChangeAspect="1"/>
          </p:cNvPicPr>
          <p:nvPr>
            <p:ph idx="1"/>
          </p:nvPr>
        </p:nvPicPr>
        <p:blipFill>
          <a:blip r:embed="rId3" cstate="print"/>
          <a:stretch>
            <a:fillRect/>
          </a:stretch>
        </p:blipFill>
        <p:spPr>
          <a:xfrm>
            <a:off x="533400" y="3200400"/>
            <a:ext cx="4572000" cy="3026664"/>
          </a:xfrm>
        </p:spPr>
      </p:pic>
      <p:sp>
        <p:nvSpPr>
          <p:cNvPr id="8" name="Прямоугольник 7"/>
          <p:cNvSpPr/>
          <p:nvPr/>
        </p:nvSpPr>
        <p:spPr>
          <a:xfrm>
            <a:off x="685800" y="1219200"/>
            <a:ext cx="3352800" cy="1938992"/>
          </a:xfrm>
          <a:prstGeom prst="rect">
            <a:avLst/>
          </a:prstGeom>
        </p:spPr>
        <p:txBody>
          <a:bodyPr wrap="square">
            <a:spAutoFit/>
          </a:bodyPr>
          <a:lstStyle/>
          <a:p>
            <a:r>
              <a:rPr lang="ru-RU" sz="2000" b="1" dirty="0" smtClean="0">
                <a:latin typeface="Times New Roman" pitchFamily="18" charset="0"/>
                <a:cs typeface="Times New Roman" pitchFamily="18" charset="0"/>
              </a:rPr>
              <a:t>Мираж</a:t>
            </a:r>
            <a:r>
              <a:rPr lang="ru-RU" sz="2000" dirty="0" smtClean="0">
                <a:latin typeface="Times New Roman" pitchFamily="18" charset="0"/>
                <a:cs typeface="Times New Roman" pitchFamily="18" charset="0"/>
              </a:rPr>
              <a:t> — оптическое явление в атмосфере: преломление потоков света на границе между резко различными по плотности и температуре слоями воздуха. </a:t>
            </a:r>
            <a:endParaRPr lang="ru-RU" sz="2000" dirty="0">
              <a:latin typeface="Times New Roman" pitchFamily="18" charset="0"/>
              <a:cs typeface="Times New Roman" pitchFamily="18" charset="0"/>
            </a:endParaRPr>
          </a:p>
        </p:txBody>
      </p:sp>
      <p:sp>
        <p:nvSpPr>
          <p:cNvPr id="9" name="Прямоугольник 8"/>
          <p:cNvSpPr/>
          <p:nvPr/>
        </p:nvSpPr>
        <p:spPr>
          <a:xfrm>
            <a:off x="5181600" y="4114800"/>
            <a:ext cx="3581400" cy="1938992"/>
          </a:xfrm>
          <a:prstGeom prst="rect">
            <a:avLst/>
          </a:prstGeom>
        </p:spPr>
        <p:txBody>
          <a:bodyPr wrap="square">
            <a:spAutoFit/>
          </a:bodyPr>
          <a:lstStyle/>
          <a:p>
            <a:r>
              <a:rPr lang="ru-RU" dirty="0" smtClean="0"/>
              <a:t> </a:t>
            </a:r>
            <a:r>
              <a:rPr lang="ru-RU" sz="2000" dirty="0" smtClean="0">
                <a:latin typeface="Times New Roman" pitchFamily="18" charset="0"/>
                <a:cs typeface="Times New Roman" pitchFamily="18" charset="0"/>
              </a:rPr>
              <a:t>Для наблюдателя такое явление заключается в том, что вместе с реально видимым отдалённым объектом (или участком неба) также видно и его отражение в атмосфере .</a:t>
            </a:r>
            <a:endParaRPr lang="ru-RU"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3429000" cy="4386071"/>
          </a:xfrm>
        </p:spPr>
        <p:txBody>
          <a:bodyPr>
            <a:normAutofit fontScale="85000" lnSpcReduction="10000"/>
          </a:bodyPr>
          <a:lstStyle/>
          <a:p>
            <a:pPr algn="just"/>
            <a:r>
              <a:rPr lang="ru-RU" sz="2000" b="1" dirty="0" smtClean="0">
                <a:latin typeface="Times New Roman" pitchFamily="18" charset="0"/>
                <a:cs typeface="Times New Roman" pitchFamily="18" charset="0"/>
              </a:rPr>
              <a:t>Глория</a:t>
            </a:r>
            <a:r>
              <a:rPr lang="ru-RU" sz="2000" dirty="0" smtClean="0">
                <a:latin typeface="Times New Roman" pitchFamily="18" charset="0"/>
                <a:cs typeface="Times New Roman" pitchFamily="18" charset="0"/>
              </a:rPr>
              <a:t> — оптическое явление в облаках, расположенных прямо напротив источника света. Наблюдатель должен находиться на горе или в воздухе, а источник света (Солнце или Луна) — за его спиной. Представляет собой цветные кольца света на облаке вокруг тени наблюдателя. Внутри находится голубоватое кольцо, снаружи — красноватое, далее кольца могут повторяться с меньшей интенсивностью. Глория объясняется дифракцией света.</a:t>
            </a:r>
          </a:p>
          <a:p>
            <a:endParaRPr lang="ru-RU" dirty="0"/>
          </a:p>
        </p:txBody>
      </p:sp>
      <p:sp>
        <p:nvSpPr>
          <p:cNvPr id="3" name="Заголовок 2"/>
          <p:cNvSpPr>
            <a:spLocks noGrp="1"/>
          </p:cNvSpPr>
          <p:nvPr>
            <p:ph type="title"/>
          </p:nvPr>
        </p:nvSpPr>
        <p:spPr/>
        <p:txBody>
          <a:bodyPr/>
          <a:lstStyle/>
          <a:p>
            <a:r>
              <a:rPr lang="ru-RU" dirty="0" smtClean="0"/>
              <a:t>Глория</a:t>
            </a:r>
            <a:endParaRPr lang="ru-RU" dirty="0"/>
          </a:p>
        </p:txBody>
      </p:sp>
      <p:pic>
        <p:nvPicPr>
          <p:cNvPr id="27650" name="Picture 2" descr="http://becti.net/uploads/posts/2011-10/www.becti.net-foto-r353964d27t102011123115n8.jpg"/>
          <p:cNvPicPr>
            <a:picLocks noChangeAspect="1" noChangeArrowheads="1"/>
          </p:cNvPicPr>
          <p:nvPr/>
        </p:nvPicPr>
        <p:blipFill>
          <a:blip r:embed="rId2" cstate="print"/>
          <a:srcRect/>
          <a:stretch>
            <a:fillRect/>
          </a:stretch>
        </p:blipFill>
        <p:spPr bwMode="auto">
          <a:xfrm>
            <a:off x="4191000" y="533400"/>
            <a:ext cx="4800600" cy="3124200"/>
          </a:xfrm>
          <a:prstGeom prst="rect">
            <a:avLst/>
          </a:prstGeom>
          <a:noFill/>
        </p:spPr>
      </p:pic>
      <p:pic>
        <p:nvPicPr>
          <p:cNvPr id="27652" name="Picture 4" descr="http://vse-krugom.ru/wp-content/uploads/2014/02/%D0%9F%D1%80%D0%B8%D0%B7%D1%80%D0%B0%D0%BA-%D0%91%D1%80%D0%BE%D0%BA%D0%BA%D0%B5%D0%BD%D0%B0.jpg"/>
          <p:cNvPicPr>
            <a:picLocks noChangeAspect="1" noChangeArrowheads="1"/>
          </p:cNvPicPr>
          <p:nvPr/>
        </p:nvPicPr>
        <p:blipFill>
          <a:blip r:embed="rId3" cstate="print"/>
          <a:srcRect/>
          <a:stretch>
            <a:fillRect/>
          </a:stretch>
        </p:blipFill>
        <p:spPr bwMode="auto">
          <a:xfrm>
            <a:off x="4191000" y="3810000"/>
            <a:ext cx="4800600" cy="2667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486400" y="1481328"/>
            <a:ext cx="3200400" cy="4525963"/>
          </a:xfrm>
        </p:spPr>
        <p:txBody>
          <a:bodyPr>
            <a:normAutofit fontScale="85000" lnSpcReduction="10000"/>
          </a:bodyPr>
          <a:lstStyle/>
          <a:p>
            <a:pPr algn="just">
              <a:buNone/>
            </a:pPr>
            <a:r>
              <a:rPr lang="ru-RU" sz="2000" b="1" dirty="0" smtClean="0">
                <a:latin typeface="Times New Roman" pitchFamily="18" charset="0"/>
                <a:cs typeface="Times New Roman" pitchFamily="18" charset="0"/>
              </a:rPr>
              <a:t>     Световой</a:t>
            </a:r>
            <a:r>
              <a:rPr lang="ru-RU" sz="2000" dirty="0" smtClean="0">
                <a:latin typeface="Times New Roman" pitchFamily="18" charset="0"/>
                <a:cs typeface="Times New Roman" pitchFamily="18" charset="0"/>
              </a:rPr>
              <a:t> (или </a:t>
            </a:r>
            <a:r>
              <a:rPr lang="ru-RU" sz="2000" b="1" dirty="0" smtClean="0">
                <a:latin typeface="Times New Roman" pitchFamily="18" charset="0"/>
                <a:cs typeface="Times New Roman" pitchFamily="18" charset="0"/>
              </a:rPr>
              <a:t>солнечный</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столб</a:t>
            </a:r>
            <a:r>
              <a:rPr lang="ru-RU" sz="2000" dirty="0" smtClean="0">
                <a:latin typeface="Times New Roman" pitchFamily="18" charset="0"/>
                <a:cs typeface="Times New Roman" pitchFamily="18" charset="0"/>
              </a:rPr>
              <a:t>  — визуальное атмосферное явление, оптический эффект, который представляет собой вертикальную полосу света, тянущуюся от Солнца во время его заката или восхода (ночью наблюдаются также столбы от Луны, ярких планет или от наземных источников света). Явление вызывается отражением света на почти горизонтальных плоских гранях шестиугольных плоских либо </a:t>
            </a:r>
            <a:r>
              <a:rPr lang="ru-RU" sz="2000" dirty="0" err="1" smtClean="0">
                <a:latin typeface="Times New Roman" pitchFamily="18" charset="0"/>
                <a:cs typeface="Times New Roman" pitchFamily="18" charset="0"/>
              </a:rPr>
              <a:t>столбовидных</a:t>
            </a:r>
            <a:r>
              <a:rPr lang="ru-RU" sz="2000" dirty="0" smtClean="0">
                <a:latin typeface="Times New Roman" pitchFamily="18" charset="0"/>
                <a:cs typeface="Times New Roman" pitchFamily="18" charset="0"/>
              </a:rPr>
              <a:t> ледяных кристаллов, взвешенных в воздухе. </a:t>
            </a: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dirty="0" smtClean="0"/>
              <a:t>Световой столб</a:t>
            </a:r>
            <a:endParaRPr lang="ru-RU" dirty="0"/>
          </a:p>
        </p:txBody>
      </p:sp>
      <p:pic>
        <p:nvPicPr>
          <p:cNvPr id="28674" name="Picture 2" descr="http://fototerra.ru/photo/Planeta/Obsheplanetarnoe/large-11294.jpg"/>
          <p:cNvPicPr>
            <a:picLocks noChangeAspect="1" noChangeArrowheads="1"/>
          </p:cNvPicPr>
          <p:nvPr/>
        </p:nvPicPr>
        <p:blipFill>
          <a:blip r:embed="rId2" cstate="print"/>
          <a:srcRect/>
          <a:stretch>
            <a:fillRect/>
          </a:stretch>
        </p:blipFill>
        <p:spPr bwMode="auto">
          <a:xfrm>
            <a:off x="609600" y="1295400"/>
            <a:ext cx="5029200" cy="2590800"/>
          </a:xfrm>
          <a:prstGeom prst="rect">
            <a:avLst/>
          </a:prstGeom>
          <a:noFill/>
        </p:spPr>
      </p:pic>
      <p:pic>
        <p:nvPicPr>
          <p:cNvPr id="28676" name="Picture 4" descr="http://fototelegraf.ru/wp-content/uploads/2016/01/svetovye-stolby-29-7.jpg"/>
          <p:cNvPicPr>
            <a:picLocks noChangeAspect="1" noChangeArrowheads="1"/>
          </p:cNvPicPr>
          <p:nvPr/>
        </p:nvPicPr>
        <p:blipFill>
          <a:blip r:embed="rId3" cstate="print"/>
          <a:srcRect/>
          <a:stretch>
            <a:fillRect/>
          </a:stretch>
        </p:blipFill>
        <p:spPr bwMode="auto">
          <a:xfrm>
            <a:off x="609600" y="3886200"/>
            <a:ext cx="5105400" cy="2438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rot="10800000" flipV="1">
            <a:off x="457200" y="4191000"/>
            <a:ext cx="4038600" cy="1600200"/>
          </a:xfrm>
        </p:spPr>
        <p:txBody>
          <a:bodyPr>
            <a:normAutofit lnSpcReduction="10000"/>
          </a:bodyPr>
          <a:lstStyle/>
          <a:p>
            <a:r>
              <a:rPr lang="ru-RU" sz="2000" b="1" dirty="0" smtClean="0">
                <a:latin typeface="Times New Roman" pitchFamily="18" charset="0"/>
                <a:cs typeface="Times New Roman" pitchFamily="18" charset="0"/>
              </a:rPr>
              <a:t>Заря</a:t>
            </a:r>
            <a:r>
              <a:rPr lang="ru-RU" sz="2000" dirty="0" smtClean="0">
                <a:latin typeface="Times New Roman" pitchFamily="18" charset="0"/>
                <a:cs typeface="Times New Roman" pitchFamily="18" charset="0"/>
              </a:rPr>
              <a:t> — свечение неба перед восходом и после </a:t>
            </a:r>
            <a:r>
              <a:rPr lang="ru-RU" sz="2000" dirty="0" err="1" smtClean="0">
                <a:latin typeface="Times New Roman" pitchFamily="18" charset="0"/>
                <a:cs typeface="Times New Roman" pitchFamily="18" charset="0"/>
              </a:rPr>
              <a:t>закака</a:t>
            </a:r>
            <a:r>
              <a:rPr lang="ru-RU" sz="2000" dirty="0" smtClean="0">
                <a:latin typeface="Times New Roman" pitchFamily="18" charset="0"/>
                <a:cs typeface="Times New Roman" pitchFamily="18" charset="0"/>
              </a:rPr>
              <a:t> солнца, вызываемое отражением солнечных лучей от верхних слоёв атмосферы. </a:t>
            </a: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dirty="0" smtClean="0"/>
              <a:t>Заря</a:t>
            </a:r>
            <a:endParaRPr lang="ru-RU" dirty="0"/>
          </a:p>
        </p:txBody>
      </p:sp>
      <p:pic>
        <p:nvPicPr>
          <p:cNvPr id="29698" name="Picture 2" descr="http://img-6.photosight.ru/040/4824773_large.jpg"/>
          <p:cNvPicPr>
            <a:picLocks noChangeAspect="1" noChangeArrowheads="1"/>
          </p:cNvPicPr>
          <p:nvPr/>
        </p:nvPicPr>
        <p:blipFill>
          <a:blip r:embed="rId2" cstate="print"/>
          <a:srcRect/>
          <a:stretch>
            <a:fillRect/>
          </a:stretch>
        </p:blipFill>
        <p:spPr bwMode="auto">
          <a:xfrm>
            <a:off x="381000" y="1219200"/>
            <a:ext cx="4114800" cy="2819400"/>
          </a:xfrm>
          <a:prstGeom prst="rect">
            <a:avLst/>
          </a:prstGeom>
          <a:noFill/>
        </p:spPr>
      </p:pic>
      <p:pic>
        <p:nvPicPr>
          <p:cNvPr id="29700" name="Picture 4" descr="http://www.stihi.ru/pics/2017/02/02/4834.jpg"/>
          <p:cNvPicPr>
            <a:picLocks noChangeAspect="1" noChangeArrowheads="1"/>
          </p:cNvPicPr>
          <p:nvPr/>
        </p:nvPicPr>
        <p:blipFill>
          <a:blip r:embed="rId3" cstate="print"/>
          <a:srcRect/>
          <a:stretch>
            <a:fillRect/>
          </a:stretch>
        </p:blipFill>
        <p:spPr bwMode="auto">
          <a:xfrm>
            <a:off x="4724400" y="3200400"/>
            <a:ext cx="4038600" cy="2971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lvl="0"/>
            <a:r>
              <a:rPr lang="ru-RU" b="1" dirty="0" smtClean="0">
                <a:latin typeface="Times New Roman" pitchFamily="18" charset="0"/>
                <a:cs typeface="Times New Roman" pitchFamily="18" charset="0"/>
              </a:rPr>
              <a:t>5.Неклассифицированные</a:t>
            </a:r>
            <a:r>
              <a:rPr lang="ru-RU" dirty="0" smtClean="0">
                <a:latin typeface="Times New Roman" pitchFamily="18" charset="0"/>
                <a:cs typeface="Times New Roman" pitchFamily="18" charset="0"/>
              </a:rPr>
              <a:t> — различные метеорологические явления в атмосфере, которые сложно отнести к какому-нибудь виду, вышеуказанному: шквал, пыльный вихрь, смерч, мгла, пыльная мгла, снежная мгла, ледяные иглы.</a:t>
            </a:r>
          </a:p>
          <a:p>
            <a:endParaRPr lang="ru-RU" dirty="0"/>
          </a:p>
        </p:txBody>
      </p:sp>
      <p:sp>
        <p:nvSpPr>
          <p:cNvPr id="3" name="Заголовок 2"/>
          <p:cNvSpPr>
            <a:spLocks noGrp="1"/>
          </p:cNvSpPr>
          <p:nvPr>
            <p:ph type="title"/>
          </p:nvPr>
        </p:nvSpPr>
        <p:spPr/>
        <p:txBody>
          <a:bodyPr>
            <a:normAutofit fontScale="90000"/>
          </a:bodyPr>
          <a:lstStyle/>
          <a:p>
            <a:r>
              <a:rPr lang="ru-RU" dirty="0" smtClean="0"/>
              <a:t>Неклассифицированные атмосферные явления.</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410200" y="228600"/>
            <a:ext cx="3352800" cy="4876801"/>
          </a:xfrm>
        </p:spPr>
        <p:txBody>
          <a:bodyPr/>
          <a:lstStyle/>
          <a:p>
            <a:r>
              <a:rPr lang="ru-RU" sz="2000" b="1" dirty="0" smtClean="0">
                <a:latin typeface="Times New Roman" pitchFamily="18" charset="0"/>
                <a:cs typeface="Times New Roman" pitchFamily="18" charset="0"/>
              </a:rPr>
              <a:t>Смерч</a:t>
            </a:r>
            <a:r>
              <a:rPr lang="ru-RU" sz="2000" dirty="0" smtClean="0">
                <a:latin typeface="Times New Roman" pitchFamily="18" charset="0"/>
                <a:cs typeface="Times New Roman" pitchFamily="18" charset="0"/>
              </a:rPr>
              <a:t>  — атмосферный вихрь, возникающий в кучево-дождевом (грозовом) облаке и распространяющийся вниз, часто до самой поверхности земли, в виде облачного рукава или хобота диаметром в десятки и сотни метров .</a:t>
            </a:r>
            <a:endParaRPr lang="ru-RU" dirty="0"/>
          </a:p>
        </p:txBody>
      </p:sp>
      <p:sp>
        <p:nvSpPr>
          <p:cNvPr id="3" name="Заголовок 2"/>
          <p:cNvSpPr>
            <a:spLocks noGrp="1"/>
          </p:cNvSpPr>
          <p:nvPr>
            <p:ph type="title"/>
          </p:nvPr>
        </p:nvSpPr>
        <p:spPr/>
        <p:txBody>
          <a:bodyPr/>
          <a:lstStyle/>
          <a:p>
            <a:r>
              <a:rPr lang="ru-RU" dirty="0" smtClean="0"/>
              <a:t>Смерч</a:t>
            </a:r>
            <a:endParaRPr lang="ru-RU" dirty="0"/>
          </a:p>
        </p:txBody>
      </p:sp>
      <p:pic>
        <p:nvPicPr>
          <p:cNvPr id="30724" name="Picture 4" descr="http://s8o.net/photos/puagrotto/21/105372.jpg"/>
          <p:cNvPicPr>
            <a:picLocks noChangeAspect="1" noChangeArrowheads="1"/>
          </p:cNvPicPr>
          <p:nvPr/>
        </p:nvPicPr>
        <p:blipFill>
          <a:blip r:embed="rId2" cstate="print"/>
          <a:srcRect/>
          <a:stretch>
            <a:fillRect/>
          </a:stretch>
        </p:blipFill>
        <p:spPr bwMode="auto">
          <a:xfrm>
            <a:off x="838200" y="1524000"/>
            <a:ext cx="4419600" cy="4876800"/>
          </a:xfrm>
          <a:prstGeom prst="rect">
            <a:avLst/>
          </a:prstGeom>
          <a:noFill/>
        </p:spPr>
      </p:pic>
      <p:pic>
        <p:nvPicPr>
          <p:cNvPr id="30726" name="Picture 6" descr="http://img1.reactor.cc/pics/post/foto-%D1%81%D0%BC%D0%B5%D1%80%D1%87-322071.jpeg"/>
          <p:cNvPicPr>
            <a:picLocks noChangeAspect="1" noChangeArrowheads="1"/>
          </p:cNvPicPr>
          <p:nvPr/>
        </p:nvPicPr>
        <p:blipFill>
          <a:blip r:embed="rId3" cstate="print"/>
          <a:srcRect/>
          <a:stretch>
            <a:fillRect/>
          </a:stretch>
        </p:blipFill>
        <p:spPr bwMode="auto">
          <a:xfrm>
            <a:off x="5791200" y="3429000"/>
            <a:ext cx="2924175" cy="2895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pPr lvl="0"/>
            <a:r>
              <a:rPr lang="ru-RU" sz="2800" dirty="0" smtClean="0">
                <a:latin typeface="Times New Roman" pitchFamily="18" charset="0"/>
                <a:cs typeface="Times New Roman" pitchFamily="18" charset="0"/>
              </a:rPr>
              <a:t>1.</a:t>
            </a:r>
            <a:r>
              <a:rPr lang="ru-RU" sz="2800" b="1" dirty="0" smtClean="0">
                <a:latin typeface="Times New Roman" pitchFamily="18" charset="0"/>
                <a:cs typeface="Times New Roman" pitchFamily="18" charset="0"/>
              </a:rPr>
              <a:t> Гидрометеоры </a:t>
            </a:r>
            <a:r>
              <a:rPr lang="ru-RU" sz="2800" dirty="0" smtClean="0">
                <a:latin typeface="Times New Roman" pitchFamily="18" charset="0"/>
                <a:cs typeface="Times New Roman" pitchFamily="18" charset="0"/>
              </a:rPr>
              <a:t>это множество мелких капелек воды или льда, выпадающих из атмосферы, образующихся на наземных предметах, поднятых ветром в воздух с поверхности Земли:</a:t>
            </a:r>
            <a:r>
              <a:rPr lang="ru-RU" sz="2800" dirty="0" smtClean="0"/>
              <a:t> (</a:t>
            </a:r>
            <a:r>
              <a:rPr lang="ru-RU" sz="2400" dirty="0" smtClean="0">
                <a:latin typeface="Times New Roman" pitchFamily="18" charset="0"/>
                <a:cs typeface="Times New Roman" pitchFamily="18" charset="0"/>
              </a:rPr>
              <a:t>облака, туманы), выпадающие из атмосферы осадки (дождь, морось, снег, град, ледяной дождь, ледяная крупа, снежна крупа, снежные зёрна), образующиеся на земной поверхности и расположенных на ней предметах наземные гидрометеоры (роса, иней, изморозь (кристаллическая и зернистая), твёрдый налёт, гололёд, гололедица), поднятые ветром с земной поверхности (метель, позёмок</a:t>
            </a:r>
            <a:r>
              <a:rPr lang="ru-RU" sz="2400" dirty="0" smtClean="0"/>
              <a:t>).</a:t>
            </a:r>
            <a:endParaRPr lang="ru-RU" sz="2800" dirty="0" smtClean="0"/>
          </a:p>
          <a:p>
            <a:endParaRPr lang="ru-RU" sz="2800" dirty="0">
              <a:latin typeface="Times New Roman" pitchFamily="18" charset="0"/>
              <a:cs typeface="Times New Roman" pitchFamily="18" charset="0"/>
            </a:endParaRPr>
          </a:p>
        </p:txBody>
      </p:sp>
      <p:sp>
        <p:nvSpPr>
          <p:cNvPr id="3" name="Заголовок 2"/>
          <p:cNvSpPr>
            <a:spLocks noGrp="1"/>
          </p:cNvSpPr>
          <p:nvPr>
            <p:ph type="title"/>
          </p:nvPr>
        </p:nvSpPr>
        <p:spPr>
          <a:xfrm>
            <a:off x="533400" y="304800"/>
            <a:ext cx="8229600" cy="1143000"/>
          </a:xfrm>
        </p:spPr>
        <p:txBody>
          <a:bodyPr>
            <a:normAutofit fontScale="90000"/>
          </a:bodyPr>
          <a:lstStyle/>
          <a:p>
            <a:r>
              <a:rPr lang="ru-RU" dirty="0" smtClean="0"/>
              <a:t>Классификация атмосферных </a:t>
            </a:r>
            <a:r>
              <a:rPr lang="ru-RU" dirty="0" err="1" smtClean="0"/>
              <a:t>явленией</a:t>
            </a:r>
            <a:r>
              <a:rPr lang="ru-RU" dirty="0" smtClean="0"/>
              <a:t>.</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2971800" cy="4525963"/>
          </a:xfrm>
        </p:spPr>
        <p:txBody>
          <a:bodyPr>
            <a:normAutofit fontScale="92500" lnSpcReduction="10000"/>
          </a:bodyPr>
          <a:lstStyle/>
          <a:p>
            <a:pPr algn="just"/>
            <a:r>
              <a:rPr lang="ru-RU" sz="2000" b="1" dirty="0" smtClean="0">
                <a:latin typeface="Times New Roman" pitchFamily="18" charset="0"/>
                <a:cs typeface="Times New Roman" pitchFamily="18" charset="0"/>
              </a:rPr>
              <a:t>Мгла</a:t>
            </a:r>
            <a:r>
              <a:rPr lang="ru-RU" sz="2000" dirty="0" smtClean="0">
                <a:latin typeface="Times New Roman" pitchFamily="18" charset="0"/>
                <a:cs typeface="Times New Roman" pitchFamily="18" charset="0"/>
              </a:rPr>
              <a:t> — атмосферное явление, помутнение воздуха в виде сероватой, белёсой или желтоватой пелены вследствие скопления в воздухе большого количества мелких или твёрдых частиц пыли или дыма. Дальность видимости при мгле колеблется от 1 до 9 км, а иногда может снижаться до нескольких сотен и даже десятков метров </a:t>
            </a: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dirty="0" smtClean="0"/>
              <a:t>Мгла</a:t>
            </a:r>
            <a:endParaRPr lang="ru-RU" dirty="0"/>
          </a:p>
        </p:txBody>
      </p:sp>
      <p:pic>
        <p:nvPicPr>
          <p:cNvPr id="32770" name="Picture 2" descr="http://www.photoforum.ru/f/photo/000/601/601181_73.jpg"/>
          <p:cNvPicPr>
            <a:picLocks noChangeAspect="1" noChangeArrowheads="1"/>
          </p:cNvPicPr>
          <p:nvPr/>
        </p:nvPicPr>
        <p:blipFill>
          <a:blip r:embed="rId2" cstate="print"/>
          <a:srcRect/>
          <a:stretch>
            <a:fillRect/>
          </a:stretch>
        </p:blipFill>
        <p:spPr bwMode="auto">
          <a:xfrm>
            <a:off x="3886200" y="457201"/>
            <a:ext cx="4914900" cy="3047999"/>
          </a:xfrm>
          <a:prstGeom prst="rect">
            <a:avLst/>
          </a:prstGeom>
          <a:noFill/>
        </p:spPr>
      </p:pic>
      <p:sp>
        <p:nvSpPr>
          <p:cNvPr id="32772" name="AutoShape 4" descr="https://i1.photoclub.by/images/main50/502869_mai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74" name="AutoShape 6" descr="https://i1.photoclub.by/images/main50/502869_mai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2776" name="Picture 8" descr="http://os1.i.ua/3/1/8059681_68709db7.jpg"/>
          <p:cNvPicPr>
            <a:picLocks noChangeAspect="1" noChangeArrowheads="1"/>
          </p:cNvPicPr>
          <p:nvPr/>
        </p:nvPicPr>
        <p:blipFill>
          <a:blip r:embed="rId3" cstate="print"/>
          <a:srcRect/>
          <a:stretch>
            <a:fillRect/>
          </a:stretch>
        </p:blipFill>
        <p:spPr bwMode="auto">
          <a:xfrm>
            <a:off x="3886200" y="3962400"/>
            <a:ext cx="4953000" cy="261937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481329"/>
            <a:ext cx="3733800" cy="2557272"/>
          </a:xfrm>
        </p:spPr>
        <p:txBody>
          <a:bodyPr>
            <a:normAutofit lnSpcReduction="10000"/>
          </a:bodyPr>
          <a:lstStyle/>
          <a:p>
            <a:pPr algn="just"/>
            <a:r>
              <a:rPr lang="ru-RU" sz="2000" b="1" dirty="0" smtClean="0">
                <a:latin typeface="Times New Roman" pitchFamily="18" charset="0"/>
                <a:cs typeface="Times New Roman" pitchFamily="18" charset="0"/>
              </a:rPr>
              <a:t>Полярное сияние</a:t>
            </a:r>
            <a:r>
              <a:rPr lang="ru-RU" sz="2000" dirty="0" smtClean="0">
                <a:latin typeface="Times New Roman" pitchFamily="18" charset="0"/>
                <a:cs typeface="Times New Roman" pitchFamily="18" charset="0"/>
              </a:rPr>
              <a:t>, — свечение (люминесценция) верхних слоёв атмосфер планет, обладающих магнитосферой, вследствие их взаимодействия с заряжёнными частицами солнечного ветра</a:t>
            </a:r>
            <a:r>
              <a:rPr lang="ru-RU" dirty="0" smtClean="0"/>
              <a:t>. </a:t>
            </a:r>
            <a:endParaRPr lang="ru-RU" dirty="0"/>
          </a:p>
        </p:txBody>
      </p:sp>
      <p:sp>
        <p:nvSpPr>
          <p:cNvPr id="3" name="Заголовок 2"/>
          <p:cNvSpPr>
            <a:spLocks noGrp="1"/>
          </p:cNvSpPr>
          <p:nvPr>
            <p:ph type="title"/>
          </p:nvPr>
        </p:nvSpPr>
        <p:spPr/>
        <p:txBody>
          <a:bodyPr/>
          <a:lstStyle/>
          <a:p>
            <a:r>
              <a:rPr lang="ru-RU" dirty="0" smtClean="0"/>
              <a:t>Полярное сияние.</a:t>
            </a:r>
            <a:endParaRPr lang="ru-RU" dirty="0"/>
          </a:p>
        </p:txBody>
      </p:sp>
      <p:sp>
        <p:nvSpPr>
          <p:cNvPr id="4" name="Прямоугольник 3"/>
          <p:cNvSpPr/>
          <p:nvPr/>
        </p:nvSpPr>
        <p:spPr>
          <a:xfrm>
            <a:off x="4572000" y="5334000"/>
            <a:ext cx="4267200" cy="1292662"/>
          </a:xfrm>
          <a:prstGeom prst="rect">
            <a:avLst/>
          </a:prstGeom>
        </p:spPr>
        <p:txBody>
          <a:bodyPr wrap="square">
            <a:spAutoFit/>
          </a:bodyPr>
          <a:lstStyle/>
          <a:p>
            <a:pPr algn="just"/>
            <a:r>
              <a:rPr lang="ru-RU" dirty="0" smtClean="0"/>
              <a:t> </a:t>
            </a:r>
            <a:r>
              <a:rPr lang="ru-RU" sz="2000" dirty="0" smtClean="0">
                <a:latin typeface="Times New Roman" pitchFamily="18" charset="0"/>
                <a:cs typeface="Times New Roman" pitchFamily="18" charset="0"/>
              </a:rPr>
              <a:t>Наблюдается сияние в среднем от нескольких часов до нескольких суток</a:t>
            </a:r>
            <a:r>
              <a:rPr lang="ru-RU" dirty="0" smtClean="0"/>
              <a:t>. </a:t>
            </a:r>
            <a:br>
              <a:rPr lang="ru-RU" dirty="0" smtClean="0"/>
            </a:br>
            <a:endParaRPr lang="ru-RU" dirty="0"/>
          </a:p>
        </p:txBody>
      </p:sp>
      <p:pic>
        <p:nvPicPr>
          <p:cNvPr id="33794" name="Picture 2" descr="C:\Users\Kosmonavt\Desktop\северное сияние.jpg"/>
          <p:cNvPicPr>
            <a:picLocks noChangeAspect="1" noChangeArrowheads="1"/>
          </p:cNvPicPr>
          <p:nvPr/>
        </p:nvPicPr>
        <p:blipFill>
          <a:blip r:embed="rId2" cstate="print"/>
          <a:srcRect/>
          <a:stretch>
            <a:fillRect/>
          </a:stretch>
        </p:blipFill>
        <p:spPr bwMode="auto">
          <a:xfrm>
            <a:off x="685800" y="3886200"/>
            <a:ext cx="3657600" cy="2362200"/>
          </a:xfrm>
          <a:prstGeom prst="rect">
            <a:avLst/>
          </a:prstGeom>
          <a:noFill/>
        </p:spPr>
      </p:pic>
      <p:pic>
        <p:nvPicPr>
          <p:cNvPr id="33795" name="Picture 3" descr="C:\Users\Kosmonavt\Desktop\полярное сияние.jpg"/>
          <p:cNvPicPr>
            <a:picLocks noChangeAspect="1" noChangeArrowheads="1"/>
          </p:cNvPicPr>
          <p:nvPr/>
        </p:nvPicPr>
        <p:blipFill>
          <a:blip r:embed="rId3" cstate="print"/>
          <a:srcRect/>
          <a:stretch>
            <a:fillRect/>
          </a:stretch>
        </p:blipFill>
        <p:spPr bwMode="auto">
          <a:xfrm>
            <a:off x="4648200" y="1219200"/>
            <a:ext cx="4114800" cy="419576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atalog-oboev.html.jpg"/>
          <p:cNvPicPr>
            <a:picLocks noGrp="1" noChangeAspect="1"/>
          </p:cNvPicPr>
          <p:nvPr>
            <p:ph idx="1"/>
          </p:nvPr>
        </p:nvPicPr>
        <p:blipFill>
          <a:blip r:embed="rId2" cstate="print"/>
          <a:stretch>
            <a:fillRect/>
          </a:stretch>
        </p:blipFill>
        <p:spPr>
          <a:xfrm>
            <a:off x="1545817" y="1481138"/>
            <a:ext cx="6052365" cy="4525962"/>
          </a:xfrm>
        </p:spPr>
      </p:pic>
      <p:sp>
        <p:nvSpPr>
          <p:cNvPr id="3" name="Заголовок 2"/>
          <p:cNvSpPr>
            <a:spLocks noGrp="1"/>
          </p:cNvSpPr>
          <p:nvPr>
            <p:ph type="title"/>
          </p:nvPr>
        </p:nvSpPr>
        <p:spPr/>
        <p:txBody>
          <a:bodyPr/>
          <a:lstStyle/>
          <a:p>
            <a:r>
              <a:rPr lang="ru-RU" dirty="0" smtClean="0"/>
              <a:t>Спасибо.</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град.jpg"/>
          <p:cNvPicPr>
            <a:picLocks noGrp="1" noChangeAspect="1"/>
          </p:cNvPicPr>
          <p:nvPr>
            <p:ph idx="1"/>
          </p:nvPr>
        </p:nvPicPr>
        <p:blipFill>
          <a:blip r:embed="rId2" cstate="print"/>
          <a:stretch>
            <a:fillRect/>
          </a:stretch>
        </p:blipFill>
        <p:spPr>
          <a:xfrm>
            <a:off x="304800" y="1447800"/>
            <a:ext cx="4038600" cy="3035300"/>
          </a:xfrm>
        </p:spPr>
      </p:pic>
      <p:sp>
        <p:nvSpPr>
          <p:cNvPr id="3" name="Заголовок 2"/>
          <p:cNvSpPr>
            <a:spLocks noGrp="1"/>
          </p:cNvSpPr>
          <p:nvPr>
            <p:ph type="title"/>
          </p:nvPr>
        </p:nvSpPr>
        <p:spPr/>
        <p:txBody>
          <a:bodyPr/>
          <a:lstStyle/>
          <a:p>
            <a:r>
              <a:rPr lang="ru-RU" dirty="0" smtClean="0"/>
              <a:t>Град</a:t>
            </a:r>
            <a:endParaRPr lang="ru-RU" dirty="0"/>
          </a:p>
        </p:txBody>
      </p:sp>
      <p:pic>
        <p:nvPicPr>
          <p:cNvPr id="1026" name="Picture 2" descr="C:\Users\Kosmonavt\Desktop\град 2.jpg"/>
          <p:cNvPicPr>
            <a:picLocks noChangeAspect="1" noChangeArrowheads="1"/>
          </p:cNvPicPr>
          <p:nvPr/>
        </p:nvPicPr>
        <p:blipFill>
          <a:blip r:embed="rId3" cstate="print"/>
          <a:srcRect/>
          <a:stretch>
            <a:fillRect/>
          </a:stretch>
        </p:blipFill>
        <p:spPr bwMode="auto">
          <a:xfrm>
            <a:off x="4800600" y="3200400"/>
            <a:ext cx="3743325" cy="2998787"/>
          </a:xfrm>
          <a:prstGeom prst="rect">
            <a:avLst/>
          </a:prstGeom>
          <a:noFill/>
        </p:spPr>
      </p:pic>
      <p:sp>
        <p:nvSpPr>
          <p:cNvPr id="6" name="TextBox 5"/>
          <p:cNvSpPr txBox="1"/>
          <p:nvPr/>
        </p:nvSpPr>
        <p:spPr>
          <a:xfrm>
            <a:off x="4648200" y="1447800"/>
            <a:ext cx="3657600" cy="1569660"/>
          </a:xfrm>
          <a:prstGeom prst="rect">
            <a:avLst/>
          </a:prstGeom>
          <a:noFill/>
        </p:spPr>
        <p:txBody>
          <a:bodyPr wrap="square" rtlCol="0">
            <a:spAutoFit/>
          </a:bodyPr>
          <a:lstStyle/>
          <a:p>
            <a:pPr algn="just"/>
            <a:r>
              <a:rPr lang="ru-RU" sz="2400" b="1" dirty="0" smtClean="0">
                <a:latin typeface="Times New Roman" pitchFamily="18" charset="0"/>
                <a:cs typeface="Times New Roman" pitchFamily="18" charset="0"/>
              </a:rPr>
              <a:t>Град</a:t>
            </a:r>
            <a:r>
              <a:rPr lang="ru-RU" sz="2400" dirty="0" smtClean="0">
                <a:latin typeface="Times New Roman" pitchFamily="18" charset="0"/>
                <a:cs typeface="Times New Roman" pitchFamily="18" charset="0"/>
              </a:rPr>
              <a:t> — вид ливневых осадков в виде частиц льда преимущественно округлой формы </a:t>
            </a:r>
            <a:endParaRPr lang="ru-RU" sz="2400" dirty="0">
              <a:latin typeface="Times New Roman" pitchFamily="18" charset="0"/>
              <a:cs typeface="Times New Roman" pitchFamily="18" charset="0"/>
            </a:endParaRPr>
          </a:p>
        </p:txBody>
      </p:sp>
      <p:sp>
        <p:nvSpPr>
          <p:cNvPr id="7" name="TextBox 6"/>
          <p:cNvSpPr txBox="1"/>
          <p:nvPr/>
        </p:nvSpPr>
        <p:spPr>
          <a:xfrm>
            <a:off x="304800" y="4648200"/>
            <a:ext cx="4038600" cy="1200329"/>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Град является частицами  льда  шарообразной или неправильной формы , размером от миллиметра до нескольких сантиметров</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4572000" cy="4525963"/>
          </a:xfrm>
        </p:spPr>
        <p:txBody>
          <a:bodyPr>
            <a:normAutofit lnSpcReduction="10000"/>
          </a:bodyPr>
          <a:lstStyle/>
          <a:p>
            <a:r>
              <a:rPr lang="ru-RU" sz="2400" b="1" dirty="0" err="1" smtClean="0">
                <a:latin typeface="Times New Roman" pitchFamily="18" charset="0"/>
                <a:cs typeface="Times New Roman" pitchFamily="18" charset="0"/>
              </a:rPr>
              <a:t>Ледяно́й</a:t>
            </a:r>
            <a:r>
              <a:rPr lang="ru-RU" sz="2400" b="1" dirty="0" smtClean="0">
                <a:latin typeface="Times New Roman" pitchFamily="18" charset="0"/>
                <a:cs typeface="Times New Roman" pitchFamily="18" charset="0"/>
              </a:rPr>
              <a:t> дождь</a:t>
            </a:r>
            <a:r>
              <a:rPr lang="ru-RU" sz="2400" dirty="0" smtClean="0">
                <a:latin typeface="Times New Roman" pitchFamily="18" charset="0"/>
                <a:cs typeface="Times New Roman" pitchFamily="18" charset="0"/>
              </a:rPr>
              <a:t> — атмосферные осадки, выпадающие из облаков при отрицательной по шкале Цельсия температуре воздуха. Ледяной дождь наблюдается при наличии температурной инверсии, когда у земли находится холодный воздух, а над ним слой более тёплого воздуха с положительной температурой</a:t>
            </a:r>
            <a:r>
              <a:rPr lang="ru-RU" dirty="0" smtClean="0"/>
              <a:t>.</a:t>
            </a:r>
            <a:endParaRPr lang="ru-RU" dirty="0"/>
          </a:p>
        </p:txBody>
      </p:sp>
      <p:sp>
        <p:nvSpPr>
          <p:cNvPr id="3" name="Заголовок 2"/>
          <p:cNvSpPr>
            <a:spLocks noGrp="1"/>
          </p:cNvSpPr>
          <p:nvPr>
            <p:ph type="title"/>
          </p:nvPr>
        </p:nvSpPr>
        <p:spPr/>
        <p:txBody>
          <a:bodyPr/>
          <a:lstStyle/>
          <a:p>
            <a:r>
              <a:rPr lang="ru-RU" dirty="0" smtClean="0"/>
              <a:t>Ледяной дождь </a:t>
            </a:r>
            <a:endParaRPr lang="ru-RU" dirty="0"/>
          </a:p>
        </p:txBody>
      </p:sp>
      <p:pic>
        <p:nvPicPr>
          <p:cNvPr id="2050" name="Picture 2" descr="http://novosti33.ru/wp-content/uploads/2016/11/4059533_large.jpg"/>
          <p:cNvPicPr>
            <a:picLocks noChangeAspect="1" noChangeArrowheads="1"/>
          </p:cNvPicPr>
          <p:nvPr/>
        </p:nvPicPr>
        <p:blipFill>
          <a:blip r:embed="rId2" cstate="print"/>
          <a:srcRect/>
          <a:stretch>
            <a:fillRect/>
          </a:stretch>
        </p:blipFill>
        <p:spPr bwMode="auto">
          <a:xfrm>
            <a:off x="4800600" y="914400"/>
            <a:ext cx="4038600" cy="2590800"/>
          </a:xfrm>
          <a:prstGeom prst="rect">
            <a:avLst/>
          </a:prstGeom>
          <a:noFill/>
        </p:spPr>
      </p:pic>
      <p:pic>
        <p:nvPicPr>
          <p:cNvPr id="2052" name="Picture 4" descr="https://kiev.express/wp-content/uploads/2016/12/111.jpg"/>
          <p:cNvPicPr>
            <a:picLocks noChangeAspect="1" noChangeArrowheads="1"/>
          </p:cNvPicPr>
          <p:nvPr/>
        </p:nvPicPr>
        <p:blipFill>
          <a:blip r:embed="rId3" cstate="print"/>
          <a:srcRect/>
          <a:stretch>
            <a:fillRect/>
          </a:stretch>
        </p:blipFill>
        <p:spPr bwMode="auto">
          <a:xfrm>
            <a:off x="4800600" y="3962400"/>
            <a:ext cx="4114800" cy="25527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latin typeface="Times New Roman" pitchFamily="18" charset="0"/>
                <a:cs typeface="Times New Roman" pitchFamily="18" charset="0"/>
              </a:rPr>
              <a:t>2.Литометеоры</a:t>
            </a:r>
            <a:r>
              <a:rPr lang="ru-RU" dirty="0" smtClean="0">
                <a:latin typeface="Times New Roman" pitchFamily="18" charset="0"/>
                <a:cs typeface="Times New Roman" pitchFamily="18" charset="0"/>
              </a:rPr>
              <a:t> — совокупность твёрдых (не водных) частиц, которые поднимаются ветром с земной поверхности и переносятся на определённое расстояние или парят в воздухе (пыльная буря, пыльный (песчаный) позёмок)</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r>
              <a:rPr lang="ru-RU" dirty="0" smtClean="0"/>
              <a:t>Классификация атмосферных </a:t>
            </a:r>
            <a:r>
              <a:rPr lang="ru-RU" dirty="0" err="1" smtClean="0"/>
              <a:t>явленией</a:t>
            </a:r>
            <a:r>
              <a:rPr lang="ru-RU" dirty="0" smtClean="0"/>
              <a:t>.</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29200" y="1481328"/>
            <a:ext cx="3352800" cy="4843271"/>
          </a:xfrm>
        </p:spPr>
        <p:txBody>
          <a:bodyPr>
            <a:normAutofit lnSpcReduction="10000"/>
          </a:bodyPr>
          <a:lstStyle/>
          <a:p>
            <a:pPr algn="just"/>
            <a:r>
              <a:rPr lang="ru-RU" sz="2400" b="1" dirty="0" smtClean="0">
                <a:latin typeface="Times New Roman" pitchFamily="18" charset="0"/>
                <a:cs typeface="Times New Roman" pitchFamily="18" charset="0"/>
              </a:rPr>
              <a:t>Пыльная (песчаная) буря</a:t>
            </a:r>
            <a:r>
              <a:rPr lang="ru-RU" sz="2400" dirty="0" smtClean="0">
                <a:latin typeface="Times New Roman" pitchFamily="18" charset="0"/>
                <a:cs typeface="Times New Roman" pitchFamily="18" charset="0"/>
              </a:rPr>
              <a:t> — атмосферное явление в виде переноса больших количеств пыли (частиц почвы, песчинок) ветром с земной поверхности в слое высотой несколько метров со значительным ухудшением горизонтальной видимости.</a:t>
            </a:r>
            <a:endParaRPr lang="ru-RU" sz="24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dirty="0" smtClean="0"/>
              <a:t>Пыльная (песчаная) буря</a:t>
            </a:r>
            <a:endParaRPr lang="ru-RU" dirty="0"/>
          </a:p>
        </p:txBody>
      </p:sp>
      <p:pic>
        <p:nvPicPr>
          <p:cNvPr id="17410" name="Picture 2" descr="https://geocenter.info/uploads/publication/8ec15e34127eef65cf92d120b7ddab3f.jpg"/>
          <p:cNvPicPr>
            <a:picLocks noChangeAspect="1" noChangeArrowheads="1"/>
          </p:cNvPicPr>
          <p:nvPr/>
        </p:nvPicPr>
        <p:blipFill>
          <a:blip r:embed="rId2" cstate="print"/>
          <a:srcRect/>
          <a:stretch>
            <a:fillRect/>
          </a:stretch>
        </p:blipFill>
        <p:spPr bwMode="auto">
          <a:xfrm>
            <a:off x="685800" y="1295400"/>
            <a:ext cx="4495800" cy="2514601"/>
          </a:xfrm>
          <a:prstGeom prst="rect">
            <a:avLst/>
          </a:prstGeom>
          <a:noFill/>
        </p:spPr>
      </p:pic>
      <p:pic>
        <p:nvPicPr>
          <p:cNvPr id="17412" name="Picture 4" descr="https://7info.ru/wp-content/uploads/2017/09/peschanaya-burya-3-1000x600.jpg"/>
          <p:cNvPicPr>
            <a:picLocks noChangeAspect="1" noChangeArrowheads="1"/>
          </p:cNvPicPr>
          <p:nvPr/>
        </p:nvPicPr>
        <p:blipFill>
          <a:blip r:embed="rId3" cstate="print"/>
          <a:srcRect/>
          <a:stretch>
            <a:fillRect/>
          </a:stretch>
        </p:blipFill>
        <p:spPr bwMode="auto">
          <a:xfrm>
            <a:off x="685800" y="3962400"/>
            <a:ext cx="4495800" cy="2362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t>3.Электрические явления</a:t>
            </a:r>
            <a:r>
              <a:rPr lang="ru-RU" dirty="0" smtClean="0"/>
              <a:t> — световые и звуковые проявления атмосферного электричества: гроза, зарница, огни святого </a:t>
            </a:r>
            <a:r>
              <a:rPr lang="ru-RU" dirty="0" err="1" smtClean="0"/>
              <a:t>Эльма</a:t>
            </a:r>
            <a:r>
              <a:rPr lang="ru-RU" dirty="0" smtClean="0"/>
              <a:t>, шаровая молния.</a:t>
            </a:r>
            <a:endParaRPr lang="ru-RU" dirty="0"/>
          </a:p>
        </p:txBody>
      </p:sp>
      <p:sp>
        <p:nvSpPr>
          <p:cNvPr id="3" name="Заголовок 2"/>
          <p:cNvSpPr>
            <a:spLocks noGrp="1"/>
          </p:cNvSpPr>
          <p:nvPr>
            <p:ph type="title"/>
          </p:nvPr>
        </p:nvSpPr>
        <p:spPr/>
        <p:txBody>
          <a:bodyPr>
            <a:normAutofit fontScale="90000"/>
          </a:bodyPr>
          <a:lstStyle/>
          <a:p>
            <a:r>
              <a:rPr lang="ru-RU" dirty="0" smtClean="0"/>
              <a:t>Классификация атмосферных </a:t>
            </a:r>
            <a:r>
              <a:rPr lang="ru-RU" dirty="0" err="1" smtClean="0"/>
              <a:t>явленией</a:t>
            </a:r>
            <a:r>
              <a:rPr lang="ru-RU" dirty="0" smtClean="0"/>
              <a:t>.</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9"/>
            <a:ext cx="2590800" cy="2023872"/>
          </a:xfrm>
        </p:spPr>
        <p:txBody>
          <a:bodyPr>
            <a:normAutofit fontScale="92500"/>
          </a:bodyPr>
          <a:lstStyle/>
          <a:p>
            <a:pPr algn="just"/>
            <a:r>
              <a:rPr lang="ru-RU" sz="2400" b="1" dirty="0" smtClean="0">
                <a:latin typeface="Times New Roman" pitchFamily="18" charset="0"/>
                <a:cs typeface="Times New Roman" pitchFamily="18" charset="0"/>
              </a:rPr>
              <a:t>Зарница</a:t>
            </a:r>
            <a:r>
              <a:rPr lang="ru-RU" sz="2400" dirty="0" smtClean="0">
                <a:latin typeface="Times New Roman" pitchFamily="18" charset="0"/>
                <a:cs typeface="Times New Roman" pitchFamily="18" charset="0"/>
              </a:rPr>
              <a:t> - </a:t>
            </a:r>
            <a:r>
              <a:rPr lang="ru-RU" sz="2400" b="1" dirty="0" smtClean="0">
                <a:latin typeface="Times New Roman" pitchFamily="18" charset="0"/>
                <a:cs typeface="Times New Roman" pitchFamily="18" charset="0"/>
              </a:rPr>
              <a:t>это</a:t>
            </a:r>
            <a:r>
              <a:rPr lang="ru-RU" sz="2400" dirty="0" smtClean="0">
                <a:latin typeface="Times New Roman" pitchFamily="18" charset="0"/>
                <a:cs typeface="Times New Roman" pitchFamily="18" charset="0"/>
              </a:rPr>
              <a:t> сильный свет, вспышка, охватывающая иногда все небо. </a:t>
            </a:r>
            <a:endParaRPr lang="ru-RU" sz="24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dirty="0" smtClean="0"/>
              <a:t>Зарница</a:t>
            </a:r>
            <a:endParaRPr lang="ru-RU" dirty="0"/>
          </a:p>
        </p:txBody>
      </p:sp>
      <p:pic>
        <p:nvPicPr>
          <p:cNvPr id="19458" name="Picture 2" descr="http://oldpak.ru/wp-content/uploads/2012/03/zarnica.jpg"/>
          <p:cNvPicPr>
            <a:picLocks noChangeAspect="1" noChangeArrowheads="1"/>
          </p:cNvPicPr>
          <p:nvPr/>
        </p:nvPicPr>
        <p:blipFill>
          <a:blip r:embed="rId2" cstate="print"/>
          <a:srcRect/>
          <a:stretch>
            <a:fillRect/>
          </a:stretch>
        </p:blipFill>
        <p:spPr bwMode="auto">
          <a:xfrm>
            <a:off x="304800" y="3429000"/>
            <a:ext cx="3962400" cy="2743200"/>
          </a:xfrm>
          <a:prstGeom prst="rect">
            <a:avLst/>
          </a:prstGeom>
          <a:noFill/>
        </p:spPr>
      </p:pic>
      <p:pic>
        <p:nvPicPr>
          <p:cNvPr id="19460" name="Picture 4" descr="http://rasfokus.ru/images/photos/medium/c72844d0bb069f94d4bce4562d1898a7.jpg"/>
          <p:cNvPicPr>
            <a:picLocks noChangeAspect="1" noChangeArrowheads="1"/>
          </p:cNvPicPr>
          <p:nvPr/>
        </p:nvPicPr>
        <p:blipFill>
          <a:blip r:embed="rId3" cstate="print"/>
          <a:srcRect/>
          <a:stretch>
            <a:fillRect/>
          </a:stretch>
        </p:blipFill>
        <p:spPr bwMode="auto">
          <a:xfrm>
            <a:off x="4419600" y="1066800"/>
            <a:ext cx="4191000" cy="2819400"/>
          </a:xfrm>
          <a:prstGeom prst="rect">
            <a:avLst/>
          </a:prstGeom>
          <a:noFill/>
        </p:spPr>
      </p:pic>
      <p:sp>
        <p:nvSpPr>
          <p:cNvPr id="7" name="TextBox 6"/>
          <p:cNvSpPr txBox="1"/>
          <p:nvPr/>
        </p:nvSpPr>
        <p:spPr>
          <a:xfrm>
            <a:off x="4419600" y="4343400"/>
            <a:ext cx="4343400" cy="1631216"/>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При зарницах раскатов грома не слышно из-за дальности, но можно увидеть вспышки молний, свет которых отражается от кучево-дождевых облаков.</a:t>
            </a:r>
            <a:endParaRPr lang="ru-RU"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1481328"/>
            <a:ext cx="2971800" cy="4525963"/>
          </a:xfrm>
        </p:spPr>
        <p:txBody>
          <a:bodyPr>
            <a:normAutofit fontScale="92500" lnSpcReduction="10000"/>
          </a:bodyPr>
          <a:lstStyle/>
          <a:p>
            <a:pPr algn="just"/>
            <a:r>
              <a:rPr lang="ru-RU" sz="2000" b="1" dirty="0" smtClean="0"/>
              <a:t>Огни святого </a:t>
            </a:r>
            <a:r>
              <a:rPr lang="ru-RU" sz="2000" b="1" dirty="0" err="1" smtClean="0"/>
              <a:t>Э́льма</a:t>
            </a:r>
            <a:r>
              <a:rPr lang="ru-RU" sz="2000" dirty="0" smtClean="0"/>
              <a:t>   — разряд в форме светящихся пучков или кисточек возникающий на острых концах высоких предметов (башни, мачты, одиноко стоящие деревья, острые вершины скал и т. п.) при большой напряжённости электрического поля в атмосфере.</a:t>
            </a:r>
          </a:p>
          <a:p>
            <a:endParaRPr lang="ru-RU" sz="2000" dirty="0"/>
          </a:p>
        </p:txBody>
      </p:sp>
      <p:sp>
        <p:nvSpPr>
          <p:cNvPr id="3" name="Заголовок 2"/>
          <p:cNvSpPr>
            <a:spLocks noGrp="1"/>
          </p:cNvSpPr>
          <p:nvPr>
            <p:ph type="title"/>
          </p:nvPr>
        </p:nvSpPr>
        <p:spPr/>
        <p:txBody>
          <a:bodyPr/>
          <a:lstStyle/>
          <a:p>
            <a:r>
              <a:rPr lang="ru-RU" dirty="0" smtClean="0"/>
              <a:t>Огни святого </a:t>
            </a:r>
            <a:r>
              <a:rPr lang="ru-RU" dirty="0" err="1" smtClean="0"/>
              <a:t>Эльма</a:t>
            </a:r>
            <a:endParaRPr lang="ru-RU" dirty="0"/>
          </a:p>
        </p:txBody>
      </p:sp>
      <p:pic>
        <p:nvPicPr>
          <p:cNvPr id="21507" name="Picture 3" descr="C:\Users\Kosmonavt\Desktop\огни святого эльма.jpg"/>
          <p:cNvPicPr>
            <a:picLocks noChangeAspect="1" noChangeArrowheads="1"/>
          </p:cNvPicPr>
          <p:nvPr/>
        </p:nvPicPr>
        <p:blipFill>
          <a:blip r:embed="rId2" cstate="print"/>
          <a:srcRect/>
          <a:stretch>
            <a:fillRect/>
          </a:stretch>
        </p:blipFill>
        <p:spPr bwMode="auto">
          <a:xfrm>
            <a:off x="4191000" y="1219200"/>
            <a:ext cx="4514850" cy="51435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140</TotalTime>
  <Words>405</Words>
  <Application>Microsoft Office PowerPoint</Application>
  <PresentationFormat>Экран (4:3)</PresentationFormat>
  <Paragraphs>49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Открытая</vt:lpstr>
      <vt:lpstr>Редкие атмосферные явления. </vt:lpstr>
      <vt:lpstr>Классификация атмосферных явленией.</vt:lpstr>
      <vt:lpstr>Град</vt:lpstr>
      <vt:lpstr>Ледяной дождь </vt:lpstr>
      <vt:lpstr>Классификация атмосферных явленией.</vt:lpstr>
      <vt:lpstr>Пыльная (песчаная) буря</vt:lpstr>
      <vt:lpstr>Классификация атмосферных явленией.</vt:lpstr>
      <vt:lpstr>Зарница</vt:lpstr>
      <vt:lpstr>Огни святого Эльма</vt:lpstr>
      <vt:lpstr>Шаровая молния</vt:lpstr>
      <vt:lpstr>Классификация атмосферных явленией.</vt:lpstr>
      <vt:lpstr>Радуга</vt:lpstr>
      <vt:lpstr>Гало</vt:lpstr>
      <vt:lpstr>Мираж</vt:lpstr>
      <vt:lpstr>Глория</vt:lpstr>
      <vt:lpstr>Световой столб</vt:lpstr>
      <vt:lpstr>Заря</vt:lpstr>
      <vt:lpstr>Неклассифицированные атмосферные явления.</vt:lpstr>
      <vt:lpstr>Смерч</vt:lpstr>
      <vt:lpstr>Мгла</vt:lpstr>
      <vt:lpstr>Полярное сияние.</vt:lpstr>
      <vt:lpstr>Спасибо.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Редкие атмосферные явления. </dc:title>
  <dc:creator>Kosmonavt</dc:creator>
  <cp:lastModifiedBy>Пользователь Windows</cp:lastModifiedBy>
  <cp:revision>16</cp:revision>
  <dcterms:created xsi:type="dcterms:W3CDTF">2018-03-21T14:57:49Z</dcterms:created>
  <dcterms:modified xsi:type="dcterms:W3CDTF">2018-03-21T17:29:34Z</dcterms:modified>
</cp:coreProperties>
</file>