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777777"/>
    <a:srgbClr val="000066"/>
    <a:srgbClr val="800000"/>
    <a:srgbClr val="FF33CC"/>
    <a:srgbClr val="FF3399"/>
    <a:srgbClr val="0066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3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5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54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2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5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76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50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01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2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6647-EBCC-4893-A849-682C22BB5BF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0AC8-1851-4743-80F0-AF69D0A01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11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ra.bokova.1984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аша\Рабочий стол\1 ли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34" y="-27384"/>
            <a:ext cx="91778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3830" y="55758"/>
            <a:ext cx="6685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окружающему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3830" y="3861048"/>
            <a:ext cx="4101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«Откуда в наш дом приходит электричество?»</a:t>
            </a:r>
          </a:p>
        </p:txBody>
      </p:sp>
    </p:spTree>
    <p:extLst>
      <p:ext uri="{BB962C8B-B14F-4D97-AF65-F5344CB8AC3E}">
        <p14:creationId xmlns:p14="http://schemas.microsoft.com/office/powerpoint/2010/main" xmlns="" val="372355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аша\Рабочий стол\электростанции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4"/>
          <a:stretch/>
        </p:blipFill>
        <p:spPr bwMode="auto">
          <a:xfrm>
            <a:off x="-10718" y="-28178"/>
            <a:ext cx="9139335" cy="68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385" y="0"/>
            <a:ext cx="4944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Электричество производят на разного рода электростанциях! 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7060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Электроэнергия создаётся при помощи электрогенератора. Чтобы выработать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электроэнергию в генераторе, необходимо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вращать турбину. Это возможно либо при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помощи подачи потока воды реки или ветра,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либо пара, который получают, нагревая обычную воду. 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8832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аша\Рабочий стол\fiksiki-53-seriya-kubik-noli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86"/>
          <a:stretch/>
        </p:blipFill>
        <p:spPr bwMode="auto">
          <a:xfrm>
            <a:off x="-36511" y="0"/>
            <a:ext cx="9223719" cy="68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Саша\Рабочий стол\атом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4585" cy="38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341" y="3802752"/>
            <a:ext cx="645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Атомные электростанции работают на уране, при делении ядер которого высвобождается огромное количество энергии. 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2227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аша\Рабочий стол\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1" r="1093"/>
          <a:stretch/>
        </p:blipFill>
        <p:spPr bwMode="auto">
          <a:xfrm>
            <a:off x="-1" y="0"/>
            <a:ext cx="9144001" cy="68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Саша\Рабочий стол\теплов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383"/>
            <a:ext cx="3635896" cy="243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6729"/>
            <a:ext cx="3868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Тепловые электростанции для получения электроэнергии сжигают различные виды топлива (уголь, мазут, газ), добываемого под землёй.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838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аша\Рабочий стол\b97cec5640c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" r="26145"/>
          <a:stretch/>
        </p:blipFill>
        <p:spPr bwMode="auto">
          <a:xfrm>
            <a:off x="-36512" y="-112750"/>
            <a:ext cx="9180512" cy="69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Саша\Рабочий стол\гид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46" y="260449"/>
            <a:ext cx="4141622" cy="33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2008" y="4149080"/>
            <a:ext cx="6012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Гидроэлектростанции – чистые, не загрязняющие окружающую среду – используют для получения энергии неистощимые потоки воды.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9745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Саша\Рабочий стол\fiksiki-53-seriya-kubik-noli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280"/>
          <a:stretch/>
        </p:blipFill>
        <p:spPr bwMode="auto">
          <a:xfrm>
            <a:off x="10681" y="-16151"/>
            <a:ext cx="9143999" cy="68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От электростанции по </a:t>
            </a:r>
            <a:r>
              <a:rPr lang="ru-RU" sz="2200" dirty="0" smtClean="0">
                <a:solidFill>
                  <a:srgbClr val="0070C0"/>
                </a:solidFill>
              </a:rPr>
              <a:t>проводам электроэнергия </a:t>
            </a:r>
            <a:r>
              <a:rPr lang="ru-RU" sz="2200" dirty="0" smtClean="0">
                <a:solidFill>
                  <a:srgbClr val="FFFF00"/>
                </a:solidFill>
              </a:rPr>
              <a:t>доходит до городов и сёл</a:t>
            </a:r>
            <a:r>
              <a:rPr lang="ru-RU" sz="2200" dirty="0" smtClean="0">
                <a:solidFill>
                  <a:srgbClr val="0070C0"/>
                </a:solidFill>
              </a:rPr>
              <a:t>. Это происходит при </a:t>
            </a:r>
            <a:r>
              <a:rPr lang="ru-RU" sz="2200" dirty="0" smtClean="0">
                <a:solidFill>
                  <a:srgbClr val="FFFF00"/>
                </a:solidFill>
              </a:rPr>
              <a:t>огромном напряжении. </a:t>
            </a:r>
            <a:r>
              <a:rPr lang="ru-RU" sz="2200" dirty="0" smtClean="0">
                <a:solidFill>
                  <a:srgbClr val="0070C0"/>
                </a:solidFill>
              </a:rPr>
              <a:t>Такое высокое </a:t>
            </a:r>
            <a:r>
              <a:rPr lang="ru-RU" sz="2200" dirty="0" smtClean="0">
                <a:solidFill>
                  <a:srgbClr val="FFFF00"/>
                </a:solidFill>
              </a:rPr>
              <a:t>напряжение </a:t>
            </a:r>
            <a:r>
              <a:rPr lang="ru-RU" sz="2200" dirty="0" smtClean="0">
                <a:solidFill>
                  <a:srgbClr val="0070C0"/>
                </a:solidFill>
              </a:rPr>
              <a:t>необходимо для того, чтобы </a:t>
            </a:r>
            <a:r>
              <a:rPr lang="ru-RU" sz="2200" dirty="0" smtClean="0">
                <a:solidFill>
                  <a:srgbClr val="FFFF00"/>
                </a:solidFill>
              </a:rPr>
              <a:t>электрический ток мог </a:t>
            </a:r>
            <a:r>
              <a:rPr lang="ru-RU" sz="2200" dirty="0" smtClean="0">
                <a:solidFill>
                  <a:srgbClr val="0070C0"/>
                </a:solidFill>
              </a:rPr>
              <a:t>проходить большие </a:t>
            </a:r>
            <a:r>
              <a:rPr lang="ru-RU" sz="2200" dirty="0" smtClean="0">
                <a:solidFill>
                  <a:srgbClr val="FFFF00"/>
                </a:solidFill>
              </a:rPr>
              <a:t>расстояния с </a:t>
            </a:r>
            <a:r>
              <a:rPr lang="ru-RU" sz="2200" dirty="0" smtClean="0">
                <a:solidFill>
                  <a:srgbClr val="0070C0"/>
                </a:solidFill>
              </a:rPr>
              <a:t>минимальными потерями. Но в </a:t>
            </a:r>
            <a:r>
              <a:rPr lang="ru-RU" sz="2200" dirty="0" smtClean="0">
                <a:solidFill>
                  <a:srgbClr val="FFFF00"/>
                </a:solidFill>
              </a:rPr>
              <a:t>квартирах такое </a:t>
            </a:r>
            <a:r>
              <a:rPr lang="ru-RU" sz="2200" dirty="0" smtClean="0">
                <a:solidFill>
                  <a:srgbClr val="0070C0"/>
                </a:solidFill>
              </a:rPr>
              <a:t>напряжение крайне опасно, </a:t>
            </a:r>
            <a:r>
              <a:rPr lang="ru-RU" sz="2200" dirty="0" smtClean="0">
                <a:solidFill>
                  <a:srgbClr val="FFFF00"/>
                </a:solidFill>
              </a:rPr>
              <a:t>поэтому перед тем, </a:t>
            </a:r>
            <a:r>
              <a:rPr lang="ru-RU" sz="2200" dirty="0" smtClean="0">
                <a:solidFill>
                  <a:srgbClr val="0070C0"/>
                </a:solidFill>
              </a:rPr>
              <a:t>как электрический ток </a:t>
            </a:r>
            <a:r>
              <a:rPr lang="ru-RU" sz="2200" dirty="0" smtClean="0">
                <a:solidFill>
                  <a:srgbClr val="FFFF00"/>
                </a:solidFill>
              </a:rPr>
              <a:t>попадает к нам в дом, </a:t>
            </a:r>
            <a:r>
              <a:rPr lang="ru-RU" sz="2200" dirty="0" smtClean="0">
                <a:solidFill>
                  <a:srgbClr val="0070C0"/>
                </a:solidFill>
              </a:rPr>
              <a:t>напряжение надо </a:t>
            </a:r>
            <a:r>
              <a:rPr lang="ru-RU" sz="2200" dirty="0" smtClean="0">
                <a:solidFill>
                  <a:srgbClr val="FFFF00"/>
                </a:solidFill>
              </a:rPr>
              <a:t>понизить. Преобразование </a:t>
            </a:r>
            <a:r>
              <a:rPr lang="ru-RU" sz="2200" dirty="0" smtClean="0">
                <a:solidFill>
                  <a:srgbClr val="0070C0"/>
                </a:solidFill>
              </a:rPr>
              <a:t>напряжения</a:t>
            </a:r>
            <a:r>
              <a:rPr lang="ru-RU" sz="2200" dirty="0" smtClean="0">
                <a:solidFill>
                  <a:srgbClr val="FFFF00"/>
                </a:solidFill>
              </a:rPr>
              <a:t> происходит в </a:t>
            </a:r>
            <a:r>
              <a:rPr lang="ru-RU" sz="2200" dirty="0" smtClean="0">
                <a:solidFill>
                  <a:srgbClr val="0070C0"/>
                </a:solidFill>
              </a:rPr>
              <a:t>электроподстанциях с помощью</a:t>
            </a:r>
            <a:r>
              <a:rPr lang="ru-RU" sz="2200" dirty="0" smtClean="0">
                <a:solidFill>
                  <a:srgbClr val="FFFF00"/>
                </a:solidFill>
              </a:rPr>
              <a:t> трансформаторов. От электроподстанции ток по проводам, натянутым высоко над землёй, бежит к нашим домам.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12293" name="Picture 5" descr="C:\Documents and Settings\Саша\Рабочий стол\пут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41" r="3974" b="-684"/>
          <a:stretch/>
        </p:blipFill>
        <p:spPr bwMode="auto">
          <a:xfrm>
            <a:off x="2411760" y="4701547"/>
            <a:ext cx="3658592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5368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аша\Рабочий стол\батарея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322"/>
          <a:stretch/>
        </p:blipFill>
        <p:spPr bwMode="auto">
          <a:xfrm>
            <a:off x="-36512" y="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1923" y="44624"/>
            <a:ext cx="4840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/>
              </a:rPr>
              <a:t>Запас электричества хранится и в батареях!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5" name="Picture 3" descr="C:\Documents and Settings\Саша\Рабочий стол\ба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8490">
            <a:off x="115130" y="4211496"/>
            <a:ext cx="2655797" cy="16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9709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Саша\Рабочий стол\1ea161b396dd3b774bd535882287b6ac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00"/>
          <a:stretch/>
        </p:blipFill>
        <p:spPr bwMode="auto">
          <a:xfrm>
            <a:off x="-21960" y="0"/>
            <a:ext cx="9184196" cy="68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624"/>
            <a:ext cx="9211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Электричество есть в природе!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1" name="Picture 5" descr="C:\Documents and Settings\Саша\Рабочий стол\c3d94794da77edff8fb02703817790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4371">
            <a:off x="544533" y="1268759"/>
            <a:ext cx="3589414" cy="22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Documents and Settings\Саша\Рабочий стол\460627_20110818113744.jp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59" y="4282662"/>
            <a:ext cx="2999699" cy="22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Documents and Settings\Саша\Рабочий стол\statika-na-rasches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9812">
            <a:off x="2339240" y="3212976"/>
            <a:ext cx="3619463" cy="25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8000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Саша\Рабочий стол\нолик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1" r="-1"/>
          <a:stretch/>
        </p:blipFill>
        <p:spPr bwMode="auto">
          <a:xfrm>
            <a:off x="0" y="9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1" y="18206"/>
            <a:ext cx="4211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6600"/>
                </a:solidFill>
              </a:rPr>
              <a:t>Электричество – это наш друг. Оно помогает нам во всём. Утром мы включаем свет, электрический чайник. Ставим подогревать пищу в микроволновую печь. Пользуемся лифтом. </a:t>
            </a:r>
            <a:r>
              <a:rPr lang="ru-RU" sz="2400" dirty="0" smtClean="0">
                <a:solidFill>
                  <a:srgbClr val="FF6600"/>
                </a:solidFill>
              </a:rPr>
              <a:t>Трудимся </a:t>
            </a:r>
            <a:r>
              <a:rPr lang="ru-RU" sz="2400" dirty="0">
                <a:solidFill>
                  <a:srgbClr val="FF6600"/>
                </a:solidFill>
              </a:rPr>
              <a:t>на </a:t>
            </a:r>
            <a:r>
              <a:rPr lang="ru-RU" sz="2400" dirty="0" smtClean="0">
                <a:solidFill>
                  <a:srgbClr val="FF6600"/>
                </a:solidFill>
              </a:rPr>
              <a:t>предприятиях</a:t>
            </a:r>
            <a:r>
              <a:rPr lang="ru-RU" sz="2400" dirty="0">
                <a:solidFill>
                  <a:srgbClr val="FF6600"/>
                </a:solidFill>
              </a:rPr>
              <a:t>, в банках и больницах, на полях и в мастерских, учимся в школе, где тепло и светло. И везде «работает» электричество.</a:t>
            </a:r>
          </a:p>
          <a:p>
            <a:pPr algn="r"/>
            <a:r>
              <a:rPr lang="ru-RU" sz="2400" dirty="0">
                <a:solidFill>
                  <a:srgbClr val="FF6600"/>
                </a:solidFill>
              </a:rPr>
              <a:t>Как и многое в нашей жизни, электричество, имеет не только положительную, но и отрицательную сторону. </a:t>
            </a:r>
          </a:p>
        </p:txBody>
      </p:sp>
    </p:spTree>
    <p:extLst>
      <p:ext uri="{BB962C8B-B14F-4D97-AF65-F5344CB8AC3E}">
        <p14:creationId xmlns:p14="http://schemas.microsoft.com/office/powerpoint/2010/main" xmlns="" val="22121216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ша\Рабочий стол\нолик показывает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5426" y="49411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rgbClr val="FFFF00"/>
                </a:solidFill>
              </a:rPr>
              <a:t>Электрический ток, как волшебника-невидимку, нельзя рассмотреть, учуять его по </a:t>
            </a:r>
            <a:r>
              <a:rPr lang="ru-RU" sz="2800" dirty="0" smtClean="0">
                <a:solidFill>
                  <a:srgbClr val="FFFF00"/>
                </a:solidFill>
              </a:rPr>
              <a:t>запаху!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75426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dirty="0">
                <a:solidFill>
                  <a:srgbClr val="FF3399"/>
                </a:solidFill>
              </a:rPr>
              <a:t>Электричество наш друг и помощник, но может стать </a:t>
            </a:r>
          </a:p>
          <a:p>
            <a:pPr algn="r"/>
            <a:r>
              <a:rPr lang="ru-RU" sz="3600" dirty="0">
                <a:solidFill>
                  <a:srgbClr val="FF3399"/>
                </a:solidFill>
              </a:rPr>
              <a:t>и врагом, если не знать правила безопасного </a:t>
            </a:r>
          </a:p>
          <a:p>
            <a:pPr algn="r"/>
            <a:r>
              <a:rPr lang="ru-RU" sz="3600" dirty="0">
                <a:solidFill>
                  <a:srgbClr val="FF3399"/>
                </a:solidFill>
              </a:rPr>
              <a:t>пользования электричеством.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38299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аша\Рабочий стол\pic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1"/>
          <a:stretch/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653136"/>
            <a:ext cx="439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бросай ничего на провода и не играй вблизи линий электропередач!</a:t>
            </a:r>
          </a:p>
        </p:txBody>
      </p:sp>
      <p:sp>
        <p:nvSpPr>
          <p:cNvPr id="6" name="Прямоугольник 5"/>
          <p:cNvSpPr/>
          <p:nvPr/>
        </p:nvSpPr>
        <p:spPr>
          <a:xfrm rot="20402071">
            <a:off x="3749544" y="955865"/>
            <a:ext cx="4086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33CC"/>
                </a:solidFill>
                <a:latin typeface="Arial Black" panose="020B0A04020102020204" pitchFamily="34" charset="0"/>
              </a:rPr>
              <a:t>прикасайся к электроприборам мокрыми руками!</a:t>
            </a:r>
          </a:p>
        </p:txBody>
      </p:sp>
      <p:sp>
        <p:nvSpPr>
          <p:cNvPr id="7" name="Прямоугольник 6"/>
          <p:cNvSpPr/>
          <p:nvPr/>
        </p:nvSpPr>
        <p:spPr>
          <a:xfrm rot="975775">
            <a:off x="5259261" y="2941203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пытайся самостоятельно ремонтировать электроприборы!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4307612"/>
            <a:ext cx="284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приближайся к оборванному проводу!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1218" y="1772816"/>
            <a:ext cx="2742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 dirty="0">
                <a:solidFill>
                  <a:srgbClr val="FF33CC"/>
                </a:solidFill>
                <a:latin typeface="Arial Black" panose="020B0A04020102020204" pitchFamily="34" charset="0"/>
              </a:rPr>
              <a:t> используй электроприборы рядом с водой!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6349970"/>
            <a:ext cx="775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прикасайся к электрическим розеткам!</a:t>
            </a:r>
          </a:p>
        </p:txBody>
      </p:sp>
    </p:spTree>
    <p:extLst>
      <p:ext uri="{BB962C8B-B14F-4D97-AF65-F5344CB8AC3E}">
        <p14:creationId xmlns:p14="http://schemas.microsoft.com/office/powerpoint/2010/main" xmlns="" val="35904875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аша\Рабочий стол\выполнти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28"/>
          <a:stretch/>
        </p:blipFill>
        <p:spPr bwMode="auto">
          <a:xfrm>
            <a:off x="-21005" y="1"/>
            <a:ext cx="916500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4139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ученик 1 «б» класса 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МБОУ «Средняя школа №4 г. Навашино»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Боков Саша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тел. 89290544394</a:t>
            </a:r>
          </a:p>
          <a:p>
            <a:pPr>
              <a:spcBef>
                <a:spcPct val="0"/>
              </a:spcBef>
            </a:pPr>
            <a:r>
              <a:rPr lang="en-US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Ira.bokova.1984@mail.ru</a:t>
            </a:r>
            <a:endPara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607102 Нижегородская область, городской округ </a:t>
            </a:r>
            <a:r>
              <a:rPr lang="ru-RU" sz="1600" dirty="0" err="1" smtClean="0">
                <a:solidFill>
                  <a:srgbClr val="FFFF00"/>
                </a:solidFill>
              </a:rPr>
              <a:t>Навашинский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г. Навашино ул.50 лет Октября д.20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89240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Кабаева Людмила Викторовна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59492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44556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Саша\Рабочий стол\откуд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14"/>
          <a:stretch/>
        </p:blipFill>
        <p:spPr bwMode="auto">
          <a:xfrm>
            <a:off x="-16205" y="1"/>
            <a:ext cx="9160205" cy="68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аша\Рабочий стол\цепь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5" y="5012695"/>
            <a:ext cx="3075508" cy="18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0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Попробуем собрать простейшую электрическую цепь: источник тока-батарея, потребитель-лампочка и ключ!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859269"/>
            <a:ext cx="396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Если сомкнуть ключ-лампочка загорится!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07357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Саша\Рабочий стол\выв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51"/>
          <a:stretch/>
        </p:blipFill>
        <p:spPr bwMode="auto">
          <a:xfrm>
            <a:off x="-1" y="0"/>
            <a:ext cx="9144001" cy="69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-66884"/>
            <a:ext cx="637321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Я узнал много нового и интересного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Я узнал что такое</a:t>
            </a:r>
          </a:p>
          <a:p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smtClean="0">
                <a:solidFill>
                  <a:srgbClr val="FFFF00"/>
                </a:solidFill>
              </a:rPr>
              <a:t>    электрический ток!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Узнал историю электричества!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Узнал как электрический ток попадает к нам в дом!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Выяснил где можно встретить электричество в природе!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Постарался запомнить правила безопасного поведения с электричеством!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FF00"/>
                </a:solidFill>
              </a:rPr>
              <a:t>Научился собирать простейшую электрическую цепь!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11381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аша\Рабочий стол\спасиб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9" r="6391"/>
          <a:stretch/>
        </p:blipFill>
        <p:spPr bwMode="auto">
          <a:xfrm>
            <a:off x="0" y="-2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4349422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1865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аша\Рабочий стол\паспорт пре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6" r="1303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904" y="20593"/>
            <a:ext cx="48415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Паспорт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проекта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Образовательный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Воспитательный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Развивающий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Исследовательский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Творческий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16666750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8123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электричества представить нашу современную жизнь практически невозможно. Скажите, как можно обойтись без освещения и тепла, без телефона, без компьютера и телевизора?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Саша\Рабочий стол\стр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7" r="11307"/>
          <a:stretch/>
        </p:blipFill>
        <p:spPr bwMode="auto">
          <a:xfrm>
            <a:off x="-36512" y="-1"/>
            <a:ext cx="9175475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6270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Без электричества представить нашу современную жизнь практически невозможно!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7" y="4207728"/>
            <a:ext cx="3599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Скажите, как можно обойтись без освещения и тепла, без телефона, без компьютера и телевизора?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6220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ша\Рабочий стол\нолик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7" r="9414"/>
          <a:stretch/>
        </p:blipFill>
        <p:spPr bwMode="auto">
          <a:xfrm>
            <a:off x="-24687" y="-20638"/>
            <a:ext cx="9251502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 настолько глубоко проникло в нашу жизнь, что мы порой и не задумываемся, что это за волшебник помогает нам в работе!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156747">
            <a:off x="-81756" y="2585721"/>
            <a:ext cx="3290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Этот волшебник – электричество!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3473" y="908720"/>
            <a:ext cx="3213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электричества сводится к тому, что поток заряженных частиц движется по проводнику в замкнутой цепи от источника тока к потребителю. Двигаясь, поток частиц выполняют определённую работу.</a:t>
            </a:r>
          </a:p>
          <a:p>
            <a:pPr algn="r"/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явление называется «</a:t>
            </a:r>
            <a:r>
              <a:rPr lang="ru-RU" altLang="ru-RU" sz="2400" i="1" dirty="0" smtClean="0">
                <a:solidFill>
                  <a:schemeClr val="bg1">
                    <a:lumMod val="95000"/>
                  </a:schemeClr>
                </a:solidFill>
              </a:rPr>
              <a:t>электрический ток</a:t>
            </a: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»!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&amp;kcy;&amp;ocy;&amp;gcy;&amp;dcy;&amp;acy; &amp;pcy;&amp;ocy;&amp;yacy;&amp;vcy;&amp;icy;&amp;lcy;&amp;ocy;&amp;scy;&amp;softcy; &amp;ecy;&amp;lcy;&amp;iecy;&amp;kcy;&amp;tcy;&amp;rcy;&amp;icy;&amp;chcy;&amp;iecy;&amp;scy;&amp;tcy;&amp;vcy;&amp;ocy;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2545">
            <a:off x="163448" y="4981811"/>
            <a:ext cx="2492444" cy="15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082603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ша\Рабочий стол\из истор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51"/>
          <a:stretch/>
        </p:blipFill>
        <p:spPr bwMode="auto">
          <a:xfrm>
            <a:off x="-22225" y="0"/>
            <a:ext cx="9166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871" y="34745"/>
            <a:ext cx="5693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Немного из истории….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563877" y="49733"/>
            <a:ext cx="35286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dirty="0">
                <a:solidFill>
                  <a:srgbClr val="FFFF00"/>
                </a:solidFill>
              </a:rPr>
              <a:t>Если начать разбираться, когда появилось электричество, то нужно вспомнить греческого философа Фалеса. Именно он первый обратил внимание на это явление в 700 г. до н. э. Фаллес обнаружил, что при трении янтаря о шерсть камень начинает притягивать к себе легкие предметы.</a:t>
            </a:r>
          </a:p>
        </p:txBody>
      </p:sp>
      <p:pic>
        <p:nvPicPr>
          <p:cNvPr id="4099" name="Picture 3" descr="C:\Documents and Settings\Саша\Рабочий стол\thales-of-mile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1" y="980728"/>
            <a:ext cx="2286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Саша\Рабочий стол\шерсть янта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1039">
            <a:off x="6444357" y="4119915"/>
            <a:ext cx="2142976" cy="23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859353"/>
            <a:ext cx="413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Слово «янтарь» по-гречески – это электрон!</a:t>
            </a:r>
            <a:endParaRPr lang="ru-RU" alt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3730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аша\Рабочий стол\и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7" r="137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80814"/>
            <a:ext cx="58030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История искусственного освещения началась тогда, когда человек стал использовать огонь! </a:t>
            </a:r>
            <a:endParaRPr lang="ru-RU" alt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8" descr="C:\Documents and Settings\Саша\Рабочий стол\кос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2367">
            <a:off x="328719" y="1669159"/>
            <a:ext cx="2529628" cy="189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Саша\Рабочий стол\horoshij-fakel-pri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25488">
            <a:off x="676193" y="3586100"/>
            <a:ext cx="2426266" cy="21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Саша\Рабочий стол\луч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1141">
            <a:off x="6813300" y="4551019"/>
            <a:ext cx="2057253" cy="12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66124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Костер, факел и лучина стали первыми искусственными источниками света!</a:t>
            </a:r>
          </a:p>
        </p:txBody>
      </p:sp>
    </p:spTree>
    <p:extLst>
      <p:ext uri="{BB962C8B-B14F-4D97-AF65-F5344CB8AC3E}">
        <p14:creationId xmlns:p14="http://schemas.microsoft.com/office/powerpoint/2010/main" xmlns="" val="7619263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аша\Рабочий стол\странич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1" r="9208"/>
          <a:stretch/>
        </p:blipFill>
        <p:spPr bwMode="auto">
          <a:xfrm>
            <a:off x="-7268" y="0"/>
            <a:ext cx="9192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то: succo/pixabay.com/CC0 0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6979">
            <a:off x="3049981" y="317285"/>
            <a:ext cx="2244415" cy="18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5" y="44624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dirty="0" smtClean="0">
                <a:solidFill>
                  <a:srgbClr val="FFFF00"/>
                </a:solidFill>
              </a:rPr>
              <a:t>Материалами для изготовления таких светильников служили глина и бронза. Состоял этот осветительный прибор из сосуда и фитиля. В качестве топлива использовали животный жир и масло.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7" y="28486"/>
            <a:ext cx="1954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Наряду с факелом и лучиной распространённым источником света в жилище человека был масляный светильник!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22310">
            <a:off x="5626869" y="5493910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FF"/>
                </a:solidFill>
                <a:effectLst/>
                <a:latin typeface="Arial Black" panose="020B0A04020102020204" pitchFamily="34" charset="0"/>
              </a:rPr>
              <a:t>А ещё позже люди </a:t>
            </a:r>
          </a:p>
          <a:p>
            <a:r>
              <a:rPr lang="ru-RU" sz="2400" b="1" dirty="0" smtClean="0">
                <a:solidFill>
                  <a:srgbClr val="FF00FF"/>
                </a:solidFill>
                <a:effectLst/>
                <a:latin typeface="Arial Black" panose="020B0A04020102020204" pitchFamily="34" charset="0"/>
              </a:rPr>
              <a:t>придумали свечу!</a:t>
            </a:r>
            <a:endParaRPr lang="ru-RU" sz="2400" b="1" dirty="0">
              <a:solidFill>
                <a:srgbClr val="FF00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7" name="Picture 3" descr="C:\Documents and Settings\Саша\Рабочий стол\све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5841">
            <a:off x="6392561" y="3666783"/>
            <a:ext cx="2178480" cy="16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6681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аша\Рабочий стол\про лам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0" r="13906"/>
          <a:stretch/>
        </p:blipFill>
        <p:spPr bwMode="auto">
          <a:xfrm>
            <a:off x="0" y="0"/>
            <a:ext cx="9144000" cy="68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33845">
            <a:off x="142694" y="355918"/>
            <a:ext cx="54726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Позднее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была изобретена электрическая лампочка, в которой свет вырабатывался в результате поступления электрического тока!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Саша\Рабочий стол\лам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12" r="25987"/>
          <a:stretch/>
        </p:blipFill>
        <p:spPr bwMode="auto">
          <a:xfrm>
            <a:off x="7166733" y="494734"/>
            <a:ext cx="1878777" cy="23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Саша\Рабочий стол\новая ламп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4" t="6176" r="10980" b="17941"/>
          <a:stretch/>
        </p:blipFill>
        <p:spPr bwMode="auto">
          <a:xfrm>
            <a:off x="6459964" y="5100786"/>
            <a:ext cx="2648540" cy="17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Саша\Рабочий стол\старая ламп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193677" cy="30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79084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751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NYU-Bokova-IA</cp:lastModifiedBy>
  <cp:revision>56</cp:revision>
  <dcterms:created xsi:type="dcterms:W3CDTF">2018-01-21T13:31:54Z</dcterms:created>
  <dcterms:modified xsi:type="dcterms:W3CDTF">2018-02-20T08:21:21Z</dcterms:modified>
</cp:coreProperties>
</file>