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pPr/>
              <a:t>01.02.2018</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01.02.2018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01.02.2018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01.02.2018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01.02.2018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01.02.2018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pPr/>
              <a:t>01.02.2018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pPr/>
              <a:t>01.02.2018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01.02.2018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01.02.2018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01.02.2018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pPr/>
              <a:t>01.02.2018</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548680"/>
            <a:ext cx="7851648" cy="2651720"/>
          </a:xfrm>
        </p:spPr>
        <p:txBody>
          <a:bodyPr>
            <a:normAutofit/>
          </a:bodyPr>
          <a:lstStyle/>
          <a:p>
            <a:pPr algn="ctr"/>
            <a:r>
              <a:rPr lang="ru-RU" dirty="0" smtClean="0"/>
              <a:t>Болезни </a:t>
            </a:r>
            <a:r>
              <a:rPr lang="ru-RU" dirty="0"/>
              <a:t>и </a:t>
            </a:r>
            <a:r>
              <a:rPr lang="ru-RU" dirty="0" smtClean="0"/>
              <a:t>вредители </a:t>
            </a:r>
            <a:r>
              <a:rPr lang="ru-RU" dirty="0"/>
              <a:t>комнатных растений, </a:t>
            </a:r>
            <a:r>
              <a:rPr lang="ru-RU" dirty="0" smtClean="0"/>
              <a:t>способы </a:t>
            </a:r>
            <a:r>
              <a:rPr lang="ru-RU" dirty="0"/>
              <a:t>борьбы с ними</a:t>
            </a:r>
          </a:p>
        </p:txBody>
      </p:sp>
      <p:sp>
        <p:nvSpPr>
          <p:cNvPr id="3" name="Подзаголовок 2"/>
          <p:cNvSpPr>
            <a:spLocks noGrp="1"/>
          </p:cNvSpPr>
          <p:nvPr>
            <p:ph type="subTitle" idx="1"/>
          </p:nvPr>
        </p:nvSpPr>
        <p:spPr>
          <a:xfrm>
            <a:off x="827584" y="3228536"/>
            <a:ext cx="7560512" cy="2648736"/>
          </a:xfrm>
        </p:spPr>
        <p:txBody>
          <a:bodyPr>
            <a:normAutofit fontScale="92500"/>
          </a:bodyPr>
          <a:lstStyle/>
          <a:p>
            <a:pPr lvl="8" algn="l"/>
            <a:r>
              <a:rPr lang="ru-RU" sz="1800" dirty="0" smtClean="0"/>
              <a:t>Выполнили: </a:t>
            </a:r>
          </a:p>
          <a:p>
            <a:pPr lvl="8" algn="l"/>
            <a:r>
              <a:rPr lang="ru-RU" sz="1800" dirty="0" smtClean="0"/>
              <a:t>Гудкова Анна , </a:t>
            </a:r>
            <a:r>
              <a:rPr lang="ru-RU" sz="1800" dirty="0" err="1" smtClean="0"/>
              <a:t>Куреткова</a:t>
            </a:r>
            <a:r>
              <a:rPr lang="ru-RU" sz="1800" dirty="0" smtClean="0"/>
              <a:t> Дарья ученицы </a:t>
            </a:r>
            <a:r>
              <a:rPr lang="ru-RU" sz="1800" dirty="0" smtClean="0"/>
              <a:t>6  </a:t>
            </a:r>
            <a:r>
              <a:rPr lang="ru-RU" sz="1800" dirty="0" smtClean="0"/>
              <a:t>класса </a:t>
            </a:r>
          </a:p>
          <a:p>
            <a:pPr lvl="8" algn="l"/>
            <a:r>
              <a:rPr lang="ru-RU" sz="1800" dirty="0" smtClean="0"/>
              <a:t>МБОУ СШ №36</a:t>
            </a:r>
          </a:p>
          <a:p>
            <a:pPr lvl="8" algn="l"/>
            <a:r>
              <a:rPr lang="ru-RU" sz="1800" dirty="0"/>
              <a:t>р</a:t>
            </a:r>
            <a:r>
              <a:rPr lang="ru-RU" sz="1800" dirty="0" smtClean="0"/>
              <a:t>уководитель работы:</a:t>
            </a:r>
          </a:p>
          <a:p>
            <a:pPr lvl="8" algn="l"/>
            <a:r>
              <a:rPr lang="ru-RU" sz="1800" dirty="0" smtClean="0"/>
              <a:t>Красновская Александра Николаевна</a:t>
            </a:r>
          </a:p>
          <a:p>
            <a:pPr lvl="8" algn="l"/>
            <a:r>
              <a:rPr lang="ru-RU" sz="1800" dirty="0"/>
              <a:t>п</a:t>
            </a:r>
            <a:r>
              <a:rPr lang="ru-RU" sz="1800" dirty="0" smtClean="0"/>
              <a:t>едагог дополнительного образования </a:t>
            </a:r>
          </a:p>
          <a:p>
            <a:pPr lvl="8" algn="l"/>
            <a:r>
              <a:rPr lang="ru-RU" sz="1800" dirty="0" smtClean="0"/>
              <a:t>МБОУ СШ №36</a:t>
            </a:r>
            <a:endParaRPr lang="ru-RU" sz="1800" dirty="0"/>
          </a:p>
        </p:txBody>
      </p:sp>
    </p:spTree>
    <p:extLst>
      <p:ext uri="{BB962C8B-B14F-4D97-AF65-F5344CB8AC3E}">
        <p14:creationId xmlns:p14="http://schemas.microsoft.com/office/powerpoint/2010/main" xmlns="" val="71664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428768"/>
          </a:xfrm>
        </p:spPr>
        <p:txBody>
          <a:bodyPr/>
          <a:lstStyle/>
          <a:p>
            <a:pPr algn="ctr"/>
            <a:r>
              <a:rPr lang="ru-RU" b="1" dirty="0" smtClean="0"/>
              <a:t>Вредители </a:t>
            </a:r>
            <a:endParaRPr lang="ru-RU" b="1" dirty="0"/>
          </a:p>
        </p:txBody>
      </p:sp>
      <p:sp>
        <p:nvSpPr>
          <p:cNvPr id="3" name="Объект 2"/>
          <p:cNvSpPr>
            <a:spLocks noGrp="1"/>
          </p:cNvSpPr>
          <p:nvPr>
            <p:ph sz="half" idx="1"/>
          </p:nvPr>
        </p:nvSpPr>
        <p:spPr/>
        <p:txBody>
          <a:bodyPr/>
          <a:lstStyle/>
          <a:p>
            <a:endParaRPr lang="ru-RU" dirty="0" smtClean="0"/>
          </a:p>
          <a:p>
            <a:r>
              <a:rPr lang="ru-RU" dirty="0" smtClean="0"/>
              <a:t>Тля </a:t>
            </a:r>
            <a:r>
              <a:rPr lang="ru-RU" dirty="0"/>
              <a:t>(черная и зеленая</a:t>
            </a:r>
            <a:r>
              <a:rPr lang="ru-RU" dirty="0" smtClean="0"/>
              <a:t>).</a:t>
            </a:r>
          </a:p>
          <a:p>
            <a:endParaRPr lang="ru-RU" dirty="0"/>
          </a:p>
        </p:txBody>
      </p:sp>
      <p:sp>
        <p:nvSpPr>
          <p:cNvPr id="4" name="Объект 3"/>
          <p:cNvSpPr>
            <a:spLocks noGrp="1"/>
          </p:cNvSpPr>
          <p:nvPr>
            <p:ph sz="half" idx="2"/>
          </p:nvPr>
        </p:nvSpPr>
        <p:spPr>
          <a:xfrm>
            <a:off x="4648200" y="2348879"/>
            <a:ext cx="4038600" cy="4176465"/>
          </a:xfrm>
        </p:spPr>
        <p:txBody>
          <a:bodyPr/>
          <a:lstStyle/>
          <a:p>
            <a:r>
              <a:rPr lang="ru-RU" dirty="0"/>
              <a:t>Паутинный  </a:t>
            </a:r>
            <a:r>
              <a:rPr lang="ru-RU" dirty="0" smtClean="0"/>
              <a:t>клещ</a:t>
            </a:r>
          </a:p>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2996952"/>
            <a:ext cx="3600400"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22143" y="2996952"/>
            <a:ext cx="3384375" cy="338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8890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pPr algn="ctr"/>
            <a:r>
              <a:rPr lang="ru-RU" dirty="0"/>
              <a:t>Щитовка</a:t>
            </a:r>
          </a:p>
        </p:txBody>
      </p:sp>
      <p:sp>
        <p:nvSpPr>
          <p:cNvPr id="4" name="Текст 3"/>
          <p:cNvSpPr>
            <a:spLocks noGrp="1"/>
          </p:cNvSpPr>
          <p:nvPr>
            <p:ph type="body" sz="half" idx="3"/>
          </p:nvPr>
        </p:nvSpPr>
        <p:spPr/>
        <p:txBody>
          <a:bodyPr/>
          <a:lstStyle/>
          <a:p>
            <a:pPr algn="ctr"/>
            <a:r>
              <a:rPr lang="ru-RU" dirty="0" err="1"/>
              <a:t>Белокрылка</a:t>
            </a:r>
            <a:r>
              <a:rPr lang="ru-RU" dirty="0"/>
              <a:t>.</a:t>
            </a:r>
          </a:p>
        </p:txBody>
      </p:sp>
      <p:pic>
        <p:nvPicPr>
          <p:cNvPr id="3074"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492896"/>
            <a:ext cx="3881213" cy="3881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2492896"/>
            <a:ext cx="3744416" cy="3744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0492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t>Грибные комарики и мошки</a:t>
            </a: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1" y="2257673"/>
            <a:ext cx="3888433" cy="3888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52806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5" y="1000442"/>
            <a:ext cx="7097270" cy="5092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82985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124744"/>
            <a:ext cx="7272808" cy="52485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19916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Другие народные средства</a:t>
            </a:r>
          </a:p>
        </p:txBody>
      </p:sp>
      <p:sp>
        <p:nvSpPr>
          <p:cNvPr id="3" name="Текст 2"/>
          <p:cNvSpPr>
            <a:spLocks noGrp="1"/>
          </p:cNvSpPr>
          <p:nvPr>
            <p:ph type="body" idx="1"/>
          </p:nvPr>
        </p:nvSpPr>
        <p:spPr/>
        <p:txBody>
          <a:bodyPr/>
          <a:lstStyle/>
          <a:p>
            <a:pPr algn="ctr"/>
            <a:r>
              <a:rPr lang="ru-RU" dirty="0"/>
              <a:t>Против тлей</a:t>
            </a:r>
          </a:p>
        </p:txBody>
      </p:sp>
      <p:sp>
        <p:nvSpPr>
          <p:cNvPr id="4" name="Текст 3"/>
          <p:cNvSpPr>
            <a:spLocks noGrp="1"/>
          </p:cNvSpPr>
          <p:nvPr>
            <p:ph type="body" sz="half" idx="3"/>
          </p:nvPr>
        </p:nvSpPr>
        <p:spPr/>
        <p:txBody>
          <a:bodyPr/>
          <a:lstStyle/>
          <a:p>
            <a:pPr algn="ctr"/>
            <a:r>
              <a:rPr lang="ru-RU" dirty="0"/>
              <a:t>Против щитовки </a:t>
            </a:r>
          </a:p>
        </p:txBody>
      </p:sp>
      <p:sp>
        <p:nvSpPr>
          <p:cNvPr id="5" name="Объект 4"/>
          <p:cNvSpPr>
            <a:spLocks noGrp="1"/>
          </p:cNvSpPr>
          <p:nvPr>
            <p:ph sz="quarter" idx="2"/>
          </p:nvPr>
        </p:nvSpPr>
        <p:spPr>
          <a:xfrm>
            <a:off x="457200" y="2514600"/>
            <a:ext cx="4040188" cy="4442792"/>
          </a:xfrm>
        </p:spPr>
        <p:txBody>
          <a:bodyPr>
            <a:normAutofit fontScale="70000" lnSpcReduction="20000"/>
          </a:bodyPr>
          <a:lstStyle/>
          <a:p>
            <a:r>
              <a:rPr lang="ru-RU" sz="2300" dirty="0"/>
              <a:t>применяют табачный настой. Для этого табачную или махорочную пыль  заливают водой в отношении 1:10, настаивают сутки и  фильтруют. Перед  употреблением разбавляют в отношении 1:3, добавляют мыло (40 гр. на 10 л) и опрыскивают зараженные растения. Против тлей также используют настой лука или чеснока (150 – 100 г на 10 л воды настаивать 2 – 3 часа). Обработку проводят через 8 - 10 суток. Против тлей  можно  испытать  настой из  лимонных и апельсиновых корок. На кактусах против  тлей применяют этиловый спирт: мягкой кисточкой или ваткой им обильно смазывают зараженные стебли. Как только спирт испарится (через 3-5 мин) растение нужно сразу промыть </a:t>
            </a:r>
            <a:r>
              <a:rPr lang="ru-RU" dirty="0"/>
              <a:t>теплой  водой, чтобы не возникли ожоги</a:t>
            </a:r>
          </a:p>
        </p:txBody>
      </p:sp>
      <p:sp>
        <p:nvSpPr>
          <p:cNvPr id="6" name="Объект 5"/>
          <p:cNvSpPr>
            <a:spLocks noGrp="1"/>
          </p:cNvSpPr>
          <p:nvPr>
            <p:ph sz="quarter" idx="4"/>
          </p:nvPr>
        </p:nvSpPr>
        <p:spPr/>
        <p:txBody>
          <a:bodyPr>
            <a:normAutofit/>
          </a:bodyPr>
          <a:lstStyle/>
          <a:p>
            <a:r>
              <a:rPr lang="ru-RU" sz="1800" dirty="0"/>
              <a:t>используют кашицу из мелконарезанного и размягченного  лука или чеснока (1 чайная ложка на 1 - 2 столовые ложки воды). Этой кашицей или этим соком протереть растение, через сутки опрыснуть водой.  Повторить 3 - 4 раза через 7 - 10 суток. </a:t>
            </a:r>
          </a:p>
        </p:txBody>
      </p:sp>
    </p:spTree>
    <p:extLst>
      <p:ext uri="{BB962C8B-B14F-4D97-AF65-F5344CB8AC3E}">
        <p14:creationId xmlns:p14="http://schemas.microsoft.com/office/powerpoint/2010/main" xmlns="" val="4254605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Против паутинного клеща </a:t>
            </a:r>
          </a:p>
        </p:txBody>
      </p:sp>
      <p:sp>
        <p:nvSpPr>
          <p:cNvPr id="3" name="Объект 2"/>
          <p:cNvSpPr>
            <a:spLocks noGrp="1"/>
          </p:cNvSpPr>
          <p:nvPr>
            <p:ph idx="1"/>
          </p:nvPr>
        </p:nvSpPr>
        <p:spPr/>
        <p:txBody>
          <a:bodyPr/>
          <a:lstStyle/>
          <a:p>
            <a:r>
              <a:rPr lang="ru-RU" dirty="0"/>
              <a:t>применяют опрыскивание настоем  лука, чеснока. Для  приготовления  такого настоя чайную ложку  натертого чеснока или 0,5 ложки мелконарезанного чеснока настаивают в закрытом  стакане с водой в течение суток, затем фильтруют. </a:t>
            </a:r>
          </a:p>
        </p:txBody>
      </p:sp>
    </p:spTree>
    <p:extLst>
      <p:ext uri="{BB962C8B-B14F-4D97-AF65-F5344CB8AC3E}">
        <p14:creationId xmlns:p14="http://schemas.microsoft.com/office/powerpoint/2010/main" xmlns="" val="2060841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3.</a:t>
            </a:r>
            <a:r>
              <a:rPr lang="ru-RU" b="1" dirty="0"/>
              <a:t>	Обобщающий этап</a:t>
            </a:r>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946613"/>
            <a:ext cx="7092898" cy="39100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8908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317200"/>
          </a:xfrm>
        </p:spPr>
        <p:txBody>
          <a:bodyPr>
            <a:normAutofit fontScale="90000"/>
          </a:bodyPr>
          <a:lstStyle/>
          <a:p>
            <a:pPr algn="ctr"/>
            <a:r>
              <a:rPr lang="ru-RU" sz="4000" dirty="0">
                <a:solidFill>
                  <a:schemeClr val="tx1"/>
                </a:solidFill>
              </a:rPr>
              <a:t>При проведении наблюдения мы пришли к выводу: если будешь знать и соблюдать особенности ухода за комнатными растениями, то растения будут радовать вас своей красивой зеленью и цветами. Выдвинутая гипотеза подтвердилась. Своей исследовательской работой я ответила на вопрос: кто такие вредители комнатных растений</a:t>
            </a:r>
            <a:r>
              <a:rPr lang="ru-RU" dirty="0">
                <a:solidFill>
                  <a:schemeClr val="tx1"/>
                </a:solidFill>
              </a:rPr>
              <a:t>?</a:t>
            </a:r>
          </a:p>
        </p:txBody>
      </p:sp>
    </p:spTree>
    <p:extLst>
      <p:ext uri="{BB962C8B-B14F-4D97-AF65-F5344CB8AC3E}">
        <p14:creationId xmlns:p14="http://schemas.microsoft.com/office/powerpoint/2010/main" xmlns="" val="678924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12776"/>
            <a:ext cx="8305800" cy="4536504"/>
          </a:xfrm>
        </p:spPr>
        <p:txBody>
          <a:bodyPr>
            <a:normAutofit fontScale="90000"/>
          </a:bodyPr>
          <a:lstStyle/>
          <a:p>
            <a:pPr algn="ctr"/>
            <a:r>
              <a:rPr lang="ru-RU" sz="4400" b="1" i="1" dirty="0"/>
              <a:t>«Мы – капельки лета у вас на окошке.</a:t>
            </a:r>
            <a:br>
              <a:rPr lang="ru-RU" sz="4400" b="1" i="1" dirty="0"/>
            </a:br>
            <a:r>
              <a:rPr lang="ru-RU" sz="4400" b="1" i="1" dirty="0"/>
              <a:t>Вы нас берегите, о нас вы заботьтесь.</a:t>
            </a:r>
            <a:br>
              <a:rPr lang="ru-RU" sz="4400" b="1" i="1" dirty="0"/>
            </a:br>
            <a:r>
              <a:rPr lang="ru-RU" sz="4400" b="1" i="1" dirty="0"/>
              <a:t>А мы вас порадуем даже зимою:</a:t>
            </a:r>
            <a:br>
              <a:rPr lang="ru-RU" sz="4400" b="1" i="1" dirty="0"/>
            </a:br>
            <a:r>
              <a:rPr lang="ru-RU" sz="4400" b="1" i="1" dirty="0"/>
              <a:t>Кто – буйным цветеньем,</a:t>
            </a:r>
            <a:br>
              <a:rPr lang="ru-RU" sz="4400" b="1" i="1" dirty="0"/>
            </a:br>
            <a:r>
              <a:rPr lang="ru-RU" sz="4400" b="1" i="1" dirty="0"/>
              <a:t>кто – яркой </a:t>
            </a:r>
            <a:r>
              <a:rPr lang="ru-RU" sz="4400" b="1" i="1" dirty="0" err="1"/>
              <a:t>листвою</a:t>
            </a:r>
            <a:r>
              <a:rPr lang="ru-RU" sz="4400" b="1" i="1" dirty="0"/>
              <a:t>».</a:t>
            </a:r>
            <a:r>
              <a:rPr lang="ru-RU" dirty="0"/>
              <a:t/>
            </a:r>
            <a:br>
              <a:rPr lang="ru-RU" dirty="0"/>
            </a:br>
            <a:endParaRPr lang="ru-RU" dirty="0"/>
          </a:p>
        </p:txBody>
      </p:sp>
    </p:spTree>
    <p:extLst>
      <p:ext uri="{BB962C8B-B14F-4D97-AF65-F5344CB8AC3E}">
        <p14:creationId xmlns:p14="http://schemas.microsoft.com/office/powerpoint/2010/main" xmlns="" val="354006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584176"/>
          </a:xfrm>
        </p:spPr>
        <p:txBody>
          <a:bodyPr>
            <a:normAutofit fontScale="90000"/>
          </a:bodyPr>
          <a:lstStyle/>
          <a:p>
            <a:r>
              <a:rPr lang="ru-RU" dirty="0"/>
              <a:t> </a:t>
            </a:r>
            <a:r>
              <a:rPr lang="ru-RU" sz="3600" b="1" i="1" dirty="0">
                <a:solidFill>
                  <a:srgbClr val="0070C0"/>
                </a:solidFill>
              </a:rPr>
              <a:t>Цветы - это остатки рая на Земле. </a:t>
            </a:r>
            <a:br>
              <a:rPr lang="ru-RU" sz="3600" b="1" i="1" dirty="0">
                <a:solidFill>
                  <a:srgbClr val="0070C0"/>
                </a:solidFill>
              </a:rPr>
            </a:br>
            <a:r>
              <a:rPr lang="ru-RU" sz="3600" b="1" i="1" dirty="0">
                <a:solidFill>
                  <a:srgbClr val="0070C0"/>
                </a:solidFill>
              </a:rPr>
              <a:t>        </a:t>
            </a:r>
            <a:r>
              <a:rPr lang="ru-RU" sz="3600" b="1" i="1" dirty="0" smtClean="0">
                <a:solidFill>
                  <a:srgbClr val="0070C0"/>
                </a:solidFill>
              </a:rPr>
              <a:t>                              </a:t>
            </a:r>
            <a:r>
              <a:rPr lang="ru-RU" sz="3600" b="1" i="1" dirty="0">
                <a:solidFill>
                  <a:srgbClr val="0070C0"/>
                </a:solidFill>
              </a:rPr>
              <a:t>Иоанн </a:t>
            </a:r>
            <a:r>
              <a:rPr lang="ru-RU" sz="3600" b="1" i="1" dirty="0" err="1">
                <a:solidFill>
                  <a:srgbClr val="0070C0"/>
                </a:solidFill>
              </a:rPr>
              <a:t>Кронштадский</a:t>
            </a:r>
            <a:endParaRPr lang="ru-RU" sz="3600" b="1" i="1" dirty="0">
              <a:solidFill>
                <a:srgbClr val="0070C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9922" y="1935163"/>
            <a:ext cx="6584155" cy="43894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94234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84784"/>
            <a:ext cx="8305800" cy="1728192"/>
          </a:xfrm>
        </p:spPr>
        <p:txBody>
          <a:bodyPr>
            <a:normAutofit/>
          </a:bodyPr>
          <a:lstStyle/>
          <a:p>
            <a:pPr algn="ctr"/>
            <a:r>
              <a:rPr lang="ru-RU" sz="5400" b="1" dirty="0" smtClean="0"/>
              <a:t>Спасибо за внимание!</a:t>
            </a:r>
            <a:endParaRPr lang="ru-RU" sz="5400" b="1" dirty="0"/>
          </a:p>
        </p:txBody>
      </p:sp>
    </p:spTree>
    <p:extLst>
      <p:ext uri="{BB962C8B-B14F-4D97-AF65-F5344CB8AC3E}">
        <p14:creationId xmlns:p14="http://schemas.microsoft.com/office/powerpoint/2010/main" xmlns="" val="1118822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877040"/>
          </a:xfrm>
        </p:spPr>
        <p:txBody>
          <a:bodyPr>
            <a:normAutofit/>
          </a:bodyPr>
          <a:lstStyle/>
          <a:p>
            <a:pPr algn="ctr"/>
            <a:r>
              <a:rPr lang="ru-RU" sz="3200" b="1" dirty="0">
                <a:solidFill>
                  <a:srgbClr val="0070C0"/>
                </a:solidFill>
              </a:rPr>
              <a:t>Цель работы: </a:t>
            </a:r>
            <a:r>
              <a:rPr lang="ru-RU" sz="3200" b="1" dirty="0" smtClean="0">
                <a:solidFill>
                  <a:srgbClr val="0070C0"/>
                </a:solidFill>
              </a:rPr>
              <a:t/>
            </a:r>
            <a:br>
              <a:rPr lang="ru-RU" sz="3200" b="1" dirty="0" smtClean="0">
                <a:solidFill>
                  <a:srgbClr val="0070C0"/>
                </a:solidFill>
              </a:rPr>
            </a:br>
            <a:r>
              <a:rPr lang="ru-RU" sz="3200" b="1" dirty="0" smtClean="0">
                <a:solidFill>
                  <a:srgbClr val="0070C0"/>
                </a:solidFill>
              </a:rPr>
              <a:t>выяснение </a:t>
            </a:r>
            <a:r>
              <a:rPr lang="ru-RU" sz="3200" b="1" dirty="0">
                <a:solidFill>
                  <a:srgbClr val="0070C0"/>
                </a:solidFill>
              </a:rPr>
              <a:t>болезней и вредителей комнатных растений, способов борьбы с ними, обогащение словарного запаса; расширение и упорядочение знаний о комнатных растениях, знакомство с особенностями содержания комнатных растений.</a:t>
            </a:r>
          </a:p>
        </p:txBody>
      </p:sp>
    </p:spTree>
    <p:extLst>
      <p:ext uri="{BB962C8B-B14F-4D97-AF65-F5344CB8AC3E}">
        <p14:creationId xmlns:p14="http://schemas.microsoft.com/office/powerpoint/2010/main" xmlns="" val="917412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Задачи:</a:t>
            </a:r>
            <a:endParaRPr lang="ru-RU" b="1" dirty="0"/>
          </a:p>
        </p:txBody>
      </p:sp>
      <p:sp>
        <p:nvSpPr>
          <p:cNvPr id="3" name="Объект 2"/>
          <p:cNvSpPr>
            <a:spLocks noGrp="1"/>
          </p:cNvSpPr>
          <p:nvPr>
            <p:ph idx="1"/>
          </p:nvPr>
        </p:nvSpPr>
        <p:spPr/>
        <p:txBody>
          <a:bodyPr>
            <a:normAutofit fontScale="92500" lnSpcReduction="10000"/>
          </a:bodyPr>
          <a:lstStyle/>
          <a:p>
            <a:r>
              <a:rPr lang="ru-RU" dirty="0">
                <a:solidFill>
                  <a:srgbClr val="0070C0"/>
                </a:solidFill>
              </a:rPr>
              <a:t>изучить и проанализировать имеющуюся литературу о комнатных растениях и их болезнях и вредителях;</a:t>
            </a:r>
            <a:br>
              <a:rPr lang="ru-RU" dirty="0">
                <a:solidFill>
                  <a:srgbClr val="0070C0"/>
                </a:solidFill>
              </a:rPr>
            </a:br>
            <a:r>
              <a:rPr lang="ru-RU" dirty="0">
                <a:solidFill>
                  <a:srgbClr val="0070C0"/>
                </a:solidFill>
              </a:rPr>
              <a:t>•	убедиться в том, что комнатным растениям можно помочь справиться с вредителями и болезнями; </a:t>
            </a:r>
            <a:br>
              <a:rPr lang="ru-RU" dirty="0">
                <a:solidFill>
                  <a:srgbClr val="0070C0"/>
                </a:solidFill>
              </a:rPr>
            </a:br>
            <a:r>
              <a:rPr lang="ru-RU" dirty="0">
                <a:solidFill>
                  <a:srgbClr val="0070C0"/>
                </a:solidFill>
              </a:rPr>
              <a:t>•	научиться ухаживать за комнатными растениями, используя полученные знания;</a:t>
            </a:r>
            <a:br>
              <a:rPr lang="ru-RU" dirty="0">
                <a:solidFill>
                  <a:srgbClr val="0070C0"/>
                </a:solidFill>
              </a:rPr>
            </a:br>
            <a:r>
              <a:rPr lang="ru-RU" dirty="0">
                <a:solidFill>
                  <a:srgbClr val="0070C0"/>
                </a:solidFill>
              </a:rPr>
              <a:t>•	найти интересную информацию по данной теме и поделиться ею с окружающими;</a:t>
            </a:r>
            <a:br>
              <a:rPr lang="ru-RU" dirty="0">
                <a:solidFill>
                  <a:srgbClr val="0070C0"/>
                </a:solidFill>
              </a:rPr>
            </a:br>
            <a:r>
              <a:rPr lang="ru-RU" dirty="0">
                <a:solidFill>
                  <a:srgbClr val="0070C0"/>
                </a:solidFill>
              </a:rPr>
              <a:t>•	обогатить  знания о комнатных растениях; </a:t>
            </a:r>
            <a:br>
              <a:rPr lang="ru-RU" dirty="0">
                <a:solidFill>
                  <a:srgbClr val="0070C0"/>
                </a:solidFill>
              </a:rPr>
            </a:br>
            <a:r>
              <a:rPr lang="ru-RU" dirty="0">
                <a:solidFill>
                  <a:srgbClr val="0070C0"/>
                </a:solidFill>
              </a:rPr>
              <a:t>•	провести социологический опрос;</a:t>
            </a:r>
            <a:br>
              <a:rPr lang="ru-RU" dirty="0">
                <a:solidFill>
                  <a:srgbClr val="0070C0"/>
                </a:solidFill>
              </a:rPr>
            </a:br>
            <a:r>
              <a:rPr lang="ru-RU" dirty="0">
                <a:solidFill>
                  <a:srgbClr val="0070C0"/>
                </a:solidFill>
              </a:rPr>
              <a:t>•	научиться наблюдать, обобщать полученные знания и делать выводы.</a:t>
            </a:r>
          </a:p>
        </p:txBody>
      </p:sp>
    </p:spTree>
    <p:extLst>
      <p:ext uri="{BB962C8B-B14F-4D97-AF65-F5344CB8AC3E}">
        <p14:creationId xmlns:p14="http://schemas.microsoft.com/office/powerpoint/2010/main" xmlns="" val="316433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ru-RU" sz="3200" dirty="0" smtClean="0">
                <a:solidFill>
                  <a:srgbClr val="0070C0"/>
                </a:solidFill>
              </a:rPr>
              <a:t/>
            </a:r>
            <a:br>
              <a:rPr lang="ru-RU" sz="3200" dirty="0" smtClean="0">
                <a:solidFill>
                  <a:srgbClr val="0070C0"/>
                </a:solidFill>
              </a:rPr>
            </a:br>
            <a:r>
              <a:rPr lang="ru-RU" sz="3200" dirty="0">
                <a:solidFill>
                  <a:srgbClr val="0070C0"/>
                </a:solidFill>
              </a:rPr>
              <a:t/>
            </a:r>
            <a:br>
              <a:rPr lang="ru-RU" sz="3200" dirty="0">
                <a:solidFill>
                  <a:srgbClr val="0070C0"/>
                </a:solidFill>
              </a:rPr>
            </a:br>
            <a:r>
              <a:rPr lang="ru-RU" sz="3200" dirty="0" smtClean="0">
                <a:solidFill>
                  <a:srgbClr val="0070C0"/>
                </a:solidFill>
              </a:rPr>
              <a:t/>
            </a:r>
            <a:br>
              <a:rPr lang="ru-RU" sz="3200" dirty="0" smtClean="0">
                <a:solidFill>
                  <a:srgbClr val="0070C0"/>
                </a:solidFill>
              </a:rPr>
            </a:br>
            <a:r>
              <a:rPr lang="ru-RU" sz="3200" dirty="0">
                <a:solidFill>
                  <a:srgbClr val="0070C0"/>
                </a:solidFill>
              </a:rPr>
              <a:t/>
            </a:r>
            <a:br>
              <a:rPr lang="ru-RU" sz="3200" dirty="0">
                <a:solidFill>
                  <a:srgbClr val="0070C0"/>
                </a:solidFill>
              </a:rPr>
            </a:br>
            <a:r>
              <a:rPr lang="ru-RU" dirty="0"/>
              <a:t/>
            </a:r>
            <a:br>
              <a:rPr lang="ru-RU" dirty="0"/>
            </a:br>
            <a:r>
              <a:rPr lang="ru-RU" dirty="0"/>
              <a:t/>
            </a:r>
            <a:br>
              <a:rPr lang="ru-RU" dirty="0"/>
            </a:br>
            <a:r>
              <a:rPr lang="ru-RU" sz="3200" dirty="0">
                <a:solidFill>
                  <a:srgbClr val="0070C0"/>
                </a:solidFill>
              </a:rPr>
              <a:t>Объект исследования: комнатные растения, препараты для лечения комнатных растений.</a:t>
            </a:r>
          </a:p>
        </p:txBody>
      </p:sp>
      <p:sp>
        <p:nvSpPr>
          <p:cNvPr id="3" name="Текст 2"/>
          <p:cNvSpPr>
            <a:spLocks noGrp="1"/>
          </p:cNvSpPr>
          <p:nvPr>
            <p:ph type="body" idx="1"/>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lang="ru-RU" sz="3200" b="1" dirty="0">
                <a:solidFill>
                  <a:srgbClr val="0070C0"/>
                </a:solidFill>
              </a:rPr>
              <a:t>Предмет исследования: комнатные растения.</a:t>
            </a:r>
          </a:p>
        </p:txBody>
      </p:sp>
    </p:spTree>
    <p:extLst>
      <p:ext uri="{BB962C8B-B14F-4D97-AF65-F5344CB8AC3E}">
        <p14:creationId xmlns:p14="http://schemas.microsoft.com/office/powerpoint/2010/main" xmlns="" val="1292139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749248"/>
          </a:xfrm>
        </p:spPr>
        <p:txBody>
          <a:bodyPr>
            <a:normAutofit fontScale="90000"/>
          </a:bodyPr>
          <a:lstStyle/>
          <a:p>
            <a:pPr algn="ctr"/>
            <a:r>
              <a:rPr lang="ru-RU" sz="3100" b="1" dirty="0"/>
              <a:t>Этапы исследования</a:t>
            </a:r>
            <a:r>
              <a:rPr lang="ru-RU" sz="3100" dirty="0"/>
              <a:t/>
            </a:r>
            <a:br>
              <a:rPr lang="ru-RU" sz="3100" dirty="0"/>
            </a:br>
            <a:r>
              <a:rPr lang="ru-RU" sz="3100" b="1" dirty="0" smtClean="0"/>
              <a:t>1-й</a:t>
            </a:r>
            <a:r>
              <a:rPr lang="ru-RU" sz="3100" dirty="0" smtClean="0"/>
              <a:t> </a:t>
            </a:r>
            <a:r>
              <a:rPr lang="ru-RU" sz="3100" dirty="0"/>
              <a:t>– подготовительный: постановка цели и задач, определение методов исследования, предварительная работа с детьми и их родителями (анкетирование), подбор литературы.</a:t>
            </a:r>
            <a:br>
              <a:rPr lang="ru-RU" sz="3100" dirty="0"/>
            </a:br>
            <a:r>
              <a:rPr lang="ru-RU" sz="3100" b="1" dirty="0"/>
              <a:t>2-й</a:t>
            </a:r>
            <a:r>
              <a:rPr lang="ru-RU" sz="3100" dirty="0"/>
              <a:t> – исследовательский: поиск ответов на поставленные вопросы разными способами, проведение наблюдений за комнатными растениями, имеющими разное происхождение;</a:t>
            </a:r>
            <a:br>
              <a:rPr lang="ru-RU" sz="3100" dirty="0"/>
            </a:br>
            <a:r>
              <a:rPr lang="ru-RU" sz="3100" b="1" dirty="0"/>
              <a:t>3-й</a:t>
            </a:r>
            <a:r>
              <a:rPr lang="ru-RU" sz="3100" dirty="0"/>
              <a:t> – обобщающий (заключительный):  обобщение результатов работы,  их анализ, закрепление полученных знаний, формулировка выводов, презентация.</a:t>
            </a:r>
            <a:r>
              <a:rPr lang="ru-RU" dirty="0"/>
              <a:t/>
            </a:r>
            <a:br>
              <a:rPr lang="ru-RU" dirty="0"/>
            </a:br>
            <a:endParaRPr lang="ru-RU" dirty="0"/>
          </a:p>
        </p:txBody>
      </p:sp>
    </p:spTree>
    <p:extLst>
      <p:ext uri="{BB962C8B-B14F-4D97-AF65-F5344CB8AC3E}">
        <p14:creationId xmlns:p14="http://schemas.microsoft.com/office/powerpoint/2010/main" xmlns="" val="1261137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093064"/>
          </a:xfrm>
        </p:spPr>
        <p:txBody>
          <a:bodyPr>
            <a:normAutofit fontScale="90000"/>
          </a:bodyPr>
          <a:lstStyle/>
          <a:p>
            <a:pPr algn="ctr"/>
            <a:r>
              <a:rPr lang="ru-RU" sz="3600" dirty="0" smtClean="0"/>
              <a:t>1.</a:t>
            </a:r>
            <a:r>
              <a:rPr lang="ru-RU" sz="3600" dirty="0"/>
              <a:t>	</a:t>
            </a:r>
            <a:r>
              <a:rPr lang="ru-RU" sz="3600" b="1" dirty="0"/>
              <a:t>Подготовительный этап</a:t>
            </a:r>
            <a:r>
              <a:rPr lang="ru-RU" sz="3600" dirty="0"/>
              <a:t/>
            </a:r>
            <a:br>
              <a:rPr lang="ru-RU" sz="3600" dirty="0"/>
            </a:br>
            <a:r>
              <a:rPr lang="ru-RU" sz="3600" dirty="0"/>
              <a:t>Для начала мы составили и провели анкету, которая содержала 7 вопросов. Объектом исследования являлись учащиеся 5А, 6Б классов, родители.	Всего в анкетировании приняли участие 25 человек.</a:t>
            </a:r>
            <a:r>
              <a:rPr lang="ru-RU" dirty="0"/>
              <a:t/>
            </a:r>
            <a:br>
              <a:rPr lang="ru-RU" dirty="0"/>
            </a:br>
            <a:endParaRPr lang="ru-RU" dirty="0"/>
          </a:p>
        </p:txBody>
      </p:sp>
    </p:spTree>
    <p:extLst>
      <p:ext uri="{BB962C8B-B14F-4D97-AF65-F5344CB8AC3E}">
        <p14:creationId xmlns:p14="http://schemas.microsoft.com/office/powerpoint/2010/main" xmlns="" val="2493345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442424"/>
          </a:xfrm>
        </p:spPr>
        <p:txBody>
          <a:bodyPr>
            <a:noAutofit/>
          </a:bodyPr>
          <a:lstStyle/>
          <a:p>
            <a:pPr algn="ctr"/>
            <a:r>
              <a:rPr lang="ru-RU" sz="3200" dirty="0"/>
              <a:t>Анализируя анкеты, мы выяснили, что только у двух человек  имеется дома литература о комнатных растениях.</a:t>
            </a:r>
          </a:p>
        </p:txBody>
      </p:sp>
      <p:sp>
        <p:nvSpPr>
          <p:cNvPr id="3" name="Объект 2"/>
          <p:cNvSpPr>
            <a:spLocks noGrp="1"/>
          </p:cNvSpPr>
          <p:nvPr>
            <p:ph idx="1"/>
          </p:nvPr>
        </p:nvSpPr>
        <p:spPr/>
        <p:txBody>
          <a:bodyPr>
            <a:normAutofit fontScale="85000" lnSpcReduction="20000"/>
          </a:bodyPr>
          <a:lstStyle/>
          <a:p>
            <a:r>
              <a:rPr lang="ru-RU" dirty="0"/>
              <a:t>На второй вопрос - регулярно ухаживают за комнатными растениями  –  4чел., иногда ухаживают – 14 чел., совсем не ухаживают- 7 чел.; </a:t>
            </a:r>
          </a:p>
          <a:p>
            <a:r>
              <a:rPr lang="ru-RU" dirty="0"/>
              <a:t>О том, что комнатные растения могут болеть знают только 8 человек. Не назвали анкетируемые и способы борьбы с вредителями.</a:t>
            </a:r>
          </a:p>
          <a:p>
            <a:r>
              <a:rPr lang="ru-RU" dirty="0"/>
              <a:t>На четвертый вопрос  - дети наблюдали поникшие растения, но не знали причину этого явления, а родители назвали знакомые им заболевания растений.</a:t>
            </a:r>
          </a:p>
          <a:p>
            <a:r>
              <a:rPr lang="ru-RU" dirty="0"/>
              <a:t>На пятый вопрос ответы показали, что насекомых-вредителей  не знают. Не назвали анкетируемые и способы борьбы с вредителями.</a:t>
            </a:r>
          </a:p>
          <a:p>
            <a:r>
              <a:rPr lang="ru-RU" dirty="0"/>
              <a:t>Отвечая на седьмой вопрос, большинство назвали следующие способы: помыть мылом – 18 человек, побрызгать химическим препаратом – 7 человек. </a:t>
            </a:r>
          </a:p>
          <a:p>
            <a:endParaRPr lang="ru-RU" dirty="0"/>
          </a:p>
        </p:txBody>
      </p:sp>
    </p:spTree>
    <p:extLst>
      <p:ext uri="{BB962C8B-B14F-4D97-AF65-F5344CB8AC3E}">
        <p14:creationId xmlns:p14="http://schemas.microsoft.com/office/powerpoint/2010/main" xmlns="" val="91369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40768"/>
            <a:ext cx="8305800" cy="4968552"/>
          </a:xfrm>
        </p:spPr>
        <p:txBody>
          <a:bodyPr>
            <a:normAutofit fontScale="90000"/>
          </a:bodyPr>
          <a:lstStyle/>
          <a:p>
            <a:pPr algn="ctr"/>
            <a:r>
              <a:rPr lang="ru-RU" sz="3100" dirty="0" smtClean="0"/>
              <a:t/>
            </a:r>
            <a:br>
              <a:rPr lang="ru-RU" sz="3100" dirty="0" smtClean="0"/>
            </a:br>
            <a:r>
              <a:rPr lang="ru-RU" sz="3100" dirty="0"/>
              <a:t/>
            </a:r>
            <a:br>
              <a:rPr lang="ru-RU" sz="3100" dirty="0"/>
            </a:br>
            <a:r>
              <a:rPr lang="ru-RU" sz="3100" dirty="0" smtClean="0"/>
              <a:t/>
            </a:r>
            <a:br>
              <a:rPr lang="ru-RU" sz="3100" dirty="0" smtClean="0"/>
            </a:br>
            <a:r>
              <a:rPr lang="ru-RU" sz="3100" dirty="0"/>
              <a:t/>
            </a:r>
            <a:br>
              <a:rPr lang="ru-RU" sz="3100" dirty="0"/>
            </a:br>
            <a:r>
              <a:rPr lang="ru-RU" sz="3100" dirty="0" smtClean="0"/>
              <a:t/>
            </a:r>
            <a:br>
              <a:rPr lang="ru-RU" sz="3100" dirty="0" smtClean="0"/>
            </a:br>
            <a:r>
              <a:rPr lang="ru-RU" sz="3100" dirty="0"/>
              <a:t/>
            </a:r>
            <a:br>
              <a:rPr lang="ru-RU" sz="3100" dirty="0"/>
            </a:br>
            <a:r>
              <a:rPr lang="ru-RU" sz="3100" dirty="0" smtClean="0"/>
              <a:t/>
            </a:r>
            <a:br>
              <a:rPr lang="ru-RU" sz="3100" dirty="0" smtClean="0"/>
            </a:br>
            <a:r>
              <a:rPr lang="ru-RU" sz="3100" dirty="0"/>
              <a:t/>
            </a:r>
            <a:br>
              <a:rPr lang="ru-RU" sz="3100" dirty="0"/>
            </a:br>
            <a:r>
              <a:rPr lang="ru-RU" sz="3100" b="1" dirty="0" smtClean="0"/>
              <a:t>2</a:t>
            </a:r>
            <a:r>
              <a:rPr lang="ru-RU" sz="3100" b="1" dirty="0"/>
              <a:t>.	Исследовательский этап</a:t>
            </a:r>
            <a:br>
              <a:rPr lang="ru-RU" sz="3100" b="1" dirty="0"/>
            </a:br>
            <a:r>
              <a:rPr lang="ru-RU" sz="3100" dirty="0"/>
              <a:t>На этом этапе мы осуществили осмотр всех растений школьного зеленого уголка, особенно нижнюю сторону листьев. Отобрали ослабленные растения, провели наблюдения. Выяснили, что вредители находятся на молодых листьях.  Находили вредителя, пользуясь литературой, подбирали фото и описание заболевших растений, ставили соответствующую этикетку. Некоторых вредителей можно разглядеть и невооруженным глазом.</a:t>
            </a:r>
            <a:r>
              <a:rPr lang="ru-RU" dirty="0"/>
              <a:t/>
            </a:r>
            <a:br>
              <a:rPr lang="ru-RU" dirty="0"/>
            </a:br>
            <a:endParaRPr lang="ru-RU" dirty="0"/>
          </a:p>
        </p:txBody>
      </p:sp>
    </p:spTree>
    <p:extLst>
      <p:ext uri="{BB962C8B-B14F-4D97-AF65-F5344CB8AC3E}">
        <p14:creationId xmlns:p14="http://schemas.microsoft.com/office/powerpoint/2010/main" xmlns="" val="20218287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TotalTime>
  <Words>497</Words>
  <Application>Microsoft Office PowerPoint</Application>
  <PresentationFormat>Экран (4:3)</PresentationFormat>
  <Paragraphs>41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Болезни и вредители комнатных растений, способы борьбы с ними</vt:lpstr>
      <vt:lpstr> Цветы - это остатки рая на Земле.                                        Иоанн Кронштадский</vt:lpstr>
      <vt:lpstr>Цель работы:  выяснение болезней и вредителей комнатных растений, способов борьбы с ними, обогащение словарного запаса; расширение и упорядочение знаний о комнатных растениях, знакомство с особенностями содержания комнатных растений.</vt:lpstr>
      <vt:lpstr>Задачи:</vt:lpstr>
      <vt:lpstr>      Объект исследования: комнатные растения, препараты для лечения комнатных растений.</vt:lpstr>
      <vt:lpstr>Этапы исследования 1-й – подготовительный: постановка цели и задач, определение методов исследования, предварительная работа с детьми и их родителями (анкетирование), подбор литературы. 2-й – исследовательский: поиск ответов на поставленные вопросы разными способами, проведение наблюдений за комнатными растениями, имеющими разное происхождение; 3-й – обобщающий (заключительный):  обобщение результатов работы,  их анализ, закрепление полученных знаний, формулировка выводов, презентация. </vt:lpstr>
      <vt:lpstr>1. Подготовительный этап Для начала мы составили и провели анкету, которая содержала 7 вопросов. Объектом исследования являлись учащиеся 5А, 6Б классов, родители. Всего в анкетировании приняли участие 25 человек. </vt:lpstr>
      <vt:lpstr>Анализируя анкеты, мы выяснили, что только у двух человек  имеется дома литература о комнатных растениях.</vt:lpstr>
      <vt:lpstr>        2. Исследовательский этап На этом этапе мы осуществили осмотр всех растений школьного зеленого уголка, особенно нижнюю сторону листьев. Отобрали ослабленные растения, провели наблюдения. Выяснили, что вредители находятся на молодых листьях.  Находили вредителя, пользуясь литературой, подбирали фото и описание заболевших растений, ставили соответствующую этикетку. Некоторых вредителей можно разглядеть и невооруженным глазом. </vt:lpstr>
      <vt:lpstr>Вредители </vt:lpstr>
      <vt:lpstr>Слайд 11</vt:lpstr>
      <vt:lpstr>Грибные комарики и мошки</vt:lpstr>
      <vt:lpstr>Слайд 13</vt:lpstr>
      <vt:lpstr>Слайд 14</vt:lpstr>
      <vt:lpstr>Другие народные средства</vt:lpstr>
      <vt:lpstr>Против паутинного клеща </vt:lpstr>
      <vt:lpstr>3. Обобщающий этап</vt:lpstr>
      <vt:lpstr>При проведении наблюдения мы пришли к выводу: если будешь знать и соблюдать особенности ухода за комнатными растениями, то растения будут радовать вас своей красивой зеленью и цветами. Выдвинутая гипотеза подтвердилась. Своей исследовательской работой я ответила на вопрос: кто такие вредители комнатных растений?</vt:lpstr>
      <vt:lpstr>«Мы – капельки лета у вас на окошке. Вы нас берегите, о нас вы заботьтесь. А мы вас порадуем даже зимою: Кто – буйным цветеньем, кто – яркой листвою».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Болезни и вредители комнатных растений, способы борьбы с ними</dc:title>
  <dc:creator>АлександраНиколаевна</dc:creator>
  <cp:lastModifiedBy>учитель</cp:lastModifiedBy>
  <cp:revision>10</cp:revision>
  <dcterms:created xsi:type="dcterms:W3CDTF">2018-01-31T08:00:50Z</dcterms:created>
  <dcterms:modified xsi:type="dcterms:W3CDTF">2018-02-01T08:09:16Z</dcterms:modified>
</cp:coreProperties>
</file>