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55966" autoAdjust="0"/>
  </p:normalViewPr>
  <p:slideViewPr>
    <p:cSldViewPr snapToGrid="0">
      <p:cViewPr varScale="1">
        <p:scale>
          <a:sx n="81" d="100"/>
          <a:sy n="81" d="100"/>
        </p:scale>
        <p:origin x="96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738F61-64BE-41C0-97A5-3C557874F5C2}" type="datetimeFigureOut">
              <a:rPr lang="ru-RU" smtClean="0"/>
              <a:t>26.01.2018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0AB679-C31E-4587-B42D-DA276ABC1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409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0AB679-C31E-4587-B42D-DA276ABC12A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186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 cap="none" spc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6EEE-9028-41B4-83FF-1E4CD483993F}" type="datetimeFigureOut">
              <a:rPr lang="ru-RU" smtClean="0"/>
              <a:t>26.01.2018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A9FE-24B1-4BB9-8D7A-B4CDD16A6F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2034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6EEE-9028-41B4-83FF-1E4CD483993F}" type="datetimeFigureOut">
              <a:rPr lang="ru-RU" smtClean="0"/>
              <a:t>26.01.2018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A9FE-24B1-4BB9-8D7A-B4CDD16A6F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5938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6EEE-9028-41B4-83FF-1E4CD483993F}" type="datetimeFigureOut">
              <a:rPr lang="ru-RU" smtClean="0"/>
              <a:t>26.01.2018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A9FE-24B1-4BB9-8D7A-B4CDD16A6F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005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8415" cmpd="sng">
                  <a:solidFill>
                    <a:srgbClr val="0066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n>
                  <a:noFill/>
                </a:ln>
                <a:solidFill>
                  <a:srgbClr val="0000CC"/>
                </a:solidFill>
              </a:defRPr>
            </a:lvl1pPr>
            <a:lvl2pPr>
              <a:defRPr>
                <a:ln>
                  <a:noFill/>
                </a:ln>
                <a:solidFill>
                  <a:srgbClr val="0000CC"/>
                </a:solidFill>
              </a:defRPr>
            </a:lvl2pPr>
            <a:lvl3pPr>
              <a:defRPr>
                <a:ln>
                  <a:noFill/>
                </a:ln>
                <a:solidFill>
                  <a:srgbClr val="0000CC"/>
                </a:solidFill>
              </a:defRPr>
            </a:lvl3pPr>
            <a:lvl4pPr>
              <a:defRPr>
                <a:ln>
                  <a:noFill/>
                </a:ln>
                <a:solidFill>
                  <a:srgbClr val="0000CC"/>
                </a:solidFill>
              </a:defRPr>
            </a:lvl4pPr>
            <a:lvl5pPr>
              <a:defRPr>
                <a:ln>
                  <a:noFill/>
                </a:ln>
                <a:solidFill>
                  <a:srgbClr val="0000CC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6EEE-9028-41B4-83FF-1E4CD483993F}" type="datetimeFigureOut">
              <a:rPr lang="ru-RU" smtClean="0"/>
              <a:t>26.01.2018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A9FE-24B1-4BB9-8D7A-B4CDD16A6F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3186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6EEE-9028-41B4-83FF-1E4CD483993F}" type="datetimeFigureOut">
              <a:rPr lang="ru-RU" smtClean="0"/>
              <a:t>26.01.2018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A9FE-24B1-4BB9-8D7A-B4CDD16A6F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80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6EEE-9028-41B4-83FF-1E4CD483993F}" type="datetimeFigureOut">
              <a:rPr lang="ru-RU" smtClean="0"/>
              <a:t>26.01.2018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A9FE-24B1-4BB9-8D7A-B4CDD16A6F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712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6EEE-9028-41B4-83FF-1E4CD483993F}" type="datetimeFigureOut">
              <a:rPr lang="ru-RU" smtClean="0"/>
              <a:t>26.01.2018</a:t>
            </a:fld>
            <a:endParaRPr lang="ru-RU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A9FE-24B1-4BB9-8D7A-B4CDD16A6F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561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6EEE-9028-41B4-83FF-1E4CD483993F}" type="datetimeFigureOut">
              <a:rPr lang="ru-RU" smtClean="0"/>
              <a:t>26.01.2018</a:t>
            </a:fld>
            <a:endParaRPr lang="ru-RU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A9FE-24B1-4BB9-8D7A-B4CDD16A6F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328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6EEE-9028-41B4-83FF-1E4CD483993F}" type="datetimeFigureOut">
              <a:rPr lang="ru-RU" smtClean="0"/>
              <a:t>26.01.2018</a:t>
            </a:fld>
            <a:endParaRPr lang="ru-RU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A9FE-24B1-4BB9-8D7A-B4CDD16A6F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168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6EEE-9028-41B4-83FF-1E4CD483993F}" type="datetimeFigureOut">
              <a:rPr lang="ru-RU" smtClean="0"/>
              <a:t>26.01.2018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A9FE-24B1-4BB9-8D7A-B4CDD16A6F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142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96EEE-9028-41B4-83FF-1E4CD483993F}" type="datetimeFigureOut">
              <a:rPr lang="ru-RU" smtClean="0"/>
              <a:t>26.01.2018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A9FE-24B1-4BB9-8D7A-B4CDD16A6F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108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Haga clic para modificar el estilo de título del patrón</a:t>
            </a:r>
            <a:endParaRPr lang="ru-RU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Haga clic para modificar el estilo de texto del patrón</a:t>
            </a:r>
          </a:p>
          <a:p>
            <a:pPr lvl="1"/>
            <a:r>
              <a:rPr lang="ru-RU" smtClean="0"/>
              <a:t>Segundo nivel</a:t>
            </a:r>
          </a:p>
          <a:p>
            <a:pPr lvl="2"/>
            <a:r>
              <a:rPr lang="ru-RU" smtClean="0"/>
              <a:t>Tercer nivel</a:t>
            </a:r>
          </a:p>
          <a:p>
            <a:pPr lvl="3"/>
            <a:r>
              <a:rPr lang="ru-RU" smtClean="0"/>
              <a:t>Cuarto nivel</a:t>
            </a:r>
          </a:p>
          <a:p>
            <a:pPr lvl="4"/>
            <a:r>
              <a:rPr lang="ru-RU" smtClean="0"/>
              <a:t>Quinto nivel</a:t>
            </a:r>
            <a:endParaRPr lang="ru-RU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96EEE-9028-41B4-83FF-1E4CD483993F}" type="datetimeFigureOut">
              <a:rPr lang="ru-RU" smtClean="0"/>
              <a:t>26.01.2018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7A9FE-24B1-4BB9-8D7A-B4CDD16A6F86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12192000" cy="7010400"/>
          </a:xfrm>
          <a:prstGeom prst="rect">
            <a:avLst/>
          </a:prstGeom>
          <a:gradFill flip="none" rotWithShape="1">
            <a:gsLst>
              <a:gs pos="100000">
                <a:srgbClr val="03D4A8">
                  <a:alpha val="18000"/>
                </a:srgbClr>
              </a:gs>
              <a:gs pos="25000">
                <a:srgbClr val="21D6E0">
                  <a:alpha val="23000"/>
                </a:srgbClr>
              </a:gs>
              <a:gs pos="75000">
                <a:srgbClr val="0087E6">
                  <a:alpha val="25000"/>
                </a:srgbClr>
              </a:gs>
              <a:gs pos="100000">
                <a:srgbClr val="005CBF">
                  <a:alpha val="25999"/>
                </a:srgb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 sz="1800"/>
          </a:p>
        </p:txBody>
      </p:sp>
    </p:spTree>
    <p:extLst>
      <p:ext uri="{BB962C8B-B14F-4D97-AF65-F5344CB8AC3E}">
        <p14:creationId xmlns:p14="http://schemas.microsoft.com/office/powerpoint/2010/main" val="2250735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Здоровый образ жизни – это здорово!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2585852"/>
          </a:xfrm>
        </p:spPr>
        <p:txBody>
          <a:bodyPr>
            <a:normAutofit fontScale="92500" lnSpcReduction="10000"/>
          </a:bodyPr>
          <a:lstStyle/>
          <a:p>
            <a:pPr lvl="8" algn="l"/>
            <a:r>
              <a:rPr lang="ru-RU" b="1" dirty="0">
                <a:solidFill>
                  <a:schemeClr val="tx1"/>
                </a:solidFill>
              </a:rPr>
              <a:t>Выполнила:</a:t>
            </a:r>
          </a:p>
          <a:p>
            <a:pPr lvl="8" algn="l"/>
            <a:r>
              <a:rPr lang="ru-RU" b="1" dirty="0">
                <a:solidFill>
                  <a:schemeClr val="tx1"/>
                </a:solidFill>
              </a:rPr>
              <a:t>Дрянных Валерия</a:t>
            </a:r>
          </a:p>
          <a:p>
            <a:pPr lvl="8" algn="l"/>
            <a:r>
              <a:rPr lang="ru-RU" b="1" dirty="0">
                <a:solidFill>
                  <a:schemeClr val="tx1"/>
                </a:solidFill>
              </a:rPr>
              <a:t>ученица 5б класса МБОУ СШ №36 города Красноярска</a:t>
            </a:r>
          </a:p>
          <a:p>
            <a:pPr lvl="8" algn="l"/>
            <a:r>
              <a:rPr lang="ru-RU" b="1" dirty="0">
                <a:solidFill>
                  <a:schemeClr val="tx1"/>
                </a:solidFill>
              </a:rPr>
              <a:t>руководитель работы:</a:t>
            </a:r>
          </a:p>
          <a:p>
            <a:pPr lvl="8" algn="l"/>
            <a:r>
              <a:rPr lang="ru-RU" b="1" dirty="0">
                <a:solidFill>
                  <a:schemeClr val="tx1"/>
                </a:solidFill>
              </a:rPr>
              <a:t>Красновская Александра Николаевна</a:t>
            </a:r>
          </a:p>
          <a:p>
            <a:pPr lvl="8" algn="l"/>
            <a:r>
              <a:rPr lang="ru-RU" b="1" dirty="0">
                <a:solidFill>
                  <a:schemeClr val="tx1"/>
                </a:solidFill>
              </a:rPr>
              <a:t>Педагог дополнительного образования МБОУ СШ №36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36056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11146970" cy="116205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Популярными </a:t>
            </a:r>
            <a:r>
              <a:rPr lang="ru-RU" sz="3200" dirty="0"/>
              <a:t>спортивными секциями являются – 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футбол </a:t>
            </a:r>
          </a:p>
          <a:p>
            <a:r>
              <a:rPr lang="ru-RU" dirty="0" smtClean="0"/>
              <a:t>Волейбол</a:t>
            </a:r>
          </a:p>
          <a:p>
            <a:r>
              <a:rPr lang="ru-RU" dirty="0" smtClean="0"/>
              <a:t>Танцы</a:t>
            </a:r>
          </a:p>
          <a:p>
            <a:r>
              <a:rPr lang="ru-RU" dirty="0" smtClean="0"/>
              <a:t>Бег</a:t>
            </a:r>
          </a:p>
          <a:p>
            <a:r>
              <a:rPr lang="ru-RU" dirty="0" smtClean="0"/>
              <a:t>Баскетбол</a:t>
            </a:r>
          </a:p>
          <a:p>
            <a:r>
              <a:rPr lang="ru-RU" dirty="0" smtClean="0"/>
              <a:t>Пионербол 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МБОУ СШ №36 города Красноярска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46726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Примерный </a:t>
            </a:r>
            <a:r>
              <a:rPr lang="ru-RU" dirty="0"/>
              <a:t>рацион питания для школьников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Завтрак</a:t>
            </a:r>
            <a:r>
              <a:rPr lang="ru-RU" dirty="0"/>
              <a:t>. С утра надо съесть что – </a:t>
            </a:r>
            <a:r>
              <a:rPr lang="ru-RU" dirty="0" err="1"/>
              <a:t>нибудь</a:t>
            </a:r>
            <a:r>
              <a:rPr lang="ru-RU" dirty="0"/>
              <a:t> легкое, но калорийное, чтобы энергии хватило до обеда. Для этого отлично подойдет, например, овсяная или другая каша, яйца, сыр, фрукты, творог.</a:t>
            </a:r>
          </a:p>
          <a:p>
            <a:pPr algn="just"/>
            <a:r>
              <a:rPr lang="ru-RU" dirty="0"/>
              <a:t>1 перекус. Можно скушать фрукты, овощи, кефир или орехи.</a:t>
            </a:r>
          </a:p>
          <a:p>
            <a:pPr algn="just"/>
            <a:r>
              <a:rPr lang="ru-RU" dirty="0"/>
              <a:t>Обед. На обед обязательно нужно съесть что – то мясное: рыба, свинина, говядина или курица. Не забываем про гарнир: гречка, рис, макароны из твердых сортов пшеницы, а также салаты.</a:t>
            </a:r>
          </a:p>
          <a:p>
            <a:pPr algn="just"/>
            <a:r>
              <a:rPr lang="ru-RU" dirty="0"/>
              <a:t>2 перекус. Через час – два после обеда обязательно захочется перекусить, тут нас спасут кефир, йогурт, орехи, сухофрукты.</a:t>
            </a:r>
          </a:p>
          <a:p>
            <a:pPr algn="just"/>
            <a:r>
              <a:rPr lang="ru-RU" dirty="0"/>
              <a:t>Ужин. Этот прием пищи не должен быть тяжелым. Лучше всего приготовить немного мяса и овощной салат.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8185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Выводы</a:t>
            </a:r>
            <a:r>
              <a:rPr lang="ru-RU" dirty="0"/>
              <a:t>: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1</a:t>
            </a:r>
            <a:r>
              <a:rPr lang="ru-RU" dirty="0"/>
              <a:t>.	Найдено определение здорового образа жизни: это – образ жизни отдельного человека с целью профилактики болезней и укрепления здоровья. </a:t>
            </a:r>
          </a:p>
          <a:p>
            <a:r>
              <a:rPr lang="ru-RU" dirty="0"/>
              <a:t>2.	Проведен опрос учащихся 7 «А» класса. Я выяснила, что ребята не знают, как нужно правильно питаться и провела с ними разговор об этом.</a:t>
            </a:r>
          </a:p>
          <a:p>
            <a:r>
              <a:rPr lang="ru-RU" dirty="0"/>
              <a:t>3.	Определила, что спорт должен являться неотъемлемой частью жизни каждого подростка, ведь он воспитывает полезные качества и прививает правильные привычки с самого детства.</a:t>
            </a:r>
          </a:p>
          <a:p>
            <a:r>
              <a:rPr lang="ru-RU" dirty="0"/>
              <a:t>4.	Определила, что такое правильное питание. Оно помогает улучшить здоровье, насытить организм полезными компонентами и предупредить развитие болезней.</a:t>
            </a:r>
          </a:p>
          <a:p>
            <a:r>
              <a:rPr lang="ru-RU" dirty="0"/>
              <a:t>5.	Был составлен правильный рацион питания.</a:t>
            </a:r>
          </a:p>
          <a:p>
            <a:r>
              <a:rPr lang="ru-RU" dirty="0"/>
              <a:t>6.	Узнала, к чему приводит соблюдение неправильного питания и поняла, что это очень важно в погоне за долгой жизнью.</a:t>
            </a:r>
          </a:p>
          <a:p>
            <a:r>
              <a:rPr lang="ru-RU" dirty="0"/>
              <a:t>7.	Поделилась историей своей мамы, которая является для меня живым примером и идеалом, на которую я равняюсь.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0083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677372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0070C0"/>
                </a:solidFill>
              </a:rPr>
              <a:t>Спасибо за внимание!</a:t>
            </a:r>
            <a:endParaRPr lang="ru-RU" sz="6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698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653142"/>
            <a:ext cx="10972800" cy="4476997"/>
          </a:xfrm>
        </p:spPr>
        <p:txBody>
          <a:bodyPr>
            <a:normAutofit/>
          </a:bodyPr>
          <a:lstStyle/>
          <a:p>
            <a:r>
              <a:rPr lang="ru-RU" dirty="0"/>
              <a:t>«Здоровье - это единственное благо, которое каждый отнимает у себя сам» - Михаил </a:t>
            </a:r>
            <a:r>
              <a:rPr lang="ru-RU" dirty="0" err="1"/>
              <a:t>Мамчич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3175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2231056"/>
          </a:xfrm>
        </p:spPr>
        <p:txBody>
          <a:bodyPr>
            <a:normAutofit fontScale="90000"/>
          </a:bodyPr>
          <a:lstStyle/>
          <a:p>
            <a:r>
              <a:rPr lang="ru-RU" dirty="0"/>
              <a:t>Цель проекта:</a:t>
            </a:r>
            <a:br>
              <a:rPr lang="ru-RU" dirty="0"/>
            </a:br>
            <a:r>
              <a:rPr lang="ru-RU" dirty="0"/>
              <a:t>Рассказать о здоровом образе жизни одноклассникам и привлечь их этим.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3356" y="2173185"/>
            <a:ext cx="10972800" cy="456012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b="1" dirty="0" smtClean="0"/>
              <a:t>Задачи</a:t>
            </a:r>
            <a:r>
              <a:rPr lang="ru-RU" b="1" dirty="0"/>
              <a:t>:</a:t>
            </a:r>
          </a:p>
          <a:p>
            <a:r>
              <a:rPr lang="ru-RU" dirty="0"/>
              <a:t>1.	В энциклопедиях найти определение здорового образа жизни (ЗОЖ).</a:t>
            </a:r>
          </a:p>
          <a:p>
            <a:r>
              <a:rPr lang="ru-RU" dirty="0"/>
              <a:t>2.	Провести опрос учащихся 5 «А», 5 «Б» класса о ЗОЖ</a:t>
            </a:r>
          </a:p>
          <a:p>
            <a:r>
              <a:rPr lang="ru-RU" dirty="0"/>
              <a:t>3.	Определить влияние спорта на здоровье подростка.</a:t>
            </a:r>
          </a:p>
          <a:p>
            <a:r>
              <a:rPr lang="ru-RU" dirty="0"/>
              <a:t>4.	Определить, что такое правильное питание.</a:t>
            </a:r>
          </a:p>
          <a:p>
            <a:r>
              <a:rPr lang="ru-RU" dirty="0"/>
              <a:t>5.	Составить примерный рацион питания для школьников.</a:t>
            </a:r>
          </a:p>
          <a:p>
            <a:r>
              <a:rPr lang="ru-RU" dirty="0"/>
              <a:t>6.	Узнать, к чему приводит неправильное питание.</a:t>
            </a:r>
          </a:p>
          <a:p>
            <a:r>
              <a:rPr lang="ru-RU" dirty="0"/>
              <a:t>7.	Рассказать пример из жизни.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7979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4487367"/>
          </a:xfrm>
        </p:spPr>
        <p:txBody>
          <a:bodyPr>
            <a:normAutofit/>
          </a:bodyPr>
          <a:lstStyle/>
          <a:p>
            <a:r>
              <a:rPr lang="ru-RU" b="1" dirty="0" smtClean="0"/>
              <a:t>Актуальность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Сейчас </a:t>
            </a:r>
            <a:r>
              <a:rPr lang="ru-RU" dirty="0"/>
              <a:t>все мы находимся в группе риска различных заболеваний из-за массы причин. Важно понимать, как уменьшить этот риск и прожить здоровую и долгую жизнь.</a:t>
            </a:r>
          </a:p>
        </p:txBody>
      </p:sp>
    </p:spTree>
    <p:extLst>
      <p:ext uri="{BB962C8B-B14F-4D97-AF65-F5344CB8AC3E}">
        <p14:creationId xmlns:p14="http://schemas.microsoft.com/office/powerpoint/2010/main" val="3022542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Здоровый образ </a:t>
            </a:r>
            <a:r>
              <a:rPr lang="ru-RU" sz="2400" dirty="0" smtClean="0"/>
              <a:t>жизни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b="1" dirty="0" smtClean="0"/>
              <a:t>Аспекты </a:t>
            </a:r>
            <a:r>
              <a:rPr lang="ru-RU" b="1" dirty="0"/>
              <a:t>ЗОЖ:</a:t>
            </a:r>
            <a:endParaRPr lang="ru-RU" b="1" dirty="0" smtClean="0"/>
          </a:p>
          <a:p>
            <a:endParaRPr lang="ru-RU" dirty="0"/>
          </a:p>
          <a:p>
            <a:r>
              <a:rPr lang="ru-RU" dirty="0" smtClean="0"/>
              <a:t>Здоровые </a:t>
            </a:r>
            <a:r>
              <a:rPr lang="ru-RU" dirty="0"/>
              <a:t>привычки и навыки (привитие их с детства; отказ от губительного курения, употребления наркотиков и алкоголизма).</a:t>
            </a:r>
          </a:p>
          <a:p>
            <a:r>
              <a:rPr lang="ru-RU" dirty="0"/>
              <a:t>Ежедневное здоровое питание.</a:t>
            </a:r>
          </a:p>
          <a:p>
            <a:r>
              <a:rPr lang="ru-RU" dirty="0"/>
              <a:t>Активная жизнь (занятия спортом и физкультурой, активный отдых).</a:t>
            </a:r>
          </a:p>
          <a:p>
            <a:r>
              <a:rPr lang="ru-RU" dirty="0"/>
              <a:t>Эмоциональное самочувствие (контролируем свои эмоции).</a:t>
            </a:r>
          </a:p>
          <a:p>
            <a:r>
              <a:rPr lang="ru-RU" dirty="0"/>
              <a:t>Интеллектуальное самочувствие (восприятие новой полезной информации для дальнейшего ее применения; мотивация и мышление, наполненное позитивом).</a:t>
            </a:r>
          </a:p>
          <a:p>
            <a:r>
              <a:rPr lang="ru-RU" dirty="0"/>
              <a:t>Духовное самочувствие (заряжаемся оптимизмом и ставим перед собой цели).</a:t>
            </a:r>
          </a:p>
          <a:p>
            <a:r>
              <a:rPr lang="ru-RU" dirty="0"/>
              <a:t>Окружающая среда (изучаем влияние ее полезных и вредных факторов на наш организм). 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smtClean="0"/>
              <a:t>образ </a:t>
            </a:r>
            <a:r>
              <a:rPr lang="ru-RU" sz="2400" dirty="0"/>
              <a:t>жизни отдельного человека с целью профилактики болезней и укрепления здоровья. </a:t>
            </a:r>
          </a:p>
        </p:txBody>
      </p:sp>
    </p:spTree>
    <p:extLst>
      <p:ext uri="{BB962C8B-B14F-4D97-AF65-F5344CB8AC3E}">
        <p14:creationId xmlns:p14="http://schemas.microsoft.com/office/powerpoint/2010/main" val="3002159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006774"/>
              </p:ext>
            </p:extLst>
          </p:nvPr>
        </p:nvGraphicFramePr>
        <p:xfrm>
          <a:off x="0" y="-1232385"/>
          <a:ext cx="12192000" cy="92311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92000"/>
              </a:tblGrid>
              <a:tr h="87231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Опросник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200" dirty="0" smtClean="0">
                          <a:effectLst/>
                        </a:rPr>
                        <a:t>1. </a:t>
                      </a:r>
                      <a:r>
                        <a:rPr lang="ru-RU" sz="2200" dirty="0">
                          <a:effectLst/>
                        </a:rPr>
                        <a:t>«Здоровый образ жизни – это…»?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это способ поддержания здоровья;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ведение распорядка дня, правильное питание;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это способ долголетия;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занятия спортом.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200" dirty="0" smtClean="0">
                          <a:effectLst/>
                        </a:rPr>
                        <a:t>2. Факторы</a:t>
                      </a:r>
                      <a:r>
                        <a:rPr lang="ru-RU" sz="2200" dirty="0">
                          <a:effectLst/>
                        </a:rPr>
                        <a:t>, способствующие укреплению здоровья?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назовите их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200" dirty="0" smtClean="0">
                          <a:effectLst/>
                        </a:rPr>
                        <a:t>3. Факторы</a:t>
                      </a:r>
                      <a:r>
                        <a:rPr lang="ru-RU" sz="2200" dirty="0">
                          <a:effectLst/>
                        </a:rPr>
                        <a:t>, оказывающие негативное влияние на здоровье?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назовите их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200" dirty="0" smtClean="0">
                          <a:effectLst/>
                        </a:rPr>
                        <a:t>4. Каким </a:t>
                      </a:r>
                      <a:r>
                        <a:rPr lang="ru-RU" sz="2200" dirty="0">
                          <a:effectLst/>
                        </a:rPr>
                        <a:t>видом спорта вы занимаетесь?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200" dirty="0" smtClean="0">
                          <a:effectLst/>
                        </a:rPr>
                        <a:t>5. Пропускаете </a:t>
                      </a:r>
                      <a:r>
                        <a:rPr lang="ru-RU" sz="2200" dirty="0">
                          <a:effectLst/>
                        </a:rPr>
                        <a:t>ли вы утренний прием пищи?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200" dirty="0" smtClean="0">
                          <a:effectLst/>
                        </a:rPr>
                        <a:t>6. Часто </a:t>
                      </a:r>
                      <a:r>
                        <a:rPr lang="ru-RU" sz="2200" dirty="0">
                          <a:effectLst/>
                        </a:rPr>
                        <a:t>ли вы пропускаете занятие по физической культуре, если пропускаете, то по какой причине. 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200" dirty="0" smtClean="0">
                          <a:effectLst/>
                        </a:rPr>
                        <a:t>7. Ваше </a:t>
                      </a:r>
                      <a:r>
                        <a:rPr lang="ru-RU" sz="2200" dirty="0">
                          <a:effectLst/>
                        </a:rPr>
                        <a:t>отношение к наркотикам, алкоголю, курению? 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200" dirty="0" smtClean="0">
                          <a:effectLst/>
                        </a:rPr>
                        <a:t>8. Употребляли </a:t>
                      </a:r>
                      <a:r>
                        <a:rPr lang="ru-RU" sz="2200" dirty="0">
                          <a:effectLst/>
                        </a:rPr>
                        <a:t>ли наркотики, алкоголь, никотин?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8761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13216" y="273051"/>
            <a:ext cx="6258295" cy="1162050"/>
          </a:xfrm>
        </p:spPr>
        <p:txBody>
          <a:bodyPr>
            <a:normAutofit/>
          </a:bodyPr>
          <a:lstStyle/>
          <a:p>
            <a:r>
              <a:rPr lang="ru-RU" sz="2800" dirty="0"/>
              <a:t>Результаты анкетирования.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/>
              <a:t>это способ поддержания здоровья;</a:t>
            </a:r>
            <a:br>
              <a:rPr lang="ru-RU" dirty="0"/>
            </a:br>
            <a:r>
              <a:rPr lang="ru-RU" dirty="0"/>
              <a:t>- ведение распорядка дня, правильное питание;</a:t>
            </a:r>
            <a:br>
              <a:rPr lang="ru-RU" dirty="0"/>
            </a:br>
            <a:r>
              <a:rPr lang="ru-RU" dirty="0"/>
              <a:t>- это способ долголетия;</a:t>
            </a:r>
            <a:br>
              <a:rPr lang="ru-RU" dirty="0"/>
            </a:br>
            <a:r>
              <a:rPr lang="ru-RU" dirty="0"/>
              <a:t>- занятия спортом.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На </a:t>
            </a:r>
            <a:r>
              <a:rPr lang="ru-RU" sz="3600" dirty="0" smtClean="0"/>
              <a:t>вопрос –</a:t>
            </a:r>
          </a:p>
          <a:p>
            <a:r>
              <a:rPr lang="ru-RU" sz="3600" dirty="0"/>
              <a:t>«Здоровый образ жизни – это</a:t>
            </a:r>
            <a:r>
              <a:rPr lang="ru-RU" sz="3600" dirty="0" smtClean="0"/>
              <a:t>…»?</a:t>
            </a:r>
          </a:p>
          <a:p>
            <a:r>
              <a:rPr lang="ru-RU" sz="3600" dirty="0" smtClean="0"/>
              <a:t>ученики </a:t>
            </a:r>
            <a:r>
              <a:rPr lang="ru-RU" sz="3600" dirty="0"/>
              <a:t>ответили: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429277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3782" y="273050"/>
            <a:ext cx="10295906" cy="116205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Факторы</a:t>
            </a:r>
            <a:r>
              <a:rPr lang="ru-RU" sz="2800" dirty="0"/>
              <a:t>, способствующих укреплению </a:t>
            </a:r>
            <a:r>
              <a:rPr lang="ru-RU" sz="2800" dirty="0" smtClean="0"/>
              <a:t>здоровья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pPr algn="just"/>
            <a:r>
              <a:rPr lang="ru-RU" dirty="0" smtClean="0"/>
              <a:t>прогулки </a:t>
            </a:r>
            <a:r>
              <a:rPr lang="ru-RU" dirty="0"/>
              <a:t>на свежем воздухе, физическая активность, здоровое питание, отказ от вредных привычек, закаливание и соблюдение личной гигиены, хорошее настроение, полноценный сон.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ru-RU" sz="3200" dirty="0" smtClean="0"/>
          </a:p>
          <a:p>
            <a:endParaRPr lang="ru-RU" sz="3200" dirty="0"/>
          </a:p>
          <a:p>
            <a:r>
              <a:rPr lang="ru-RU" sz="3200" b="1" dirty="0" smtClean="0"/>
              <a:t>были названы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765567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10838212" cy="1162050"/>
          </a:xfrm>
        </p:spPr>
        <p:txBody>
          <a:bodyPr>
            <a:noAutofit/>
          </a:bodyPr>
          <a:lstStyle/>
          <a:p>
            <a:r>
              <a:rPr lang="ru-RU" sz="3200" dirty="0"/>
              <a:t>Ф</a:t>
            </a:r>
            <a:r>
              <a:rPr lang="ru-RU" sz="3200" dirty="0" smtClean="0"/>
              <a:t>акторы </a:t>
            </a:r>
            <a:r>
              <a:rPr lang="ru-RU" sz="3200" dirty="0"/>
              <a:t>оказывающих негативное влияние на здоровье,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длительное </a:t>
            </a:r>
            <a:r>
              <a:rPr lang="ru-RU" dirty="0"/>
              <a:t>использование компьютера и просмотр телевизора, курение, употребление наркотиков и алкоголя, неправильное питание, плохой сон, сидячий образ жизни.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ru-RU" sz="3200" b="1" dirty="0" smtClean="0"/>
          </a:p>
          <a:p>
            <a:r>
              <a:rPr lang="ru-RU" sz="3200" b="1" dirty="0" smtClean="0"/>
              <a:t>были </a:t>
            </a:r>
            <a:r>
              <a:rPr lang="ru-RU" sz="3200" b="1" dirty="0"/>
              <a:t>названы:</a:t>
            </a:r>
          </a:p>
        </p:txBody>
      </p:sp>
    </p:spTree>
    <p:extLst>
      <p:ext uri="{BB962C8B-B14F-4D97-AF65-F5344CB8AC3E}">
        <p14:creationId xmlns:p14="http://schemas.microsoft.com/office/powerpoint/2010/main" val="3368965856"/>
      </p:ext>
    </p:extLst>
  </p:cSld>
  <p:clrMapOvr>
    <a:masterClrMapping/>
  </p:clrMapOvr>
</p:sld>
</file>

<file path=ppt/theme/theme1.xml><?xml version="1.0" encoding="utf-8"?>
<a:theme xmlns:a="http://schemas.openxmlformats.org/drawingml/2006/main" name="La men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TM02474572[[fn=Медицинский шаблон оформления]]</Template>
  <TotalTime>43</TotalTime>
  <Words>314</Words>
  <Application>Microsoft Office PowerPoint</Application>
  <PresentationFormat>Широкоэкранный</PresentationFormat>
  <Paragraphs>101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La mente</vt:lpstr>
      <vt:lpstr>Здоровый образ жизни – это здорово!</vt:lpstr>
      <vt:lpstr>«Здоровье - это единственное благо, которое каждый отнимает у себя сам» - Михаил Мамчич</vt:lpstr>
      <vt:lpstr>Цель проекта: Рассказать о здоровом образе жизни одноклассникам и привлечь их этим. </vt:lpstr>
      <vt:lpstr>Актуальность Сейчас все мы находимся в группе риска различных заболеваний из-за массы причин. Важно понимать, как уменьшить этот риск и прожить здоровую и долгую жизнь.</vt:lpstr>
      <vt:lpstr>Здоровый образ жизни</vt:lpstr>
      <vt:lpstr>Презентация PowerPoint</vt:lpstr>
      <vt:lpstr>Результаты анкетирования.  </vt:lpstr>
      <vt:lpstr>Факторы, способствующих укреплению здоровья</vt:lpstr>
      <vt:lpstr>Факторы оказывающих негативное влияние на здоровье, </vt:lpstr>
      <vt:lpstr>Популярными спортивными секциями являются –  </vt:lpstr>
      <vt:lpstr> Примерный рацион питания для школьников </vt:lpstr>
      <vt:lpstr> Выводы:  </vt:lpstr>
      <vt:lpstr>Спасибо за внимание!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Здоровый образ жизни – это здорово!</dc:title>
  <dc:creator>Редькина Лариса Ивановна</dc:creator>
  <cp:lastModifiedBy>Редькина Лариса Ивановна</cp:lastModifiedBy>
  <cp:revision>5</cp:revision>
  <dcterms:created xsi:type="dcterms:W3CDTF">2018-01-26T09:08:26Z</dcterms:created>
  <dcterms:modified xsi:type="dcterms:W3CDTF">2018-01-26T09:51:31Z</dcterms:modified>
</cp:coreProperties>
</file>