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257" r:id="rId3"/>
    <p:sldId id="285" r:id="rId4"/>
    <p:sldId id="286" r:id="rId5"/>
    <p:sldId id="287" r:id="rId6"/>
    <p:sldId id="288" r:id="rId7"/>
    <p:sldId id="258" r:id="rId8"/>
    <p:sldId id="259" r:id="rId9"/>
    <p:sldId id="283" r:id="rId10"/>
    <p:sldId id="261" r:id="rId11"/>
    <p:sldId id="263" r:id="rId12"/>
    <p:sldId id="264" r:id="rId13"/>
    <p:sldId id="265" r:id="rId14"/>
    <p:sldId id="266" r:id="rId15"/>
    <p:sldId id="267" r:id="rId16"/>
    <p:sldId id="270" r:id="rId17"/>
    <p:sldId id="269" r:id="rId18"/>
    <p:sldId id="271"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65977" autoAdjust="0"/>
  </p:normalViewPr>
  <p:slideViewPr>
    <p:cSldViewPr>
      <p:cViewPr varScale="1">
        <p:scale>
          <a:sx n="93" d="100"/>
          <a:sy n="93"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C00CC-173C-4E9A-9187-1BCEDED929C7}" type="datetimeFigureOut">
              <a:rPr lang="ru-RU" smtClean="0"/>
              <a:pPr/>
              <a:t>13.03.2018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36FCC-C68D-40B8-BE2F-E61CCAFE4014}" type="slidenum">
              <a:rPr lang="ru-RU" smtClean="0"/>
              <a:pPr/>
              <a:t>‹#›</a:t>
            </a:fld>
            <a:endParaRPr lang="ru-RU"/>
          </a:p>
        </p:txBody>
      </p:sp>
    </p:spTree>
    <p:extLst>
      <p:ext uri="{BB962C8B-B14F-4D97-AF65-F5344CB8AC3E}">
        <p14:creationId xmlns:p14="http://schemas.microsoft.com/office/powerpoint/2010/main" val="214882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endParaRPr lang="ru-RU" dirty="0"/>
          </a:p>
        </p:txBody>
      </p:sp>
      <p:sp>
        <p:nvSpPr>
          <p:cNvPr id="4" name="Номер слайда 3"/>
          <p:cNvSpPr>
            <a:spLocks noGrp="1"/>
          </p:cNvSpPr>
          <p:nvPr>
            <p:ph type="sldNum" sz="quarter" idx="10"/>
          </p:nvPr>
        </p:nvSpPr>
        <p:spPr/>
        <p:txBody>
          <a:bodyPr/>
          <a:lstStyle/>
          <a:p>
            <a:fld id="{3AE36FCC-C68D-40B8-BE2F-E61CCAFE4014}" type="slidenum">
              <a:rPr lang="ru-RU" smtClean="0"/>
              <a:pPr/>
              <a:t>10</a:t>
            </a:fld>
            <a:endParaRPr lang="ru-RU"/>
          </a:p>
        </p:txBody>
      </p:sp>
    </p:spTree>
    <p:extLst>
      <p:ext uri="{BB962C8B-B14F-4D97-AF65-F5344CB8AC3E}">
        <p14:creationId xmlns:p14="http://schemas.microsoft.com/office/powerpoint/2010/main" val="206300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807BF-0832-414C-B6C3-CD7D78654BB0}" type="slidenum">
              <a:rPr lang="ru-RU" smtClean="0"/>
              <a:pPr/>
              <a:t>‹#›</a:t>
            </a:fld>
            <a:endParaRPr lang="ru-RU"/>
          </a:p>
        </p:txBody>
      </p:sp>
      <p:pic>
        <p:nvPicPr>
          <p:cNvPr id="7" name="Рисунок 6" descr="проба.jpg"/>
          <p:cNvPicPr>
            <a:picLocks noChangeAspect="1"/>
          </p:cNvPicPr>
          <p:nvPr userDrawn="1"/>
        </p:nvPicPr>
        <p:blipFill>
          <a:blip r:embed="rId2" cstate="print"/>
          <a:stretch>
            <a:fillRect/>
          </a:stretch>
        </p:blipFill>
        <p:spPr>
          <a:xfrm>
            <a:off x="1534" y="0"/>
            <a:ext cx="9140932"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A04955-A67E-4046-A0E3-B2B181725428}"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807BF-0832-414C-B6C3-CD7D78654BB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04955-A67E-4046-A0E3-B2B181725428}" type="datetimeFigureOut">
              <a:rPr lang="ru-RU" smtClean="0"/>
              <a:pPr/>
              <a:t>13.03.2018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807BF-0832-414C-B6C3-CD7D78654BB0}" type="slidenum">
              <a:rPr lang="ru-RU" smtClean="0"/>
              <a:pPr/>
              <a:t>‹#›</a:t>
            </a:fld>
            <a:endParaRPr lang="ru-RU"/>
          </a:p>
        </p:txBody>
      </p:sp>
      <p:pic>
        <p:nvPicPr>
          <p:cNvPr id="7" name="Рисунок 6" descr="проба2.jpg"/>
          <p:cNvPicPr>
            <a:picLocks noChangeAspect="1"/>
          </p:cNvPicPr>
          <p:nvPr userDrawn="1"/>
        </p:nvPicPr>
        <p:blipFill>
          <a:blip r:embed="rId13" cstate="print"/>
          <a:stretch>
            <a:fillRect/>
          </a:stretch>
        </p:blipFill>
        <p:spPr>
          <a:xfrm>
            <a:off x="1534" y="0"/>
            <a:ext cx="914093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500063" y="714374"/>
            <a:ext cx="7744345" cy="1418481"/>
          </a:xfrm>
        </p:spPr>
        <p:txBody>
          <a:bodyPr/>
          <a:lstStyle/>
          <a:p>
            <a:pPr algn="r"/>
            <a:r>
              <a:rPr lang="ru-RU" altLang="ru-RU" sz="2400" b="1" u="sng" dirty="0" smtClean="0">
                <a:solidFill>
                  <a:srgbClr val="FF0000"/>
                </a:solidFill>
                <a:latin typeface="Batang" panose="02030600000101010101" pitchFamily="18" charset="-127"/>
                <a:ea typeface="Batang" panose="02030600000101010101" pitchFamily="18" charset="-127"/>
              </a:rPr>
              <a:t>МАДОУ № 3</a:t>
            </a:r>
            <a:br>
              <a:rPr lang="ru-RU" altLang="ru-RU" sz="2400" b="1" u="sng" dirty="0" smtClean="0">
                <a:solidFill>
                  <a:srgbClr val="FF0000"/>
                </a:solidFill>
                <a:latin typeface="Batang" panose="02030600000101010101" pitchFamily="18" charset="-127"/>
                <a:ea typeface="Batang" panose="02030600000101010101" pitchFamily="18" charset="-127"/>
              </a:rPr>
            </a:br>
            <a:r>
              <a:rPr lang="ru-RU" altLang="ru-RU" sz="2400" b="1" u="sng" dirty="0" smtClean="0">
                <a:solidFill>
                  <a:srgbClr val="FF0000"/>
                </a:solidFill>
                <a:latin typeface="Batang" panose="02030600000101010101" pitchFamily="18" charset="-127"/>
                <a:ea typeface="Batang" panose="02030600000101010101" pitchFamily="18" charset="-127"/>
              </a:rPr>
              <a:t>третье королевство</a:t>
            </a:r>
            <a:r>
              <a:rPr lang="ru-RU" altLang="ru-RU" sz="2400" b="1" u="sng" dirty="0" smtClean="0">
                <a:latin typeface="Batang" panose="02030600000101010101" pitchFamily="18" charset="-127"/>
                <a:ea typeface="Batang" panose="02030600000101010101" pitchFamily="18" charset="-127"/>
              </a:rPr>
              <a:t/>
            </a:r>
            <a:br>
              <a:rPr lang="ru-RU" altLang="ru-RU" sz="2400" b="1" u="sng" dirty="0" smtClean="0">
                <a:latin typeface="Batang" panose="02030600000101010101" pitchFamily="18" charset="-127"/>
                <a:ea typeface="Batang" panose="02030600000101010101" pitchFamily="18" charset="-127"/>
              </a:rPr>
            </a:br>
            <a:r>
              <a:rPr lang="ru-RU" altLang="ru-RU" sz="2400" b="1" u="sng" dirty="0" smtClean="0">
                <a:solidFill>
                  <a:srgbClr val="FF0000"/>
                </a:solidFill>
                <a:latin typeface="Batang" panose="02030600000101010101" pitchFamily="18" charset="-127"/>
                <a:ea typeface="Batang" panose="02030600000101010101" pitchFamily="18" charset="-127"/>
              </a:rPr>
              <a:t>г. Среднеуральск</a:t>
            </a:r>
          </a:p>
        </p:txBody>
      </p:sp>
      <p:sp>
        <p:nvSpPr>
          <p:cNvPr id="9219" name="Содержимое 2"/>
          <p:cNvSpPr>
            <a:spLocks noGrp="1"/>
          </p:cNvSpPr>
          <p:nvPr>
            <p:ph idx="1"/>
          </p:nvPr>
        </p:nvSpPr>
        <p:spPr>
          <a:xfrm>
            <a:off x="457200" y="2132855"/>
            <a:ext cx="7859216" cy="4023469"/>
          </a:xfrm>
        </p:spPr>
        <p:txBody>
          <a:bodyPr>
            <a:normAutofit/>
          </a:bodyPr>
          <a:lstStyle/>
          <a:p>
            <a:r>
              <a:rPr lang="ru-RU" altLang="ru-RU" sz="3600" dirty="0" smtClean="0">
                <a:latin typeface="Batang" panose="02030600000101010101" pitchFamily="18" charset="-127"/>
                <a:ea typeface="Batang" panose="02030600000101010101" pitchFamily="18" charset="-127"/>
              </a:rPr>
              <a:t>Цикл НОД по теме:</a:t>
            </a:r>
          </a:p>
          <a:p>
            <a:r>
              <a:rPr lang="ru-RU" altLang="ru-RU" sz="3600" dirty="0" smtClean="0">
                <a:latin typeface="Batang" panose="02030600000101010101" pitchFamily="18" charset="-127"/>
                <a:ea typeface="Batang" panose="02030600000101010101" pitchFamily="18" charset="-127"/>
              </a:rPr>
              <a:t>Семейные ценности(куклы обереги) </a:t>
            </a:r>
          </a:p>
          <a:p>
            <a:r>
              <a:rPr lang="ru-RU" altLang="ru-RU" sz="3600" dirty="0" smtClean="0">
                <a:latin typeface="Batang" panose="02030600000101010101" pitchFamily="18" charset="-127"/>
                <a:ea typeface="Batang" panose="02030600000101010101" pitchFamily="18" charset="-127"/>
              </a:rPr>
              <a:t>для подготовительной группы</a:t>
            </a:r>
          </a:p>
          <a:p>
            <a:r>
              <a:rPr lang="ru-RU" altLang="ru-RU" sz="3600" dirty="0" smtClean="0">
                <a:latin typeface="Batang" panose="02030600000101010101" pitchFamily="18" charset="-127"/>
                <a:ea typeface="Batang" panose="02030600000101010101" pitchFamily="18" charset="-127"/>
              </a:rPr>
              <a:t>Подготовила учитель-логопед:</a:t>
            </a:r>
          </a:p>
          <a:p>
            <a:r>
              <a:rPr lang="ru-RU" altLang="ru-RU" sz="3600" dirty="0" smtClean="0">
                <a:latin typeface="Batang" panose="02030600000101010101" pitchFamily="18" charset="-127"/>
                <a:ea typeface="Batang" panose="02030600000101010101" pitchFamily="18" charset="-127"/>
              </a:rPr>
              <a:t>Калинина Светлана Владимировна</a:t>
            </a:r>
          </a:p>
          <a:p>
            <a:r>
              <a:rPr lang="ru-RU" altLang="ru-RU" sz="3600" dirty="0" smtClean="0">
                <a:latin typeface="Batang" panose="02030600000101010101" pitchFamily="18" charset="-127"/>
                <a:ea typeface="Batang" panose="02030600000101010101" pitchFamily="18" charset="-127"/>
              </a:rPr>
              <a:t>Январь 2018год</a:t>
            </a:r>
          </a:p>
        </p:txBody>
      </p:sp>
    </p:spTree>
    <p:extLst>
      <p:ext uri="{BB962C8B-B14F-4D97-AF65-F5344CB8AC3E}">
        <p14:creationId xmlns:p14="http://schemas.microsoft.com/office/powerpoint/2010/main" val="179570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err="1" smtClean="0">
                <a:solidFill>
                  <a:srgbClr val="FF0000"/>
                </a:solidFill>
              </a:rPr>
              <a:t>Обереговые</a:t>
            </a:r>
            <a:r>
              <a:rPr lang="ru-RU" b="1" dirty="0" smtClean="0">
                <a:solidFill>
                  <a:srgbClr val="FF0000"/>
                </a:solidFill>
              </a:rPr>
              <a:t> куклы</a:t>
            </a:r>
            <a:endParaRPr lang="ru-RU" dirty="0"/>
          </a:p>
        </p:txBody>
      </p:sp>
      <p:sp>
        <p:nvSpPr>
          <p:cNvPr id="3" name="Содержимое 2"/>
          <p:cNvSpPr>
            <a:spLocks noGrp="1"/>
          </p:cNvSpPr>
          <p:nvPr>
            <p:ph sz="half" idx="1"/>
          </p:nvPr>
        </p:nvSpPr>
        <p:spPr>
          <a:xfrm>
            <a:off x="457200" y="1052736"/>
            <a:ext cx="4042792" cy="2952327"/>
          </a:xfrm>
        </p:spPr>
        <p:txBody>
          <a:bodyPr>
            <a:normAutofit fontScale="70000" lnSpcReduction="20000"/>
          </a:bodyPr>
          <a:lstStyle/>
          <a:p>
            <a:pPr>
              <a:buNone/>
            </a:pPr>
            <a:r>
              <a:rPr lang="ru-RU" dirty="0" smtClean="0"/>
              <a:t>    </a:t>
            </a:r>
            <a:r>
              <a:rPr lang="ru-RU" b="1" dirty="0" smtClean="0">
                <a:solidFill>
                  <a:srgbClr val="FF0000"/>
                </a:solidFill>
              </a:rPr>
              <a:t> </a:t>
            </a:r>
            <a:r>
              <a:rPr lang="ru-RU" b="1" dirty="0" err="1" smtClean="0">
                <a:solidFill>
                  <a:srgbClr val="FF0000"/>
                </a:solidFill>
              </a:rPr>
              <a:t>Берегиня</a:t>
            </a:r>
            <a:r>
              <a:rPr lang="ru-RU" b="1" dirty="0" smtClean="0">
                <a:solidFill>
                  <a:srgbClr val="FF0000"/>
                </a:solidFill>
              </a:rPr>
              <a:t> </a:t>
            </a:r>
            <a:r>
              <a:rPr lang="ru-RU" dirty="0" smtClean="0"/>
              <a:t>– это традиционная славянская кукла-оберег. Главная задача куклы заключалась в защите от напастей, она должна была оберегать всех домочадцев от болезней и злых духов.</a:t>
            </a:r>
          </a:p>
          <a:p>
            <a:endParaRPr lang="ru-RU" dirty="0"/>
          </a:p>
        </p:txBody>
      </p:sp>
      <p:sp>
        <p:nvSpPr>
          <p:cNvPr id="4" name="Содержимое 3"/>
          <p:cNvSpPr>
            <a:spLocks noGrp="1"/>
          </p:cNvSpPr>
          <p:nvPr>
            <p:ph sz="half" idx="2"/>
          </p:nvPr>
        </p:nvSpPr>
        <p:spPr>
          <a:xfrm>
            <a:off x="4648200" y="1124745"/>
            <a:ext cx="4100264" cy="2736304"/>
          </a:xfrm>
        </p:spPr>
        <p:txBody>
          <a:bodyPr>
            <a:normAutofit fontScale="70000" lnSpcReduction="20000"/>
          </a:bodyPr>
          <a:lstStyle/>
          <a:p>
            <a:pPr>
              <a:buNone/>
            </a:pPr>
            <a:r>
              <a:rPr lang="ru-RU" b="1" dirty="0" smtClean="0">
                <a:solidFill>
                  <a:srgbClr val="FF0000"/>
                </a:solidFill>
              </a:rPr>
              <a:t>     Лихоманки. </a:t>
            </a:r>
            <a:r>
              <a:rPr lang="ru-RU" dirty="0" smtClean="0"/>
              <a:t>Их роль – привлечь к себе внимание злодейки-болезни залетевшей в дом. Верили наши бабушки, что залетит злой дух болезни в дом в поисках своей жертвы, увидит ярких нарядных кукол Лихоманок, подумает, что это человек, и вселиться в одну из них……..</a:t>
            </a:r>
          </a:p>
          <a:p>
            <a:endParaRPr lang="ru-RU" dirty="0"/>
          </a:p>
        </p:txBody>
      </p:sp>
      <p:pic>
        <p:nvPicPr>
          <p:cNvPr id="27650" name="Picture 2" descr="&amp;kcy;&amp;ucy;&amp;kcy;&amp;lcy;&amp;acy; &amp;Bcy;&amp;iecy;&amp;rcy;&amp;iecy;&amp;gcy;&amp;icy;&amp;ncy;&amp;yacy; &amp;dcy;&amp;ocy;&amp;mcy;&amp;acy;-1 &quot; &amp;Pcy;&amp;ocy;&amp;icy;&amp;scy;&amp;kcy; &amp;mcy;&amp;acy;&amp;scy;&amp;tcy;&amp;iecy;&amp;rcy; &amp;kcy;&amp;lcy;&amp;acy;&amp;scy;&amp;scy;&amp;ocy;&amp;vcy;, &amp;pcy;&amp;ocy;&amp;dcy;&amp;iecy;&amp;lcy;&amp;ocy;&amp;kcy; &amp;scy;&amp;vcy;&amp;ocy;&amp;icy;&amp;mcy;&amp;icy; &amp;rcy;&amp;ucy;&amp;kcy;&amp;acy;&amp;mcy;&amp;icy; &amp;icy; &amp;rcy;&amp;ucy;&amp;kcy;&amp;ocy;&amp;dcy;&amp;iecy;&amp;lcy;&amp;icy;&amp;yacy; &amp;ncy;&amp;acy; SearchMasterclass.Net"/>
          <p:cNvPicPr>
            <a:picLocks noChangeAspect="1" noChangeArrowheads="1"/>
          </p:cNvPicPr>
          <p:nvPr/>
        </p:nvPicPr>
        <p:blipFill>
          <a:blip r:embed="rId3" cstate="print"/>
          <a:srcRect/>
          <a:stretch>
            <a:fillRect/>
          </a:stretch>
        </p:blipFill>
        <p:spPr bwMode="auto">
          <a:xfrm>
            <a:off x="1475656" y="3284984"/>
            <a:ext cx="2533256" cy="3384376"/>
          </a:xfrm>
          <a:prstGeom prst="rect">
            <a:avLst/>
          </a:prstGeom>
          <a:noFill/>
          <a:ln w="9525">
            <a:noFill/>
            <a:miter lim="800000"/>
            <a:headEnd/>
            <a:tailEnd/>
          </a:ln>
        </p:spPr>
      </p:pic>
      <p:pic>
        <p:nvPicPr>
          <p:cNvPr id="27651" name="Picture 3" descr="http://slavoberegi.ucoz.ru/lixomanki.jpg"/>
          <p:cNvPicPr>
            <a:picLocks noChangeAspect="1" noChangeArrowheads="1"/>
          </p:cNvPicPr>
          <p:nvPr/>
        </p:nvPicPr>
        <p:blipFill>
          <a:blip r:embed="rId4" cstate="print"/>
          <a:srcRect/>
          <a:stretch>
            <a:fillRect/>
          </a:stretch>
        </p:blipFill>
        <p:spPr bwMode="auto">
          <a:xfrm>
            <a:off x="4283968" y="3861048"/>
            <a:ext cx="3994274"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err="1" smtClean="0">
                <a:solidFill>
                  <a:srgbClr val="FF0000"/>
                </a:solidFill>
              </a:rPr>
              <a:t>Обереговые</a:t>
            </a:r>
            <a:r>
              <a:rPr lang="ru-RU" b="1" dirty="0" smtClean="0">
                <a:solidFill>
                  <a:srgbClr val="FF0000"/>
                </a:solidFill>
              </a:rPr>
              <a:t> куклы</a:t>
            </a:r>
            <a:endParaRPr lang="ru-RU" dirty="0"/>
          </a:p>
        </p:txBody>
      </p:sp>
      <p:sp>
        <p:nvSpPr>
          <p:cNvPr id="3" name="Содержимое 2"/>
          <p:cNvSpPr>
            <a:spLocks noGrp="1"/>
          </p:cNvSpPr>
          <p:nvPr>
            <p:ph sz="half" idx="1"/>
          </p:nvPr>
        </p:nvSpPr>
        <p:spPr>
          <a:xfrm>
            <a:off x="457200" y="1196752"/>
            <a:ext cx="4038600" cy="3024337"/>
          </a:xfrm>
        </p:spPr>
        <p:txBody>
          <a:bodyPr>
            <a:normAutofit fontScale="70000" lnSpcReduction="20000"/>
          </a:bodyPr>
          <a:lstStyle/>
          <a:p>
            <a:pPr>
              <a:buNone/>
            </a:pPr>
            <a:r>
              <a:rPr lang="ru-RU" b="1" dirty="0" smtClean="0">
                <a:solidFill>
                  <a:srgbClr val="FF0000"/>
                </a:solidFill>
              </a:rPr>
              <a:t>     Куклы  </a:t>
            </a:r>
            <a:r>
              <a:rPr lang="ru-RU" b="1" dirty="0" err="1" smtClean="0">
                <a:solidFill>
                  <a:srgbClr val="FF0000"/>
                </a:solidFill>
              </a:rPr>
              <a:t>Крупенички</a:t>
            </a:r>
            <a:r>
              <a:rPr lang="ru-RU" b="1" dirty="0" smtClean="0">
                <a:solidFill>
                  <a:srgbClr val="FF0000"/>
                </a:solidFill>
              </a:rPr>
              <a:t> </a:t>
            </a:r>
            <a:r>
              <a:rPr lang="ru-RU" dirty="0" smtClean="0"/>
              <a:t>считались главными куклами в доме, поскольку являлись хранительницами того, во что был вложен нелегкий труд  целого семейства. В таких куклах хранилось лучшее отборное зерно с собранного урожая, которое весной использовалось для посева.  </a:t>
            </a:r>
          </a:p>
          <a:p>
            <a:pPr>
              <a:buNone/>
            </a:pPr>
            <a:endParaRPr lang="ru-RU" dirty="0"/>
          </a:p>
        </p:txBody>
      </p:sp>
      <p:sp>
        <p:nvSpPr>
          <p:cNvPr id="4" name="Содержимое 3"/>
          <p:cNvSpPr>
            <a:spLocks noGrp="1"/>
          </p:cNvSpPr>
          <p:nvPr>
            <p:ph sz="half" idx="2"/>
          </p:nvPr>
        </p:nvSpPr>
        <p:spPr>
          <a:xfrm>
            <a:off x="4648200" y="1340768"/>
            <a:ext cx="4038600" cy="3528391"/>
          </a:xfrm>
        </p:spPr>
        <p:txBody>
          <a:bodyPr>
            <a:normAutofit fontScale="70000" lnSpcReduction="20000"/>
          </a:bodyPr>
          <a:lstStyle/>
          <a:p>
            <a:pPr>
              <a:buNone/>
            </a:pPr>
            <a:r>
              <a:rPr lang="ru-RU" dirty="0" smtClean="0"/>
              <a:t>    </a:t>
            </a:r>
            <a:r>
              <a:rPr lang="ru-RU" b="1" dirty="0" smtClean="0">
                <a:solidFill>
                  <a:srgbClr val="FF0000"/>
                </a:solidFill>
              </a:rPr>
              <a:t>Кукла Колокольчик</a:t>
            </a:r>
          </a:p>
          <a:p>
            <a:pPr>
              <a:buNone/>
            </a:pPr>
            <a:r>
              <a:rPr lang="ru-RU" dirty="0" smtClean="0"/>
              <a:t>     – оберег хорошего настроения и добрых вестей (как ни вспомнить праздничные тройки, звенящие по всей округе), поэтому ее дарили для хорошей атмосферы в доме, желая радости и добра хозяевам.</a:t>
            </a:r>
          </a:p>
          <a:p>
            <a:pPr>
              <a:buNone/>
            </a:pPr>
            <a:r>
              <a:rPr lang="ru-RU" dirty="0" smtClean="0"/>
              <a:t> </a:t>
            </a:r>
          </a:p>
          <a:p>
            <a:pPr>
              <a:buNone/>
            </a:pPr>
            <a:endParaRPr lang="ru-RU" dirty="0"/>
          </a:p>
        </p:txBody>
      </p:sp>
      <p:pic>
        <p:nvPicPr>
          <p:cNvPr id="29698" name="Picture 2" descr="&amp;Kcy;&amp;ucy;&amp;kcy;&amp;lcy;&amp;ycy; &amp;ocy;&amp;bcy;&amp;iecy;&amp;rcy;&amp;iecy;&amp;gcy;&amp;icy; &amp;Scy;&amp;acy;&amp;mcy;&amp;icy; &amp;scy; &amp;ucy;&amp;scy;&amp;acy;&amp;mcy;&amp;icy;."/>
          <p:cNvPicPr>
            <a:picLocks noChangeAspect="1" noChangeArrowheads="1"/>
          </p:cNvPicPr>
          <p:nvPr/>
        </p:nvPicPr>
        <p:blipFill>
          <a:blip r:embed="rId2" cstate="print"/>
          <a:srcRect/>
          <a:stretch>
            <a:fillRect/>
          </a:stretch>
        </p:blipFill>
        <p:spPr bwMode="auto">
          <a:xfrm>
            <a:off x="1475656" y="3717032"/>
            <a:ext cx="2577727" cy="2882183"/>
          </a:xfrm>
          <a:prstGeom prst="rect">
            <a:avLst/>
          </a:prstGeom>
          <a:noFill/>
          <a:ln w="9525">
            <a:noFill/>
            <a:miter lim="800000"/>
            <a:headEnd/>
            <a:tailEnd/>
          </a:ln>
        </p:spPr>
      </p:pic>
      <p:pic>
        <p:nvPicPr>
          <p:cNvPr id="29699" name="Picture 3" descr="&amp;Icy;&amp;yucy;&amp;lcy;&amp;softcy; 2013 Hand-made. . &amp;Scy;&amp;dcy;&amp;iecy;&amp;lcy;&amp;acy;&amp;ncy;&amp;ocy; &amp;scy; &amp;lcy;&amp;yucy;&amp;bcy;&amp;ocy;&amp;vcy;&amp;softcy;&amp;yucy;"/>
          <p:cNvPicPr>
            <a:picLocks noChangeAspect="1" noChangeArrowheads="1"/>
          </p:cNvPicPr>
          <p:nvPr/>
        </p:nvPicPr>
        <p:blipFill>
          <a:blip r:embed="rId3" cstate="print"/>
          <a:srcRect/>
          <a:stretch>
            <a:fillRect/>
          </a:stretch>
        </p:blipFill>
        <p:spPr bwMode="auto">
          <a:xfrm>
            <a:off x="4211960" y="3717032"/>
            <a:ext cx="3707904"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err="1" smtClean="0">
                <a:solidFill>
                  <a:srgbClr val="FF0000"/>
                </a:solidFill>
              </a:rPr>
              <a:t>Обереговые</a:t>
            </a:r>
            <a:r>
              <a:rPr lang="ru-RU" b="1" dirty="0" smtClean="0">
                <a:solidFill>
                  <a:srgbClr val="FF0000"/>
                </a:solidFill>
              </a:rPr>
              <a:t> куклы</a:t>
            </a:r>
            <a:endParaRPr lang="ru-RU" dirty="0"/>
          </a:p>
        </p:txBody>
      </p:sp>
      <p:sp>
        <p:nvSpPr>
          <p:cNvPr id="3" name="Содержимое 2"/>
          <p:cNvSpPr>
            <a:spLocks noGrp="1"/>
          </p:cNvSpPr>
          <p:nvPr>
            <p:ph sz="half" idx="1"/>
          </p:nvPr>
        </p:nvSpPr>
        <p:spPr>
          <a:xfrm>
            <a:off x="457200" y="1268759"/>
            <a:ext cx="4038600" cy="2232249"/>
          </a:xfrm>
        </p:spPr>
        <p:txBody>
          <a:bodyPr>
            <a:normAutofit fontScale="62500" lnSpcReduction="20000"/>
          </a:bodyPr>
          <a:lstStyle/>
          <a:p>
            <a:pPr>
              <a:buNone/>
            </a:pPr>
            <a:r>
              <a:rPr lang="ru-RU" b="1" dirty="0" smtClean="0">
                <a:solidFill>
                  <a:srgbClr val="FF0000"/>
                </a:solidFill>
              </a:rPr>
              <a:t>      День и ночь</a:t>
            </a:r>
            <a:r>
              <a:rPr lang="ru-RU" dirty="0" smtClean="0"/>
              <a:t>. Это кукла - оберег, которая охранят жилище и его домочадцев, она символизирует сутки и оберегает смену дня и ночи, порядок в мире. Кукла День - Ночь представляет собой 2 куклы / 2 стороны куколки. Одна - означает день (светлая), вторая (тёмная, синяя) символизирует ночь. </a:t>
            </a:r>
          </a:p>
          <a:p>
            <a:endParaRPr lang="ru-RU" dirty="0"/>
          </a:p>
        </p:txBody>
      </p:sp>
      <p:sp>
        <p:nvSpPr>
          <p:cNvPr id="4" name="Содержимое 3"/>
          <p:cNvSpPr>
            <a:spLocks noGrp="1"/>
          </p:cNvSpPr>
          <p:nvPr>
            <p:ph sz="half" idx="2"/>
          </p:nvPr>
        </p:nvSpPr>
        <p:spPr>
          <a:xfrm>
            <a:off x="4648200" y="1268761"/>
            <a:ext cx="4038600" cy="2448272"/>
          </a:xfrm>
        </p:spPr>
        <p:txBody>
          <a:bodyPr>
            <a:normAutofit fontScale="62500" lnSpcReduction="20000"/>
          </a:bodyPr>
          <a:lstStyle/>
          <a:p>
            <a:pPr>
              <a:buNone/>
            </a:pPr>
            <a:r>
              <a:rPr lang="ru-RU" dirty="0" smtClean="0"/>
              <a:t>      </a:t>
            </a:r>
            <a:r>
              <a:rPr lang="ru-RU" b="1" dirty="0" smtClean="0">
                <a:solidFill>
                  <a:srgbClr val="FF0000"/>
                </a:solidFill>
              </a:rPr>
              <a:t>Травница </a:t>
            </a:r>
            <a:r>
              <a:rPr lang="ru-RU" dirty="0" smtClean="0"/>
              <a:t>наполнена душистой травой. Стоит её немного помять в руках и запах особой травки разносится по всему дому. Это запах считается не только магическим, отгоняющим злых духов, но и лечебным. Душистая трава отгоняет от людей духов болезней.</a:t>
            </a:r>
          </a:p>
          <a:p>
            <a:pPr>
              <a:buNone/>
            </a:pPr>
            <a:endParaRPr lang="ru-RU" dirty="0"/>
          </a:p>
        </p:txBody>
      </p:sp>
      <p:pic>
        <p:nvPicPr>
          <p:cNvPr id="28674" name="Picture 2" descr="&amp;Mcy;&amp;acy;&amp;scy;&amp;tcy;&amp;iecy;&amp;rcy;&amp;scy;&amp;kcy;&amp;acy;&amp;yacy; &amp;Ecy;&amp;Kcy;&amp;Ocy;&amp;Scy;&amp;Tcy;&amp;Icy;&amp;Lcy;&amp;SOFTcy;&amp;ncy;&amp;ycy;&amp;khcy; &amp;Vcy;&amp;IEcy;&amp;SHCHcy;&amp;IEcy;&amp;Jcy;: &amp;Kcy;&amp;ucy;&amp;kcy;&amp;lcy;&amp;acy; &amp;Dcy;&amp;iecy;&amp;ncy;&amp;softcy; &amp;icy; &amp;Ncy;&amp;ocy;&amp;chcy;&amp;softcy;"/>
          <p:cNvPicPr>
            <a:picLocks noChangeAspect="1" noChangeArrowheads="1"/>
          </p:cNvPicPr>
          <p:nvPr/>
        </p:nvPicPr>
        <p:blipFill>
          <a:blip r:embed="rId2" cstate="print"/>
          <a:srcRect/>
          <a:stretch>
            <a:fillRect/>
          </a:stretch>
        </p:blipFill>
        <p:spPr bwMode="auto">
          <a:xfrm>
            <a:off x="1691680" y="3573016"/>
            <a:ext cx="2286000" cy="3048000"/>
          </a:xfrm>
          <a:prstGeom prst="rect">
            <a:avLst/>
          </a:prstGeom>
          <a:noFill/>
          <a:ln w="9525">
            <a:noFill/>
            <a:miter lim="800000"/>
            <a:headEnd/>
            <a:tailEnd/>
          </a:ln>
        </p:spPr>
      </p:pic>
      <p:pic>
        <p:nvPicPr>
          <p:cNvPr id="28675" name="Picture 3" descr="&amp;Scy;&amp;kcy;&amp;acy;&amp;chcy;&amp;acy;&amp;tcy;&amp;softcy; &amp;Kcy;&amp;ucy;&amp;kcy;&amp;lcy;&amp;ycy; &amp;ocy;&amp;bcy;&amp;iecy;&amp;rcy;&amp;iecy;&amp;gcy;&amp;icy; &amp;mcy;&amp;acy;&amp;scy;&amp;tcy;&amp;iecy;&amp;rcy; &amp;kcy;&amp;lcy;&amp;acy;&amp;scy;&amp;scy; &amp;fcy;&amp;ocy;&amp;tcy;&amp;ocy; 4"/>
          <p:cNvPicPr>
            <a:picLocks noChangeAspect="1" noChangeArrowheads="1"/>
          </p:cNvPicPr>
          <p:nvPr/>
        </p:nvPicPr>
        <p:blipFill>
          <a:blip r:embed="rId3" cstate="print"/>
          <a:srcRect/>
          <a:stretch>
            <a:fillRect/>
          </a:stretch>
        </p:blipFill>
        <p:spPr bwMode="auto">
          <a:xfrm>
            <a:off x="4139952" y="3573016"/>
            <a:ext cx="3528392" cy="3047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Обрядовые куклы</a:t>
            </a:r>
            <a:br>
              <a:rPr lang="ru-RU" b="1" dirty="0" smtClean="0">
                <a:solidFill>
                  <a:srgbClr val="FF0000"/>
                </a:solidFill>
              </a:rPr>
            </a:br>
            <a:r>
              <a:rPr lang="ru-RU" sz="2100" b="1" dirty="0" smtClean="0">
                <a:solidFill>
                  <a:srgbClr val="FF0000"/>
                </a:solidFill>
              </a:rPr>
              <a:t> Обрядовые куклы </a:t>
            </a:r>
            <a:r>
              <a:rPr lang="ru-RU" sz="2100" dirty="0" smtClean="0"/>
              <a:t>были непременным атрибутом основных славянских обрядов, которые являются важнейшей и неотъемлемой частью большинства традиционных народных праздников. </a:t>
            </a:r>
            <a:br>
              <a:rPr lang="ru-RU" sz="2100" dirty="0" smtClean="0"/>
            </a:br>
            <a:r>
              <a:rPr lang="ru-RU" sz="2100" dirty="0" smtClean="0"/>
              <a:t>Обряды и ритуалы приурочены к важнейшим событиям происходящим в жизни людей, таким как свадьбы, новоселья, сбор урожая и т.д. </a:t>
            </a:r>
            <a:br>
              <a:rPr lang="ru-RU" sz="2100" dirty="0" smtClean="0"/>
            </a:br>
            <a:r>
              <a:rPr lang="ru-RU" sz="2100" dirty="0" smtClean="0">
                <a:solidFill>
                  <a:srgbClr val="FF0000"/>
                </a:solidFill>
              </a:rPr>
              <a:t>Обрядовых кукол почитали и ставили в избе, в красный угол.</a:t>
            </a:r>
            <a:r>
              <a:rPr lang="ru-RU" sz="2100" dirty="0" smtClean="0"/>
              <a:t/>
            </a:r>
            <a:br>
              <a:rPr lang="ru-RU" sz="2100" dirty="0" smtClean="0"/>
            </a:br>
            <a:r>
              <a:rPr lang="ru-RU" sz="2100" b="1" dirty="0" smtClean="0">
                <a:solidFill>
                  <a:srgbClr val="FF0000"/>
                </a:solidFill>
              </a:rPr>
              <a:t/>
            </a:r>
            <a:br>
              <a:rPr lang="ru-RU" sz="2100" b="1" dirty="0" smtClean="0">
                <a:solidFill>
                  <a:srgbClr val="FF0000"/>
                </a:solidFill>
              </a:rPr>
            </a:br>
            <a:endParaRPr lang="ru-RU" sz="2100" dirty="0"/>
          </a:p>
        </p:txBody>
      </p:sp>
      <p:sp>
        <p:nvSpPr>
          <p:cNvPr id="3" name="Содержимое 2"/>
          <p:cNvSpPr>
            <a:spLocks noGrp="1"/>
          </p:cNvSpPr>
          <p:nvPr>
            <p:ph sz="half" idx="1"/>
          </p:nvPr>
        </p:nvSpPr>
        <p:spPr>
          <a:xfrm>
            <a:off x="457200" y="3068960"/>
            <a:ext cx="4038600" cy="3057203"/>
          </a:xfrm>
        </p:spPr>
        <p:txBody>
          <a:bodyPr>
            <a:normAutofit/>
          </a:bodyPr>
          <a:lstStyle/>
          <a:p>
            <a:pPr>
              <a:buNone/>
            </a:pPr>
            <a:r>
              <a:rPr lang="ru-RU" sz="1860" dirty="0" smtClean="0"/>
              <a:t>       </a:t>
            </a:r>
          </a:p>
          <a:p>
            <a:pPr>
              <a:buNone/>
            </a:pPr>
            <a:r>
              <a:rPr lang="ru-RU" sz="1860" b="1" dirty="0" smtClean="0"/>
              <a:t>       </a:t>
            </a:r>
            <a:r>
              <a:rPr lang="ru-RU" sz="1860" b="1" dirty="0" smtClean="0">
                <a:solidFill>
                  <a:srgbClr val="FF0000"/>
                </a:solidFill>
              </a:rPr>
              <a:t>Кукла Неразлучники</a:t>
            </a:r>
          </a:p>
          <a:p>
            <a:pPr>
              <a:buNone/>
            </a:pPr>
            <a:r>
              <a:rPr lang="ru-RU" sz="1860" dirty="0" smtClean="0"/>
              <a:t>       изготавливалась для молодоженов. Она дарилась с пожеланиями счастливого совместного проживания</a:t>
            </a:r>
            <a:endParaRPr lang="ru-RU" sz="1860" dirty="0"/>
          </a:p>
        </p:txBody>
      </p:sp>
      <p:sp>
        <p:nvSpPr>
          <p:cNvPr id="4" name="Содержимое 3"/>
          <p:cNvSpPr>
            <a:spLocks noGrp="1"/>
          </p:cNvSpPr>
          <p:nvPr>
            <p:ph sz="half" idx="2"/>
          </p:nvPr>
        </p:nvSpPr>
        <p:spPr>
          <a:xfrm>
            <a:off x="4648200" y="3068961"/>
            <a:ext cx="2660104" cy="792088"/>
          </a:xfrm>
        </p:spPr>
        <p:txBody>
          <a:bodyPr>
            <a:normAutofit/>
          </a:bodyPr>
          <a:lstStyle/>
          <a:p>
            <a:endParaRPr lang="ru-RU" dirty="0"/>
          </a:p>
        </p:txBody>
      </p:sp>
      <p:pic>
        <p:nvPicPr>
          <p:cNvPr id="30722" name="Picture 2" descr="&amp;Ncy;&amp;iecy;&amp;rcy;&amp;acy;&amp;zcy;&amp;lcy;&amp;ucy;&amp;chcy;&amp;ncy;&amp;icy;&amp;kcy;&amp;icy; - &amp;ncy;&amp;acy;&amp;rcy;&amp;ocy;&amp;dcy;&amp;ncy;&amp;acy;&amp;yacy; &amp;kcy;&amp;ucy;&amp;kcy;&amp;lcy;&amp;acy;,&amp;ocy;&amp;bcy;&amp;iecy;&amp;rcy;&amp;iecy;&amp;gcy; &amp;dcy;&amp;lcy;&amp;yacy; &amp;scy;&amp;iecy;&amp;mcy;&amp;softcy;&amp;icy;,&amp;zcy;&amp;iecy;&amp;lcy;&amp;iocy;&amp;ncy;&amp;ycy;&amp;jcy;,&amp;lcy;&amp;iecy;&amp;ncy;,&amp;dcy;…"/>
          <p:cNvPicPr>
            <a:picLocks noChangeAspect="1" noChangeArrowheads="1"/>
          </p:cNvPicPr>
          <p:nvPr/>
        </p:nvPicPr>
        <p:blipFill>
          <a:blip r:embed="rId2" cstate="print"/>
          <a:srcRect/>
          <a:stretch>
            <a:fillRect/>
          </a:stretch>
        </p:blipFill>
        <p:spPr bwMode="auto">
          <a:xfrm>
            <a:off x="4211960" y="3068960"/>
            <a:ext cx="4229100" cy="282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Обрядовые куклы</a:t>
            </a:r>
            <a:endParaRPr lang="ru-RU" dirty="0"/>
          </a:p>
        </p:txBody>
      </p:sp>
      <p:sp>
        <p:nvSpPr>
          <p:cNvPr id="3" name="Содержимое 2"/>
          <p:cNvSpPr>
            <a:spLocks noGrp="1"/>
          </p:cNvSpPr>
          <p:nvPr>
            <p:ph sz="half" idx="1"/>
          </p:nvPr>
        </p:nvSpPr>
        <p:spPr>
          <a:xfrm>
            <a:off x="457200" y="908720"/>
            <a:ext cx="4038600" cy="3744415"/>
          </a:xfrm>
        </p:spPr>
        <p:txBody>
          <a:bodyPr>
            <a:normAutofit fontScale="62500" lnSpcReduction="20000"/>
          </a:bodyPr>
          <a:lstStyle/>
          <a:p>
            <a:r>
              <a:rPr lang="ru-RU" b="1" dirty="0" smtClean="0">
                <a:solidFill>
                  <a:srgbClr val="FF0000"/>
                </a:solidFill>
              </a:rPr>
              <a:t>Кукла «Мировое дерево» </a:t>
            </a:r>
            <a:r>
              <a:rPr lang="ru-RU" dirty="0" smtClean="0"/>
              <a:t>— кукла свадебная, глубоко символичная. Основой мира древних славян было мировое дерево ясень. Корни его уходили под землю, в мир мертвых – Навь. Ствол и ветки пониже –земной человечий мир – Явь. А верхушка – небесная обитель богов – Правь. Рождение новой семьи было таким важным событием, что его уподобляли рождению маленького мирового дерева – своей, особой вселенной.</a:t>
            </a:r>
          </a:p>
          <a:p>
            <a:endParaRPr lang="ru-RU" dirty="0"/>
          </a:p>
        </p:txBody>
      </p:sp>
      <p:sp>
        <p:nvSpPr>
          <p:cNvPr id="4" name="Содержимое 3"/>
          <p:cNvSpPr>
            <a:spLocks noGrp="1"/>
          </p:cNvSpPr>
          <p:nvPr>
            <p:ph sz="half" idx="2"/>
          </p:nvPr>
        </p:nvSpPr>
        <p:spPr>
          <a:xfrm>
            <a:off x="4648200" y="908720"/>
            <a:ext cx="4038600" cy="3312369"/>
          </a:xfrm>
        </p:spPr>
        <p:txBody>
          <a:bodyPr>
            <a:normAutofit fontScale="62500" lnSpcReduction="20000"/>
          </a:bodyPr>
          <a:lstStyle/>
          <a:p>
            <a:pPr>
              <a:buNone/>
            </a:pPr>
            <a:r>
              <a:rPr lang="ru-RU" b="1" dirty="0" smtClean="0"/>
              <a:t>       </a:t>
            </a:r>
            <a:r>
              <a:rPr lang="ru-RU" b="1" dirty="0" smtClean="0">
                <a:solidFill>
                  <a:srgbClr val="FF0000"/>
                </a:solidFill>
              </a:rPr>
              <a:t>Куклу “Масленица” </a:t>
            </a:r>
            <a:r>
              <a:rPr lang="ru-RU" dirty="0" smtClean="0"/>
              <a:t>делали из соломы или лыка, но обязательно использовали дерево – тонкий ствол берёзы. Её закрепляли на крестовине из дерева. Куклу украшали лентами, искусственными цветами. На руки её ставили посуду для приготовлении блинов, вешали тесёмки, завязывая которые, люди загадывали желания. Эти тесёмки, чтобы желания сбылись, должны были сгореть вместе с куклой.</a:t>
            </a:r>
          </a:p>
          <a:p>
            <a:endParaRPr lang="ru-RU" dirty="0"/>
          </a:p>
        </p:txBody>
      </p:sp>
      <p:pic>
        <p:nvPicPr>
          <p:cNvPr id="31746" name="Picture 2" descr="&amp;Dcy;&amp;iecy;&amp;tcy;&amp;kcy;&amp;icy;. - &amp;Acy;&amp;rcy;&amp;tcy;-&amp;scy;&amp;tcy;&amp;ucy;&amp;dcy;&amp;icy;&amp;yacy; ***&amp;Rcy;&amp;ucy;&amp;chcy;&amp;ncy;&amp;acy;&amp;yacy; &amp;rcy;&amp;acy;&amp;bcy;&amp;ocy;&amp;tcy;&amp;acy;*** &amp;Scy;&amp;iecy;&amp;mcy;&amp;iecy;&amp;jcy;&amp;ncy;&amp;ycy;&amp;iecy; &amp;mcy;&amp;acy;&amp;scy;&amp;tcy;&amp;iecy;&amp;rcy;-&amp;kcy;&amp;lcy;&amp;acy;&amp;scy;&amp;scy;&amp;ycy;. &amp;Mcy;&amp;acy;&amp;scy;&amp;tcy;&amp;iecy;&amp;rcy;-&amp;kcy;&amp;lcy;&amp;acy;&amp;scy;&amp;scy;&amp;ycy; &amp;dcy;&amp;lcy;&amp;yacy; &amp;vcy;&amp;zcy;&amp;rcy;&amp;ocy;&amp;scy;&amp;lcy;&amp;ycy;&amp;khcy;."/>
          <p:cNvPicPr>
            <a:picLocks noChangeAspect="1" noChangeArrowheads="1"/>
          </p:cNvPicPr>
          <p:nvPr/>
        </p:nvPicPr>
        <p:blipFill>
          <a:blip r:embed="rId2" cstate="print"/>
          <a:srcRect/>
          <a:stretch>
            <a:fillRect/>
          </a:stretch>
        </p:blipFill>
        <p:spPr bwMode="auto">
          <a:xfrm>
            <a:off x="971600" y="3933056"/>
            <a:ext cx="3096344" cy="2736304"/>
          </a:xfrm>
          <a:prstGeom prst="rect">
            <a:avLst/>
          </a:prstGeom>
          <a:noFill/>
          <a:ln w="9525">
            <a:noFill/>
            <a:miter lim="800000"/>
            <a:headEnd/>
            <a:tailEnd/>
          </a:ln>
        </p:spPr>
      </p:pic>
      <p:pic>
        <p:nvPicPr>
          <p:cNvPr id="31747" name="Picture 3" descr="maslenica jaroslavl1 &amp;Ncy;&amp;ocy;&amp;vcy;&amp;ocy;&amp;scy;&amp;tcy;&amp;icy; &amp;Tcy;&amp;ocy;&amp;lcy;&amp;softcy;&amp;yacy;&amp;tcy;&amp;tcy;&amp;icy;"/>
          <p:cNvPicPr>
            <a:picLocks noChangeAspect="1" noChangeArrowheads="1"/>
          </p:cNvPicPr>
          <p:nvPr/>
        </p:nvPicPr>
        <p:blipFill>
          <a:blip r:embed="rId3" cstate="print"/>
          <a:srcRect/>
          <a:stretch>
            <a:fillRect/>
          </a:stretch>
        </p:blipFill>
        <p:spPr bwMode="auto">
          <a:xfrm>
            <a:off x="4283968" y="3933056"/>
            <a:ext cx="3904878" cy="2759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smtClean="0">
                <a:solidFill>
                  <a:srgbClr val="FF0000"/>
                </a:solidFill>
              </a:rPr>
              <a:t>Обрядовые куклы</a:t>
            </a:r>
            <a:endParaRPr lang="ru-RU" dirty="0"/>
          </a:p>
        </p:txBody>
      </p:sp>
      <p:sp>
        <p:nvSpPr>
          <p:cNvPr id="3" name="Содержимое 2"/>
          <p:cNvSpPr>
            <a:spLocks noGrp="1"/>
          </p:cNvSpPr>
          <p:nvPr>
            <p:ph sz="half" idx="1"/>
          </p:nvPr>
        </p:nvSpPr>
        <p:spPr>
          <a:xfrm>
            <a:off x="457200" y="908721"/>
            <a:ext cx="4038600" cy="2952328"/>
          </a:xfrm>
        </p:spPr>
        <p:txBody>
          <a:bodyPr>
            <a:normAutofit fontScale="62500" lnSpcReduction="20000"/>
          </a:bodyPr>
          <a:lstStyle/>
          <a:p>
            <a:pPr>
              <a:buNone/>
            </a:pPr>
            <a:r>
              <a:rPr lang="ru-RU" b="1" dirty="0" smtClean="0">
                <a:solidFill>
                  <a:srgbClr val="FF0000"/>
                </a:solidFill>
              </a:rPr>
              <a:t>      Коляда </a:t>
            </a:r>
            <a:r>
              <a:rPr lang="ru-RU" b="1" dirty="0" smtClean="0"/>
              <a:t>–</a:t>
            </a:r>
            <a:r>
              <a:rPr lang="ru-RU" dirty="0" smtClean="0"/>
              <a:t> символ солнца и добрых отношений в семье.</a:t>
            </a:r>
            <a:br>
              <a:rPr lang="ru-RU" dirty="0" smtClean="0"/>
            </a:br>
            <a:r>
              <a:rPr lang="ru-RU" dirty="0" smtClean="0"/>
              <a:t>Куклу Коляду одевают нарядно, празднично, ведь она приносит в дом счастье, мир и согласие, достаток и благополучие, а всю нечисть отгоняет, для чего у Коляды припасён веник. У Коляды в мешочках "соль, зерно, шерсть" - на достаток. Куклу по завершении святок хранили в доме</a:t>
            </a:r>
            <a:r>
              <a:rPr lang="ru-RU" b="1" dirty="0" smtClean="0"/>
              <a:t> </a:t>
            </a:r>
            <a:r>
              <a:rPr lang="ru-RU" dirty="0" smtClean="0"/>
              <a:t>до следующего года.</a:t>
            </a:r>
          </a:p>
          <a:p>
            <a:endParaRPr lang="ru-RU" dirty="0"/>
          </a:p>
        </p:txBody>
      </p:sp>
      <p:sp>
        <p:nvSpPr>
          <p:cNvPr id="4" name="Содержимое 3"/>
          <p:cNvSpPr>
            <a:spLocks noGrp="1"/>
          </p:cNvSpPr>
          <p:nvPr>
            <p:ph sz="half" idx="2"/>
          </p:nvPr>
        </p:nvSpPr>
        <p:spPr>
          <a:xfrm>
            <a:off x="4427984" y="908721"/>
            <a:ext cx="4258816" cy="3240359"/>
          </a:xfrm>
        </p:spPr>
        <p:txBody>
          <a:bodyPr>
            <a:normAutofit fontScale="62500" lnSpcReduction="20000"/>
          </a:bodyPr>
          <a:lstStyle/>
          <a:p>
            <a:pPr>
              <a:buNone/>
            </a:pPr>
            <a:r>
              <a:rPr lang="ru-RU" dirty="0" smtClean="0"/>
              <a:t>      Самой первой считается </a:t>
            </a:r>
            <a:r>
              <a:rPr lang="ru-RU" b="1" dirty="0" smtClean="0">
                <a:solidFill>
                  <a:srgbClr val="FF0000"/>
                </a:solidFill>
              </a:rPr>
              <a:t>зольная </a:t>
            </a:r>
            <a:r>
              <a:rPr lang="ru-RU" b="1" dirty="0" err="1" smtClean="0">
                <a:solidFill>
                  <a:srgbClr val="FF0000"/>
                </a:solidFill>
              </a:rPr>
              <a:t>обереговая</a:t>
            </a:r>
            <a:r>
              <a:rPr lang="ru-RU" b="1" dirty="0" smtClean="0">
                <a:solidFill>
                  <a:srgbClr val="FF0000"/>
                </a:solidFill>
              </a:rPr>
              <a:t> кукла</a:t>
            </a:r>
            <a:r>
              <a:rPr lang="en-US" b="1" dirty="0" smtClean="0">
                <a:solidFill>
                  <a:srgbClr val="FF0000"/>
                </a:solidFill>
              </a:rPr>
              <a:t>.</a:t>
            </a:r>
          </a:p>
          <a:p>
            <a:pPr>
              <a:buNone/>
            </a:pPr>
            <a:r>
              <a:rPr lang="en-US" b="1" dirty="0" smtClean="0">
                <a:solidFill>
                  <a:srgbClr val="FF0000"/>
                </a:solidFill>
              </a:rPr>
              <a:t>     </a:t>
            </a:r>
            <a:r>
              <a:rPr lang="ru-RU" dirty="0" smtClean="0"/>
              <a:t> Из золы делалась голова поделки, а остальные части из ткани. У древних славян такая кукла-оберег считалась хранительницей домашнего очага и создавалась, как правило, без головного убора и без волос. </a:t>
            </a:r>
          </a:p>
          <a:p>
            <a:pPr>
              <a:buNone/>
            </a:pPr>
            <a:endParaRPr lang="ru-RU" dirty="0"/>
          </a:p>
        </p:txBody>
      </p:sp>
      <p:pic>
        <p:nvPicPr>
          <p:cNvPr id="1026" name="Picture 2" descr="1, &amp;Bcy;&amp;acy;&amp;ncy;&amp;kcy; &amp;Rcy;&amp;iecy;&amp;fcy;&amp;iecy;&amp;rcy;&amp;acy;&amp;tcy;&amp;ocy;&amp;vcy;"/>
          <p:cNvPicPr>
            <a:picLocks noChangeAspect="1" noChangeArrowheads="1"/>
          </p:cNvPicPr>
          <p:nvPr/>
        </p:nvPicPr>
        <p:blipFill>
          <a:blip r:embed="rId2" cstate="print"/>
          <a:srcRect/>
          <a:stretch>
            <a:fillRect/>
          </a:stretch>
        </p:blipFill>
        <p:spPr bwMode="auto">
          <a:xfrm>
            <a:off x="5076056" y="3645024"/>
            <a:ext cx="2381250" cy="3024336"/>
          </a:xfrm>
          <a:prstGeom prst="rect">
            <a:avLst/>
          </a:prstGeom>
          <a:noFill/>
          <a:ln w="9525">
            <a:noFill/>
            <a:miter lim="800000"/>
            <a:headEnd/>
            <a:tailEnd/>
          </a:ln>
        </p:spPr>
      </p:pic>
      <p:pic>
        <p:nvPicPr>
          <p:cNvPr id="1027" name="Picture 3" descr="&amp;Fcy;&amp;ocy;&amp;tcy;&amp;ocy; - &amp;Kcy;&amp;ucy;&amp;kcy;&amp;lcy;&amp;ycy; &amp;ocy;&amp;bcy;&amp;iecy;&amp;rcy;&amp;iecy;&amp;gcy;&amp;icy;"/>
          <p:cNvPicPr>
            <a:picLocks noChangeAspect="1" noChangeArrowheads="1"/>
          </p:cNvPicPr>
          <p:nvPr/>
        </p:nvPicPr>
        <p:blipFill>
          <a:blip r:embed="rId3" cstate="print"/>
          <a:srcRect/>
          <a:stretch>
            <a:fillRect/>
          </a:stretch>
        </p:blipFill>
        <p:spPr bwMode="auto">
          <a:xfrm>
            <a:off x="1043608" y="3645024"/>
            <a:ext cx="4051300"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solidFill>
                  <a:srgbClr val="FF0000"/>
                </a:solidFill>
              </a:rPr>
              <a:t>Обрядовые куклы</a:t>
            </a:r>
            <a:endParaRPr lang="ru-RU" dirty="0"/>
          </a:p>
        </p:txBody>
      </p:sp>
      <p:sp>
        <p:nvSpPr>
          <p:cNvPr id="3" name="Содержимое 2"/>
          <p:cNvSpPr>
            <a:spLocks noGrp="1"/>
          </p:cNvSpPr>
          <p:nvPr>
            <p:ph sz="half" idx="1"/>
          </p:nvPr>
        </p:nvSpPr>
        <p:spPr>
          <a:xfrm>
            <a:off x="457200" y="1052737"/>
            <a:ext cx="4038600" cy="3096343"/>
          </a:xfrm>
        </p:spPr>
        <p:txBody>
          <a:bodyPr>
            <a:normAutofit fontScale="62500" lnSpcReduction="20000"/>
          </a:bodyPr>
          <a:lstStyle/>
          <a:p>
            <a:pPr>
              <a:buNone/>
            </a:pPr>
            <a:r>
              <a:rPr lang="ru-RU" dirty="0" smtClean="0"/>
              <a:t>      </a:t>
            </a:r>
            <a:r>
              <a:rPr lang="ru-RU" b="1" dirty="0" err="1" smtClean="0">
                <a:solidFill>
                  <a:srgbClr val="FF0000"/>
                </a:solidFill>
              </a:rPr>
              <a:t>Куколки-покосницы</a:t>
            </a:r>
            <a:r>
              <a:rPr lang="ru-RU" b="1" dirty="0" smtClean="0">
                <a:solidFill>
                  <a:srgbClr val="FF0000"/>
                </a:solidFill>
              </a:rPr>
              <a:t> </a:t>
            </a:r>
            <a:r>
              <a:rPr lang="ru-RU" dirty="0" smtClean="0"/>
              <a:t>изготавливались летом, в период покоса. </a:t>
            </a:r>
            <a:r>
              <a:rPr lang="ru-RU" dirty="0" err="1" smtClean="0"/>
              <a:t>Покосницу</a:t>
            </a:r>
            <a:r>
              <a:rPr lang="ru-RU" dirty="0" smtClean="0"/>
              <a:t> делали для ребятишек, чтобы не отвлекали родителей от работы. Кроме того, куколок изготавливали и с ритуальной целью - </a:t>
            </a:r>
            <a:r>
              <a:rPr lang="ru-RU" dirty="0" err="1" smtClean="0"/>
              <a:t>покосниц</a:t>
            </a:r>
            <a:r>
              <a:rPr lang="ru-RU" dirty="0" smtClean="0"/>
              <a:t> клали в первый и последний </a:t>
            </a:r>
            <a:r>
              <a:rPr lang="ru-RU" dirty="0" err="1" smtClean="0"/>
              <a:t>стоги</a:t>
            </a:r>
            <a:r>
              <a:rPr lang="ru-RU" dirty="0" smtClean="0"/>
              <a:t>, а их ручки перематывали крест-накрест красной нитью, чтобы уберечь руки косцов от ран и порезов.</a:t>
            </a:r>
          </a:p>
          <a:p>
            <a:endParaRPr lang="ru-RU" dirty="0"/>
          </a:p>
        </p:txBody>
      </p:sp>
      <p:sp>
        <p:nvSpPr>
          <p:cNvPr id="4" name="Содержимое 3"/>
          <p:cNvSpPr>
            <a:spLocks noGrp="1"/>
          </p:cNvSpPr>
          <p:nvPr>
            <p:ph sz="half" idx="2"/>
          </p:nvPr>
        </p:nvSpPr>
        <p:spPr>
          <a:xfrm>
            <a:off x="4648200" y="1124745"/>
            <a:ext cx="4038600" cy="2736304"/>
          </a:xfrm>
        </p:spPr>
        <p:txBody>
          <a:bodyPr>
            <a:normAutofit fontScale="62500" lnSpcReduction="20000"/>
          </a:bodyPr>
          <a:lstStyle/>
          <a:p>
            <a:pPr>
              <a:buNone/>
            </a:pPr>
            <a:r>
              <a:rPr lang="ru-RU" dirty="0" smtClean="0"/>
              <a:t>      </a:t>
            </a:r>
            <a:r>
              <a:rPr lang="ru-RU" b="1" dirty="0" smtClean="0">
                <a:solidFill>
                  <a:srgbClr val="FF0000"/>
                </a:solidFill>
              </a:rPr>
              <a:t>Кукла </a:t>
            </a:r>
            <a:r>
              <a:rPr lang="ru-RU" b="1" dirty="0" err="1" smtClean="0">
                <a:solidFill>
                  <a:srgbClr val="FF0000"/>
                </a:solidFill>
              </a:rPr>
              <a:t>Десятиручка</a:t>
            </a:r>
            <a:r>
              <a:rPr lang="ru-RU" b="1" dirty="0" smtClean="0">
                <a:solidFill>
                  <a:srgbClr val="FF0000"/>
                </a:solidFill>
              </a:rPr>
              <a:t> </a:t>
            </a:r>
            <a:r>
              <a:rPr lang="ru-RU" dirty="0" smtClean="0"/>
              <a:t>символизирует помощь в домашних делах. Ее делали женщины или девушки для того, что бы им хватало сил и энергии справляться со своими обязанностями. Также в некоторых регионах ее дарили на свадьбу, родственники, как бы наделяя при этом девушку умениями своего рода.</a:t>
            </a:r>
          </a:p>
          <a:p>
            <a:endParaRPr lang="ru-RU" dirty="0"/>
          </a:p>
        </p:txBody>
      </p:sp>
      <p:pic>
        <p:nvPicPr>
          <p:cNvPr id="2050" name="Picture 2" descr="dd6b7603fb6f"/>
          <p:cNvPicPr>
            <a:picLocks noChangeAspect="1" noChangeArrowheads="1"/>
          </p:cNvPicPr>
          <p:nvPr/>
        </p:nvPicPr>
        <p:blipFill>
          <a:blip r:embed="rId2" cstate="print"/>
          <a:srcRect/>
          <a:stretch>
            <a:fillRect/>
          </a:stretch>
        </p:blipFill>
        <p:spPr bwMode="auto">
          <a:xfrm>
            <a:off x="4788024" y="3501008"/>
            <a:ext cx="2592288" cy="3168351"/>
          </a:xfrm>
          <a:prstGeom prst="rect">
            <a:avLst/>
          </a:prstGeom>
          <a:noFill/>
          <a:ln w="9525">
            <a:noFill/>
            <a:miter lim="800000"/>
            <a:headEnd/>
            <a:tailEnd/>
          </a:ln>
        </p:spPr>
      </p:pic>
      <p:pic>
        <p:nvPicPr>
          <p:cNvPr id="2051" name="Picture 3" descr="&amp;Kcy;&amp;ucy;&amp;kcy;&amp;lcy;&amp;acy;-&amp;ocy;&amp;bcy;&amp;iecy;&amp;rcy;&amp;iecy;&amp;gcy; &quot;&amp;Pcy;&amp;ocy;&amp;dcy;&amp;ocy;&amp;rcy;&amp;ocy;&amp;zhcy;&amp;ncy;&amp;icy;&amp;tscy;&amp;acy;&quot; &amp;vcy; &amp;zhcy;&amp;iecy;&amp;lcy;&amp;tcy;&amp;ocy;&amp;mcy; &amp;pcy;&amp;lcy;&amp;acy;&amp;tcy;&amp;kcy;&amp;iecy; - &amp;kcy;&amp;ucy;&amp;kcy;&amp;lcy;&amp;acy;,&amp;ncy;&amp;acy;&amp;rcy;&amp;ocy;&amp;dcy;&amp;ncy;&amp;acy;&amp;yacy; &amp;kcy;&amp;ucy;&amp;kcy;&amp;lcy;&amp;acy;,&amp;kcy;&amp;ucy;&amp;kcy;&amp;lcy;&amp;acy; &amp;ocy;&amp;bcy;&amp;iecy;&amp;rcy;&amp;iecy;&amp;gcy;"/>
          <p:cNvPicPr>
            <a:picLocks noChangeAspect="1" noChangeArrowheads="1"/>
          </p:cNvPicPr>
          <p:nvPr/>
        </p:nvPicPr>
        <p:blipFill>
          <a:blip r:embed="rId3" cstate="print"/>
          <a:srcRect/>
          <a:stretch>
            <a:fillRect/>
          </a:stretch>
        </p:blipFill>
        <p:spPr bwMode="auto">
          <a:xfrm>
            <a:off x="2123729" y="3488208"/>
            <a:ext cx="2564902" cy="3168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Игровые  куклы</a:t>
            </a:r>
            <a:br>
              <a:rPr lang="ru-RU" b="1" dirty="0" smtClean="0">
                <a:solidFill>
                  <a:srgbClr val="FF0000"/>
                </a:solidFill>
              </a:rPr>
            </a:br>
            <a:r>
              <a:rPr lang="ru-RU" sz="2100" dirty="0" smtClean="0"/>
              <a:t> </a:t>
            </a:r>
            <a:r>
              <a:rPr lang="ru-RU" sz="2100" b="1" dirty="0" smtClean="0">
                <a:solidFill>
                  <a:srgbClr val="FF0000"/>
                </a:solidFill>
              </a:rPr>
              <a:t>Игровые куклы </a:t>
            </a:r>
            <a:r>
              <a:rPr lang="ru-RU" sz="2100" dirty="0" smtClean="0"/>
              <a:t>предназначались для забавы детям. Они делились на сшивные и свернутые. Свёрнутые куклы ( </a:t>
            </a:r>
            <a:r>
              <a:rPr lang="ru-RU" sz="2100" b="1" dirty="0" err="1" smtClean="0">
                <a:solidFill>
                  <a:srgbClr val="FF0000"/>
                </a:solidFill>
              </a:rPr>
              <a:t>Кулачник</a:t>
            </a:r>
            <a:r>
              <a:rPr lang="ru-RU" sz="2100" dirty="0" smtClean="0"/>
              <a:t>) делались без иголки и нитки. На деревянную палочку наматывали толстый слой ткани, а затем перевязывали верёвкой. Потом к этой палочке привязывали голову с ручками и одевали в нарядную одежду. </a:t>
            </a:r>
            <a:br>
              <a:rPr lang="ru-RU" sz="2100" dirty="0" smtClean="0"/>
            </a:br>
            <a:r>
              <a:rPr lang="ru-RU" sz="2100" dirty="0" smtClean="0"/>
              <a:t>К игровым свёрнутым куклам относят куклы – закрутки, которые изготавливались очень просто. Туловище – кусок ткани, закрученный вокруг своей оси и скреплённый ниткой. Таким же способом изготовлены руки и, наконец, небольшой шарик – голова, с помощью нитки прикреплённый к туловищу.</a:t>
            </a:r>
            <a:br>
              <a:rPr lang="ru-RU" sz="2100" dirty="0" smtClean="0"/>
            </a:br>
            <a:r>
              <a:rPr lang="ru-RU" sz="2100" dirty="0" smtClean="0"/>
              <a:t>Играли в </a:t>
            </a:r>
            <a:r>
              <a:rPr lang="ru-RU" sz="2100" b="1" dirty="0" smtClean="0"/>
              <a:t>куклы</a:t>
            </a:r>
            <a:r>
              <a:rPr lang="ru-RU" sz="2100" dirty="0" smtClean="0"/>
              <a:t> и мальчики и девочки до семи–восьми лет, т.е. до той поры, пока они носили единообразную одежду (длиннополые рубахи). </a:t>
            </a:r>
            <a:br>
              <a:rPr lang="ru-RU" sz="2100" dirty="0" smtClean="0"/>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endParaRPr lang="ru-RU" dirty="0"/>
          </a:p>
        </p:txBody>
      </p:sp>
      <p:pic>
        <p:nvPicPr>
          <p:cNvPr id="5122" name="Picture 2" descr="&amp;Kcy;&amp;ucy;&amp;kcy;&amp;lcy;&amp;acy; &amp;Kcy;&amp;ucy;&amp;lcy;&amp;acy;&amp;chcy;&amp;ncy;&amp;icy;&amp;kcy;. . &amp;Mcy;&amp;acy;&amp;scy;&amp;tcy;&amp;iecy;&amp;rcy;-&amp;kcy;&amp;lcy;&amp;acy;&amp;scy;&amp;scy; &amp;Tcy;&amp;acy;&amp;tcy;&amp;softcy;&amp;yacy;&amp;ncy;&amp;ycy; &amp;Vcy;&amp;acy;&amp;lcy;&amp;iecy;&amp;ncy;&amp;tcy;&amp;icy;&amp;ncy;&amp;ocy;&amp;vcy;&amp;ocy;&amp;jcy;, &amp;Scy;&amp;icy;&amp;iecy;&amp;tcy;&amp;lcy;, &amp;Scy;&amp;SHcy;&amp;Acy;"/>
          <p:cNvPicPr>
            <a:picLocks noChangeAspect="1" noChangeArrowheads="1"/>
          </p:cNvPicPr>
          <p:nvPr/>
        </p:nvPicPr>
        <p:blipFill>
          <a:blip r:embed="rId2" cstate="print"/>
          <a:srcRect/>
          <a:stretch>
            <a:fillRect/>
          </a:stretch>
        </p:blipFill>
        <p:spPr bwMode="auto">
          <a:xfrm>
            <a:off x="3347864" y="4509120"/>
            <a:ext cx="1950368" cy="22079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solidFill>
                  <a:srgbClr val="FF0000"/>
                </a:solidFill>
              </a:rPr>
              <a:t>Игровые  куклы</a:t>
            </a:r>
            <a:endParaRPr lang="ru-RU" dirty="0"/>
          </a:p>
        </p:txBody>
      </p:sp>
      <p:sp>
        <p:nvSpPr>
          <p:cNvPr id="3" name="Содержимое 2"/>
          <p:cNvSpPr>
            <a:spLocks noGrp="1"/>
          </p:cNvSpPr>
          <p:nvPr>
            <p:ph sz="half" idx="1"/>
          </p:nvPr>
        </p:nvSpPr>
        <p:spPr>
          <a:xfrm>
            <a:off x="457200" y="1124745"/>
            <a:ext cx="4038600" cy="2592288"/>
          </a:xfrm>
        </p:spPr>
        <p:txBody>
          <a:bodyPr>
            <a:normAutofit fontScale="62500" lnSpcReduction="20000"/>
          </a:bodyPr>
          <a:lstStyle/>
          <a:p>
            <a:pPr>
              <a:buNone/>
            </a:pPr>
            <a:r>
              <a:rPr lang="ru-RU" b="1" dirty="0" smtClean="0">
                <a:solidFill>
                  <a:srgbClr val="FF0000"/>
                </a:solidFill>
              </a:rPr>
              <a:t>       </a:t>
            </a:r>
            <a:r>
              <a:rPr lang="ru-RU" b="1" dirty="0" err="1" smtClean="0">
                <a:solidFill>
                  <a:srgbClr val="FF0000"/>
                </a:solidFill>
              </a:rPr>
              <a:t>Малышок-голышок</a:t>
            </a:r>
            <a:r>
              <a:rPr lang="ru-RU" b="1" dirty="0" smtClean="0">
                <a:solidFill>
                  <a:srgbClr val="FF0000"/>
                </a:solidFill>
              </a:rPr>
              <a:t> </a:t>
            </a:r>
          </a:p>
          <a:p>
            <a:pPr>
              <a:buNone/>
            </a:pPr>
            <a:r>
              <a:rPr lang="ru-RU" dirty="0" smtClean="0"/>
              <a:t>      Кукла, которая по строению напоминает фигурку человека. "Малышок", как уже ясно из названия, был голенький, без одежды.  Куклу подпоясывали. Пояс являлся не только обязательным атрибутом русского традиционного костюма, но и очень сильным оберегом. Голову обвязывали нитками.</a:t>
            </a:r>
            <a:endParaRPr lang="ru-RU" dirty="0"/>
          </a:p>
        </p:txBody>
      </p:sp>
      <p:sp>
        <p:nvSpPr>
          <p:cNvPr id="4" name="Содержимое 3"/>
          <p:cNvSpPr>
            <a:spLocks noGrp="1"/>
          </p:cNvSpPr>
          <p:nvPr>
            <p:ph sz="half" idx="2"/>
          </p:nvPr>
        </p:nvSpPr>
        <p:spPr>
          <a:xfrm>
            <a:off x="4648200" y="1124745"/>
            <a:ext cx="4038600" cy="2664296"/>
          </a:xfrm>
        </p:spPr>
        <p:txBody>
          <a:bodyPr>
            <a:normAutofit fontScale="62500" lnSpcReduction="20000"/>
          </a:bodyPr>
          <a:lstStyle/>
          <a:p>
            <a:pPr>
              <a:buNone/>
            </a:pPr>
            <a:r>
              <a:rPr lang="ru-RU" b="1" dirty="0" smtClean="0">
                <a:solidFill>
                  <a:srgbClr val="FF0000"/>
                </a:solidFill>
              </a:rPr>
              <a:t>      Зайчик на пальчик </a:t>
            </a:r>
            <a:r>
              <a:rPr lang="ru-RU" dirty="0" smtClean="0"/>
              <a:t>делали детям с 3 лет. Это и друг ребенка, и одновременно их оберег. </a:t>
            </a:r>
          </a:p>
          <a:p>
            <a:pPr>
              <a:buNone/>
            </a:pPr>
            <a:r>
              <a:rPr lang="ru-RU" dirty="0" smtClean="0"/>
              <a:t>      В старину родители давали игрушку детям, когда уходили из дома, чтобы, оставаясь один, ребенок не скучал и ему не было страшно. К зайчику можно было обратится как другу, поговорить с ним или просто поиграть, а еще ему можно было доверить свои секреты!</a:t>
            </a:r>
          </a:p>
          <a:p>
            <a:pPr>
              <a:buNone/>
            </a:pPr>
            <a:endParaRPr lang="ru-RU" dirty="0"/>
          </a:p>
        </p:txBody>
      </p:sp>
      <p:pic>
        <p:nvPicPr>
          <p:cNvPr id="30722" name="Picture 2" descr="&amp;Fcy;&amp;ocy;&amp;tcy;&amp;ocy;&amp;gcy;&amp;acy;&amp;lcy;&amp;iecy;&amp;rcy;&amp;iecy;&amp;yacy; &quot;&amp;Mcy;&amp;ocy;&amp;yacy; &amp;kcy;&amp;ocy;&amp;lcy;&amp;lcy;&amp;iecy;&amp;kcy;&amp;tscy;&amp;icy;&amp;yacy; &amp;kcy;&amp;ucy;&amp;kcy;&amp;ocy;&amp;lcy;&quot; - &amp;Zcy;&amp;acy;&amp;jcy;&amp;chcy;&amp;icy;&amp;kcy;&amp;icy;-&amp;ncy;&amp;acy;-&amp;pcy;&amp;acy;&amp;lcy;&amp;softcy;&amp;chcy;&amp;icy;&amp;kcy;&amp;icy;"/>
          <p:cNvPicPr>
            <a:picLocks noChangeAspect="1" noChangeArrowheads="1"/>
          </p:cNvPicPr>
          <p:nvPr/>
        </p:nvPicPr>
        <p:blipFill>
          <a:blip r:embed="rId2" cstate="print"/>
          <a:srcRect/>
          <a:stretch>
            <a:fillRect/>
          </a:stretch>
        </p:blipFill>
        <p:spPr bwMode="auto">
          <a:xfrm>
            <a:off x="4716016" y="4005064"/>
            <a:ext cx="3528392" cy="2700300"/>
          </a:xfrm>
          <a:prstGeom prst="rect">
            <a:avLst/>
          </a:prstGeom>
          <a:noFill/>
          <a:ln w="9525">
            <a:noFill/>
            <a:miter lim="800000"/>
            <a:headEnd/>
            <a:tailEnd/>
          </a:ln>
        </p:spPr>
      </p:pic>
      <p:pic>
        <p:nvPicPr>
          <p:cNvPr id="30723" name="Picture 3" descr="kukla-malyshok-golyshok-master-klass-kak-rozhdautsya-kukly_1347"/>
          <p:cNvPicPr>
            <a:picLocks noChangeAspect="1" noChangeArrowheads="1"/>
          </p:cNvPicPr>
          <p:nvPr/>
        </p:nvPicPr>
        <p:blipFill>
          <a:blip r:embed="rId3" cstate="print"/>
          <a:srcRect/>
          <a:stretch>
            <a:fillRect/>
          </a:stretch>
        </p:blipFill>
        <p:spPr bwMode="auto">
          <a:xfrm>
            <a:off x="1331640" y="4005064"/>
            <a:ext cx="309634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solidFill>
                  <a:srgbClr val="FF0000"/>
                </a:solidFill>
              </a:rPr>
              <a:t>Игровые  куклы</a:t>
            </a:r>
            <a:endParaRPr lang="ru-RU" dirty="0"/>
          </a:p>
        </p:txBody>
      </p:sp>
      <p:sp>
        <p:nvSpPr>
          <p:cNvPr id="3" name="Содержимое 2"/>
          <p:cNvSpPr>
            <a:spLocks noGrp="1"/>
          </p:cNvSpPr>
          <p:nvPr>
            <p:ph sz="half" idx="1"/>
          </p:nvPr>
        </p:nvSpPr>
        <p:spPr>
          <a:xfrm>
            <a:off x="457200" y="1052736"/>
            <a:ext cx="4038600" cy="3312369"/>
          </a:xfrm>
        </p:spPr>
        <p:txBody>
          <a:bodyPr>
            <a:normAutofit fontScale="62500" lnSpcReduction="20000"/>
          </a:bodyPr>
          <a:lstStyle/>
          <a:p>
            <a:pPr>
              <a:buNone/>
            </a:pPr>
            <a:r>
              <a:rPr lang="ru-RU" dirty="0" smtClean="0"/>
              <a:t>      </a:t>
            </a:r>
            <a:r>
              <a:rPr lang="ru-RU" b="1" dirty="0" smtClean="0">
                <a:solidFill>
                  <a:srgbClr val="FF0000"/>
                </a:solidFill>
              </a:rPr>
              <a:t>Кукла на ложке </a:t>
            </a:r>
            <a:r>
              <a:rPr lang="ru-RU" dirty="0" smtClean="0"/>
              <a:t>Основой служит обычная деревянная ложка. Ребёнок 5-ти, 6-ти лет мог сделать такую куклу сам, для маленьких деток её изготовляла мама. После принятия пищи мать обычно доставала из своего сундука кусочки материи, делала куклу и </a:t>
            </a:r>
            <a:r>
              <a:rPr lang="ru-RU" dirty="0" err="1" smtClean="0"/>
              <a:t>ложила</a:t>
            </a:r>
            <a:r>
              <a:rPr lang="ru-RU" dirty="0" smtClean="0"/>
              <a:t> в люльку к своему малышу. Ребёнок играл и засыпал. После этого мать забирала куклу, мыла посуду, делала дела по хозяйству — ну а ложкой опять пользовались по назначению. </a:t>
            </a:r>
            <a:endParaRPr lang="ru-RU" dirty="0"/>
          </a:p>
        </p:txBody>
      </p:sp>
      <p:sp>
        <p:nvSpPr>
          <p:cNvPr id="4" name="Содержимое 3"/>
          <p:cNvSpPr>
            <a:spLocks noGrp="1"/>
          </p:cNvSpPr>
          <p:nvPr>
            <p:ph sz="half" idx="2"/>
          </p:nvPr>
        </p:nvSpPr>
        <p:spPr>
          <a:xfrm>
            <a:off x="4648200" y="1052737"/>
            <a:ext cx="4038600" cy="3456384"/>
          </a:xfrm>
        </p:spPr>
        <p:txBody>
          <a:bodyPr>
            <a:normAutofit fontScale="62500" lnSpcReduction="20000"/>
          </a:bodyPr>
          <a:lstStyle/>
          <a:p>
            <a:pPr>
              <a:buNone/>
            </a:pPr>
            <a:r>
              <a:rPr lang="ru-RU" b="1" dirty="0" smtClean="0">
                <a:solidFill>
                  <a:srgbClr val="FF0000"/>
                </a:solidFill>
              </a:rPr>
              <a:t>      </a:t>
            </a:r>
            <a:r>
              <a:rPr lang="ru-RU" b="1" dirty="0" err="1" smtClean="0">
                <a:solidFill>
                  <a:srgbClr val="FF0000"/>
                </a:solidFill>
              </a:rPr>
              <a:t>Стригушка</a:t>
            </a:r>
            <a:r>
              <a:rPr lang="ru-RU" b="1" dirty="0" smtClean="0"/>
              <a:t>–</a:t>
            </a:r>
            <a:r>
              <a:rPr lang="ru-RU" dirty="0" smtClean="0"/>
              <a:t>распространённая кукла для игры. Делали её родители детям, старшие дети младшим в поле, около дома из травы, сена, соломы. Одевали </a:t>
            </a:r>
            <a:r>
              <a:rPr lang="ru-RU" dirty="0" err="1" smtClean="0"/>
              <a:t>Стригушек</a:t>
            </a:r>
            <a:r>
              <a:rPr lang="ru-RU" dirty="0" smtClean="0"/>
              <a:t> в сарафанчики или юбки, головные платки, украшали цветами, вплетали душистые травы в косы. Ровно стригли низ куклы, ставили на ровную поверхность и стучали кулаками рядом с куклой. Она крутилась-вертелась, как будто пускалась в пляс. </a:t>
            </a:r>
          </a:p>
          <a:p>
            <a:pPr>
              <a:buNone/>
            </a:pPr>
            <a:endParaRPr lang="ru-RU" dirty="0"/>
          </a:p>
        </p:txBody>
      </p:sp>
      <p:pic>
        <p:nvPicPr>
          <p:cNvPr id="31746" name="Picture 2" descr="&amp;Kcy;&amp;ucy;&amp;kcy;&amp;lcy;&amp;acy; &amp;ncy;&amp;acy; &amp;lcy;&amp;ocy;&amp;zhcy;&amp;kcy;&amp;iecy;"/>
          <p:cNvPicPr>
            <a:picLocks noChangeAspect="1" noChangeArrowheads="1"/>
          </p:cNvPicPr>
          <p:nvPr/>
        </p:nvPicPr>
        <p:blipFill>
          <a:blip r:embed="rId2" cstate="print"/>
          <a:srcRect/>
          <a:stretch>
            <a:fillRect/>
          </a:stretch>
        </p:blipFill>
        <p:spPr bwMode="auto">
          <a:xfrm>
            <a:off x="2339752" y="4005064"/>
            <a:ext cx="2016224" cy="2688298"/>
          </a:xfrm>
          <a:prstGeom prst="rect">
            <a:avLst/>
          </a:prstGeom>
          <a:noFill/>
          <a:ln w="9525">
            <a:noFill/>
            <a:miter lim="800000"/>
            <a:headEnd/>
            <a:tailEnd/>
          </a:ln>
        </p:spPr>
      </p:pic>
      <p:pic>
        <p:nvPicPr>
          <p:cNvPr id="31747" name="Picture 3" descr="&amp;Scy;&amp;tcy;&amp;rcy;&amp;icy;&amp;gcy;&amp;ucy;&amp;shcy;&amp;kcy;&amp;acy;. &amp;ocy;&amp;bcy;&amp;rcy;&amp;yacy;&amp;dcy;&amp;ocy;&amp;vcy;&amp;acy;&amp;yacy; &amp;kcy;&amp;ucy;&amp;kcy;&amp;lcy;&amp;acy;-1"/>
          <p:cNvPicPr>
            <a:picLocks noChangeAspect="1" noChangeArrowheads="1"/>
          </p:cNvPicPr>
          <p:nvPr/>
        </p:nvPicPr>
        <p:blipFill>
          <a:blip r:embed="rId3" cstate="print"/>
          <a:srcRect/>
          <a:stretch>
            <a:fillRect/>
          </a:stretch>
        </p:blipFill>
        <p:spPr bwMode="auto">
          <a:xfrm>
            <a:off x="4644008" y="4005064"/>
            <a:ext cx="2232248" cy="2701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pPr algn="r"/>
            <a:r>
              <a:rPr lang="ru-RU" sz="3000" b="1" dirty="0" smtClean="0">
                <a:solidFill>
                  <a:srgbClr val="FF0000"/>
                </a:solidFill>
              </a:rPr>
              <a:t>«Кто в куклы не играет, тот счастья не знает»</a:t>
            </a:r>
            <a:r>
              <a:rPr lang="ru-RU" sz="3000" dirty="0" smtClean="0">
                <a:solidFill>
                  <a:srgbClr val="FF0000"/>
                </a:solidFill>
              </a:rPr>
              <a:t> -      Народная мудрость</a:t>
            </a:r>
            <a:endParaRPr lang="ru-RU" sz="3000" dirty="0">
              <a:solidFill>
                <a:srgbClr val="FF0000"/>
              </a:solidFill>
            </a:endParaRPr>
          </a:p>
        </p:txBody>
      </p:sp>
      <p:sp>
        <p:nvSpPr>
          <p:cNvPr id="3" name="Содержимое 2"/>
          <p:cNvSpPr>
            <a:spLocks noGrp="1"/>
          </p:cNvSpPr>
          <p:nvPr>
            <p:ph idx="1"/>
          </p:nvPr>
        </p:nvSpPr>
        <p:spPr>
          <a:xfrm>
            <a:off x="539552" y="1556793"/>
            <a:ext cx="8352928" cy="2304256"/>
          </a:xfrm>
        </p:spPr>
        <p:txBody>
          <a:bodyPr>
            <a:normAutofit fontScale="55000" lnSpcReduction="20000"/>
          </a:bodyPr>
          <a:lstStyle/>
          <a:p>
            <a:pPr algn="r">
              <a:buNone/>
            </a:pPr>
            <a:r>
              <a:rPr lang="ru-RU" dirty="0" smtClean="0"/>
              <a:t>. </a:t>
            </a:r>
          </a:p>
          <a:p>
            <a:pPr>
              <a:buNone/>
            </a:pPr>
            <a:r>
              <a:rPr lang="ru-RU" sz="3500" dirty="0" smtClean="0"/>
              <a:t>              Большинство кукол на Руси были оберегами.</a:t>
            </a:r>
          </a:p>
          <a:p>
            <a:pPr>
              <a:buNone/>
            </a:pPr>
            <a:r>
              <a:rPr lang="ru-RU" sz="3500" dirty="0" smtClean="0"/>
              <a:t>              Смысл в куклах был великий.</a:t>
            </a:r>
          </a:p>
          <a:p>
            <a:pPr>
              <a:buNone/>
            </a:pPr>
            <a:r>
              <a:rPr lang="ru-RU" sz="3500" dirty="0" smtClean="0"/>
              <a:t>              Кукла - знак человека, его игровой образ - символ.</a:t>
            </a:r>
          </a:p>
          <a:p>
            <a:pPr>
              <a:buNone/>
            </a:pPr>
            <a:r>
              <a:rPr lang="ru-RU" sz="3500" dirty="0" smtClean="0"/>
              <a:t>              Оберег – амулет или волшебное заклинание, спасающее человека от различных опасностей, а также предмет, на который заклинание наговорено и который носят на теле в качестве талисмана</a:t>
            </a:r>
            <a:r>
              <a:rPr lang="ru-RU" dirty="0" smtClean="0"/>
              <a:t>.</a:t>
            </a:r>
          </a:p>
          <a:p>
            <a:pPr>
              <a:buNone/>
            </a:pPr>
            <a:r>
              <a:rPr lang="ru-RU" dirty="0" smtClean="0"/>
              <a:t> </a:t>
            </a:r>
          </a:p>
          <a:p>
            <a:endParaRPr lang="ru-RU" dirty="0"/>
          </a:p>
        </p:txBody>
      </p:sp>
      <p:pic>
        <p:nvPicPr>
          <p:cNvPr id="1026" name="Picture 2" descr="&amp;Ncy;&amp;acy;&amp;rcy;&amp;ocy;&amp;dcy;&amp;ncy;&amp;ycy;&amp;iecy; &amp;kcy;&amp;ucy;&amp;kcy;&amp;lcy;&amp;ycy; &amp;icy; &amp;icy;&amp;gcy;&amp;rcy;&amp;ucy;&amp;shcy;&amp;kcy;&amp;icy;"/>
          <p:cNvPicPr>
            <a:picLocks noChangeAspect="1" noChangeArrowheads="1"/>
          </p:cNvPicPr>
          <p:nvPr/>
        </p:nvPicPr>
        <p:blipFill>
          <a:blip r:embed="rId2" cstate="print"/>
          <a:srcRect/>
          <a:stretch>
            <a:fillRect/>
          </a:stretch>
        </p:blipFill>
        <p:spPr bwMode="auto">
          <a:xfrm>
            <a:off x="2195736" y="3573016"/>
            <a:ext cx="4322517"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Игровые  куклы</a:t>
            </a:r>
            <a:endParaRPr lang="ru-RU" dirty="0"/>
          </a:p>
        </p:txBody>
      </p:sp>
      <p:sp>
        <p:nvSpPr>
          <p:cNvPr id="3" name="Содержимое 2"/>
          <p:cNvSpPr>
            <a:spLocks noGrp="1"/>
          </p:cNvSpPr>
          <p:nvPr>
            <p:ph sz="half" idx="1"/>
          </p:nvPr>
        </p:nvSpPr>
        <p:spPr>
          <a:xfrm>
            <a:off x="457200" y="1600201"/>
            <a:ext cx="4038600" cy="1252735"/>
          </a:xfrm>
        </p:spPr>
        <p:txBody>
          <a:bodyPr>
            <a:normAutofit fontScale="70000" lnSpcReduction="20000"/>
          </a:bodyPr>
          <a:lstStyle/>
          <a:p>
            <a:pPr>
              <a:buNone/>
            </a:pPr>
            <a:r>
              <a:rPr lang="ru-RU" b="1" dirty="0" smtClean="0">
                <a:solidFill>
                  <a:srgbClr val="FF0000"/>
                </a:solidFill>
              </a:rPr>
              <a:t>Кукла с косой. Кукла на счастье. </a:t>
            </a:r>
          </a:p>
          <a:p>
            <a:pPr>
              <a:buNone/>
            </a:pPr>
            <a:r>
              <a:rPr lang="ru-RU" dirty="0" smtClean="0"/>
              <a:t>Она с толстой и длинной косой, которая символизирует здоровье и долгую жизнь.</a:t>
            </a:r>
          </a:p>
          <a:p>
            <a:pPr>
              <a:buNone/>
            </a:pPr>
            <a:endParaRPr lang="ru-RU" dirty="0"/>
          </a:p>
        </p:txBody>
      </p:sp>
      <p:sp>
        <p:nvSpPr>
          <p:cNvPr id="4" name="Содержимое 3"/>
          <p:cNvSpPr>
            <a:spLocks noGrp="1"/>
          </p:cNvSpPr>
          <p:nvPr>
            <p:ph sz="half" idx="2"/>
          </p:nvPr>
        </p:nvSpPr>
        <p:spPr>
          <a:xfrm>
            <a:off x="4648200" y="1600201"/>
            <a:ext cx="4038600" cy="1972816"/>
          </a:xfrm>
        </p:spPr>
        <p:txBody>
          <a:bodyPr>
            <a:normAutofit fontScale="70000" lnSpcReduction="20000"/>
          </a:bodyPr>
          <a:lstStyle/>
          <a:p>
            <a:pPr>
              <a:buNone/>
            </a:pPr>
            <a:r>
              <a:rPr lang="ru-RU" dirty="0" smtClean="0"/>
              <a:t>      </a:t>
            </a:r>
            <a:r>
              <a:rPr lang="ru-RU" b="1" dirty="0" smtClean="0">
                <a:solidFill>
                  <a:srgbClr val="FF0000"/>
                </a:solidFill>
              </a:rPr>
              <a:t>Детская </a:t>
            </a:r>
            <a:r>
              <a:rPr lang="ru-RU" b="1" dirty="0" err="1" smtClean="0">
                <a:solidFill>
                  <a:srgbClr val="FF0000"/>
                </a:solidFill>
              </a:rPr>
              <a:t>Утешница</a:t>
            </a:r>
            <a:r>
              <a:rPr lang="ru-RU" b="1" dirty="0" smtClean="0">
                <a:solidFill>
                  <a:srgbClr val="FF0000"/>
                </a:solidFill>
              </a:rPr>
              <a:t>.  </a:t>
            </a:r>
            <a:r>
              <a:rPr lang="ru-RU" dirty="0" smtClean="0"/>
              <a:t>В руках и на юбке у неё всякие вкусности, которые ребёнок мог съесть: конфетки, изюм, орешки. Эту куклу доставали, когда ребёнка нужно было успокоить, если он долго плакал или пугался.</a:t>
            </a:r>
          </a:p>
          <a:p>
            <a:pPr>
              <a:buNone/>
            </a:pPr>
            <a:endParaRPr lang="ru-RU" dirty="0"/>
          </a:p>
        </p:txBody>
      </p:sp>
      <p:pic>
        <p:nvPicPr>
          <p:cNvPr id="32770" name="Picture 2" descr="0_4e719_7f2a74a_XL"/>
          <p:cNvPicPr>
            <a:picLocks noChangeAspect="1" noChangeArrowheads="1"/>
          </p:cNvPicPr>
          <p:nvPr/>
        </p:nvPicPr>
        <p:blipFill>
          <a:blip r:embed="rId2" cstate="print"/>
          <a:srcRect/>
          <a:stretch>
            <a:fillRect/>
          </a:stretch>
        </p:blipFill>
        <p:spPr bwMode="auto">
          <a:xfrm>
            <a:off x="1331640" y="4149080"/>
            <a:ext cx="3456384" cy="2529305"/>
          </a:xfrm>
          <a:prstGeom prst="rect">
            <a:avLst/>
          </a:prstGeom>
          <a:noFill/>
          <a:ln w="9525">
            <a:noFill/>
            <a:miter lim="800000"/>
            <a:headEnd/>
            <a:tailEnd/>
          </a:ln>
        </p:spPr>
      </p:pic>
      <p:pic>
        <p:nvPicPr>
          <p:cNvPr id="32771" name="Picture 3" descr="0_6ac16_2cf33c6d_L"/>
          <p:cNvPicPr>
            <a:picLocks noChangeAspect="1" noChangeArrowheads="1"/>
          </p:cNvPicPr>
          <p:nvPr/>
        </p:nvPicPr>
        <p:blipFill>
          <a:blip r:embed="rId3" cstate="print"/>
          <a:srcRect/>
          <a:stretch>
            <a:fillRect/>
          </a:stretch>
        </p:blipFill>
        <p:spPr bwMode="auto">
          <a:xfrm>
            <a:off x="4932040" y="3645024"/>
            <a:ext cx="2035709" cy="3043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Игровые  куклы</a:t>
            </a:r>
            <a:endParaRPr lang="ru-RU" dirty="0"/>
          </a:p>
        </p:txBody>
      </p:sp>
      <p:sp>
        <p:nvSpPr>
          <p:cNvPr id="3" name="Содержимое 2"/>
          <p:cNvSpPr>
            <a:spLocks noGrp="1"/>
          </p:cNvSpPr>
          <p:nvPr>
            <p:ph sz="half" idx="1"/>
          </p:nvPr>
        </p:nvSpPr>
        <p:spPr>
          <a:xfrm>
            <a:off x="457200" y="908720"/>
            <a:ext cx="4038600" cy="2952328"/>
          </a:xfrm>
        </p:spPr>
        <p:txBody>
          <a:bodyPr>
            <a:normAutofit fontScale="62500" lnSpcReduction="20000"/>
          </a:bodyPr>
          <a:lstStyle/>
          <a:p>
            <a:pPr>
              <a:buNone/>
            </a:pPr>
            <a:r>
              <a:rPr lang="ru-RU" b="1" dirty="0" smtClean="0">
                <a:solidFill>
                  <a:srgbClr val="FF0000"/>
                </a:solidFill>
              </a:rPr>
              <a:t>     </a:t>
            </a:r>
            <a:r>
              <a:rPr lang="ru-RU" b="1" dirty="0" err="1" smtClean="0">
                <a:solidFill>
                  <a:srgbClr val="FF0000"/>
                </a:solidFill>
              </a:rPr>
              <a:t>Отдарок-на-подарок</a:t>
            </a:r>
            <a:r>
              <a:rPr lang="ru-RU" b="1" dirty="0" smtClean="0">
                <a:solidFill>
                  <a:srgbClr val="FF0000"/>
                </a:solidFill>
              </a:rPr>
              <a:t> </a:t>
            </a:r>
          </a:p>
          <a:p>
            <a:pPr>
              <a:buNone/>
            </a:pPr>
            <a:r>
              <a:rPr lang="ru-RU" dirty="0" smtClean="0"/>
              <a:t>      Помогала научить ребёнка благодарности. Делалась она настолько просто, что сделать её мог даже ребёнок 3-4 лет. Детей обучали делать эту куколку для того, чтобы они могли подарить её кому-то в ответ на подарок, или если кто-то сделал для них что-то важное. </a:t>
            </a:r>
          </a:p>
          <a:p>
            <a:endParaRPr lang="ru-RU" dirty="0"/>
          </a:p>
        </p:txBody>
      </p:sp>
      <p:sp>
        <p:nvSpPr>
          <p:cNvPr id="4" name="Содержимое 3"/>
          <p:cNvSpPr>
            <a:spLocks noGrp="1"/>
          </p:cNvSpPr>
          <p:nvPr>
            <p:ph sz="half" idx="2"/>
          </p:nvPr>
        </p:nvSpPr>
        <p:spPr>
          <a:xfrm>
            <a:off x="4648200" y="980729"/>
            <a:ext cx="4038600" cy="3024335"/>
          </a:xfrm>
        </p:spPr>
        <p:txBody>
          <a:bodyPr>
            <a:normAutofit fontScale="62500" lnSpcReduction="20000"/>
          </a:bodyPr>
          <a:lstStyle/>
          <a:p>
            <a:pPr>
              <a:buNone/>
            </a:pPr>
            <a:r>
              <a:rPr lang="ru-RU" b="1" dirty="0" smtClean="0">
                <a:solidFill>
                  <a:srgbClr val="FF0000"/>
                </a:solidFill>
              </a:rPr>
              <a:t>       Кукла на </a:t>
            </a:r>
            <a:r>
              <a:rPr lang="ru-RU" b="1" dirty="0" err="1" smtClean="0">
                <a:solidFill>
                  <a:srgbClr val="FF0000"/>
                </a:solidFill>
              </a:rPr>
              <a:t>выхвалку</a:t>
            </a:r>
            <a:r>
              <a:rPr lang="ru-RU" b="1" dirty="0" smtClean="0">
                <a:solidFill>
                  <a:srgbClr val="FF0000"/>
                </a:solidFill>
              </a:rPr>
              <a:t> </a:t>
            </a:r>
            <a:r>
              <a:rPr lang="ru-RU" dirty="0" smtClean="0"/>
              <a:t>шилась уже самой девочкой лет в 10-12, когда она подрастала. Куклу нужно было не только сшить, но и одеть и обуть. Потом эту куклу девочка приносила на посиделки к старшим девушкам для хвастовства и оценки. Они рассматривали её и решали, готова ли девчонка к тому, чтобы посещать посиделки, где девушки занимались рукоделием, а ребята присматривали себе невест. </a:t>
            </a:r>
          </a:p>
          <a:p>
            <a:endParaRPr lang="ru-RU" dirty="0"/>
          </a:p>
        </p:txBody>
      </p:sp>
      <p:pic>
        <p:nvPicPr>
          <p:cNvPr id="33794" name="Picture 2" descr="&amp;Ncy;&amp;acy;&amp;rcy;&amp;ocy;&amp;dcy;&amp;ncy;&amp;ycy;&amp;iecy; &amp;kcy;&amp;ucy;&amp;kcy;&amp;lcy;&amp;ycy; &quot; &amp;Scy;&amp;tcy;&amp;rcy;&amp;acy;&amp;ncy;&amp;icy;&amp;tscy;&amp;acy; 131 &quot; &amp;Pcy;&amp;ocy;&amp;icy;&amp;scy;&amp;kcy; &amp;mcy;&amp;acy;&amp;scy;&amp;tcy;&amp;iecy;&amp;rcy; &amp;kcy;&amp;lcy;&amp;acy;&amp;scy;&amp;scy;&amp;ocy;&amp;vcy;, &amp;pcy;&amp;ocy;&amp;dcy;&amp;iecy;&amp;lcy;&amp;ocy;&amp;kcy; &amp;scy;&amp;vcy;&amp;ocy;&amp;icy;&amp;mcy;&amp;icy; &amp;rcy;&amp;ucy;&amp;kcy;&amp;acy;&amp;mcy;&amp;icy; &amp;icy; &amp;rcy;&amp;ucy;&amp;kcy;&amp;ocy;&amp;dcy;&amp;iecy;&amp;lcy;&amp;icy;&amp;yacy; &amp;ncy;&amp;acy; SearchMasterclass.Net"/>
          <p:cNvPicPr>
            <a:picLocks noChangeAspect="1" noChangeArrowheads="1"/>
          </p:cNvPicPr>
          <p:nvPr/>
        </p:nvPicPr>
        <p:blipFill>
          <a:blip r:embed="rId2" cstate="print"/>
          <a:srcRect/>
          <a:stretch>
            <a:fillRect/>
          </a:stretch>
        </p:blipFill>
        <p:spPr bwMode="auto">
          <a:xfrm>
            <a:off x="4499992" y="3933056"/>
            <a:ext cx="2376264" cy="2736304"/>
          </a:xfrm>
          <a:prstGeom prst="rect">
            <a:avLst/>
          </a:prstGeom>
          <a:noFill/>
          <a:ln w="9525">
            <a:noFill/>
            <a:miter lim="800000"/>
            <a:headEnd/>
            <a:tailEnd/>
          </a:ln>
        </p:spPr>
      </p:pic>
      <p:pic>
        <p:nvPicPr>
          <p:cNvPr id="33795" name="Picture 3" descr="&amp;Ocy;&amp;lcy;&amp;softcy;&amp;gcy;&amp;acy; &amp;Pcy;&amp;ocy;&amp;lcy;&amp;yacy;&amp;kcy;&amp;ocy;&amp;vcy;&amp;acy; - &amp;Scy;&amp;tcy;&amp;acy;&amp;tcy;&amp;softcy;&amp;icy; - &amp;Dcy;&amp;iecy;&amp;tcy;&amp;icy;@Mail.Ru"/>
          <p:cNvPicPr>
            <a:picLocks noChangeAspect="1" noChangeArrowheads="1"/>
          </p:cNvPicPr>
          <p:nvPr/>
        </p:nvPicPr>
        <p:blipFill>
          <a:blip r:embed="rId3" cstate="print"/>
          <a:srcRect/>
          <a:stretch>
            <a:fillRect/>
          </a:stretch>
        </p:blipFill>
        <p:spPr bwMode="auto">
          <a:xfrm>
            <a:off x="1547664" y="3933056"/>
            <a:ext cx="2785492"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Правила изготовления кукол – оберегов</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2000" b="1" dirty="0" smtClean="0">
                <a:solidFill>
                  <a:srgbClr val="FF0000"/>
                </a:solidFill>
              </a:rPr>
              <a:t>1</a:t>
            </a:r>
            <a:r>
              <a:rPr lang="ru-RU" sz="2000" dirty="0" smtClean="0"/>
              <a:t>. Выполняется оберег исключительно по желанию и от чистого сердца. Заставить или попросить кого-то создать для себя оберег, нельзя.</a:t>
            </a:r>
            <a:br>
              <a:rPr lang="ru-RU" sz="2000" dirty="0" smtClean="0"/>
            </a:br>
            <a:r>
              <a:rPr lang="ru-RU" sz="2000" dirty="0" smtClean="0"/>
              <a:t/>
            </a:r>
            <a:br>
              <a:rPr lang="ru-RU" sz="2000" dirty="0" smtClean="0"/>
            </a:br>
            <a:r>
              <a:rPr lang="ru-RU" sz="2000" b="1" dirty="0" smtClean="0">
                <a:solidFill>
                  <a:srgbClr val="FF0000"/>
                </a:solidFill>
              </a:rPr>
              <a:t>2. </a:t>
            </a:r>
            <a:r>
              <a:rPr lang="ru-RU" sz="2000" dirty="0" smtClean="0"/>
              <a:t>Обереги, наделенные самой мощной силой, выполняются кровными родственниками — родителями, детьми, братьями и сестрами. </a:t>
            </a:r>
            <a:br>
              <a:rPr lang="ru-RU" sz="2000" dirty="0" smtClean="0"/>
            </a:br>
            <a:r>
              <a:rPr lang="ru-RU" sz="2000" dirty="0" smtClean="0"/>
              <a:t/>
            </a:r>
            <a:br>
              <a:rPr lang="ru-RU" sz="2000" dirty="0" smtClean="0"/>
            </a:br>
            <a:r>
              <a:rPr lang="ru-RU" sz="2000" b="1" dirty="0" smtClean="0">
                <a:solidFill>
                  <a:srgbClr val="FF0000"/>
                </a:solidFill>
              </a:rPr>
              <a:t>3. </a:t>
            </a:r>
            <a:r>
              <a:rPr lang="ru-RU" sz="2000" dirty="0" smtClean="0"/>
              <a:t> </a:t>
            </a:r>
            <a:r>
              <a:rPr lang="ru-RU" sz="2000" dirty="0" err="1" smtClean="0"/>
              <a:t>Куколки-берегини</a:t>
            </a:r>
            <a:r>
              <a:rPr lang="ru-RU" sz="2000" dirty="0" smtClean="0"/>
              <a:t> делаются с белым лицом – для того, чтобы через эту куколку нельзя было перенести злые мысли и поступки на её владельца или владелицу.</a:t>
            </a:r>
            <a:br>
              <a:rPr lang="ru-RU" sz="2000" dirty="0" smtClean="0"/>
            </a:br>
            <a:r>
              <a:rPr lang="ru-RU" sz="2000" dirty="0" smtClean="0"/>
              <a:t/>
            </a:r>
            <a:br>
              <a:rPr lang="ru-RU" sz="2000" dirty="0" smtClean="0"/>
            </a:br>
            <a:r>
              <a:rPr lang="ru-RU" sz="2000" b="1" dirty="0" smtClean="0">
                <a:solidFill>
                  <a:srgbClr val="FF0000"/>
                </a:solidFill>
              </a:rPr>
              <a:t>4</a:t>
            </a:r>
            <a:r>
              <a:rPr lang="ru-RU" sz="2000" dirty="0" smtClean="0"/>
              <a:t>. </a:t>
            </a:r>
            <a:r>
              <a:rPr lang="ru-RU" sz="2000" dirty="0" err="1" smtClean="0"/>
              <a:t>Куклы-берегини</a:t>
            </a:r>
            <a:r>
              <a:rPr lang="ru-RU" sz="2000" dirty="0" smtClean="0"/>
              <a:t>  делаются без применения иголок, ножниц, ножей, клея и так далее, чтобы тем самым не нанести вред тем, чьё здоровье и блага будут они потом хранить.</a:t>
            </a:r>
            <a:br>
              <a:rPr lang="ru-RU" sz="2000" dirty="0" smtClean="0"/>
            </a:br>
            <a:r>
              <a:rPr lang="ru-RU" sz="2000" b="1" dirty="0" smtClean="0">
                <a:solidFill>
                  <a:srgbClr val="FF0000"/>
                </a:solidFill>
              </a:rPr>
              <a:t>5</a:t>
            </a:r>
            <a:r>
              <a:rPr lang="ru-RU" sz="2000" dirty="0" smtClean="0"/>
              <a:t>. Самым важным при изготовлении куколок является не сама техника, а именно образы, которые вкладываются в этот процесс. Например, пальчиками крутит     аккуратную голову куколке мастерица, а про себя приговаривает: «светлая голова, чистая, добром наполненная, любовью». </a:t>
            </a:r>
            <a:br>
              <a:rPr lang="ru-RU" sz="2000" dirty="0" smtClean="0"/>
            </a:br>
            <a:r>
              <a:rPr lang="ru-RU" sz="2000" dirty="0" smtClean="0"/>
              <a:t/>
            </a:r>
            <a:br>
              <a:rPr lang="ru-RU" sz="2000" dirty="0" smtClean="0"/>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endParaRPr lang="ru-R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322714"/>
          </a:xfrm>
        </p:spPr>
        <p:txBody>
          <a:bodyPr>
            <a:normAutofit fontScale="90000"/>
          </a:bodyPr>
          <a:lstStyle/>
          <a:p>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Правила изготовления  кукол – оберегов</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2000" b="1" dirty="0" smtClean="0">
                <a:solidFill>
                  <a:srgbClr val="FF0000"/>
                </a:solidFill>
              </a:rPr>
              <a:t>6</a:t>
            </a:r>
            <a:r>
              <a:rPr lang="ru-RU" sz="2000" dirty="0" smtClean="0"/>
              <a:t>. При изготовлении куколок ни в коем случае не допускалось присутствие мужских энергий в помещении, где происходило таинство.</a:t>
            </a:r>
            <a:br>
              <a:rPr lang="ru-RU" sz="2000" dirty="0" smtClean="0"/>
            </a:br>
            <a:r>
              <a:rPr lang="ru-RU" sz="2000" dirty="0" smtClean="0"/>
              <a:t/>
            </a:r>
            <a:br>
              <a:rPr lang="ru-RU" sz="2000" dirty="0" smtClean="0"/>
            </a:br>
            <a:r>
              <a:rPr lang="ru-RU" sz="2000" b="1" dirty="0" smtClean="0">
                <a:solidFill>
                  <a:srgbClr val="FF0000"/>
                </a:solidFill>
              </a:rPr>
              <a:t>7.</a:t>
            </a:r>
            <a:r>
              <a:rPr lang="ru-RU" sz="2000" b="1" dirty="0" smtClean="0"/>
              <a:t> </a:t>
            </a:r>
            <a:r>
              <a:rPr lang="ru-RU" sz="2000" dirty="0" smtClean="0"/>
              <a:t>Если в процессе работы над куколкой что-то не ладится - нитка не там оборвётся вдруг, или никак ровно не получается расправить какую-нибудь складку - значит нужно сказать: "несчастье на куколку придёт, а меня (или имя того, кому делался оберег) обойдёт". </a:t>
            </a:r>
            <a:r>
              <a:rPr lang="ru-RU" sz="2000" b="1" dirty="0" smtClean="0"/>
              <a:t/>
            </a:r>
            <a:br>
              <a:rPr lang="ru-RU" sz="2000" b="1" dirty="0" smtClean="0"/>
            </a:br>
            <a:r>
              <a:rPr lang="ru-RU" sz="2000" b="1" dirty="0" smtClean="0">
                <a:solidFill>
                  <a:srgbClr val="FF0000"/>
                </a:solidFill>
              </a:rPr>
              <a:t>8</a:t>
            </a:r>
            <a:r>
              <a:rPr lang="ru-RU" sz="2000" dirty="0" smtClean="0">
                <a:solidFill>
                  <a:srgbClr val="FF0000"/>
                </a:solidFill>
              </a:rPr>
              <a:t>. </a:t>
            </a:r>
            <a:r>
              <a:rPr lang="ru-RU" sz="2000" dirty="0" smtClean="0"/>
              <a:t>В процессе изготовления оберега следует думать о том, кому он предназначен, мысленно представляя его образ и, чувствуя его энергетику, характер и потребности.</a:t>
            </a:r>
            <a:br>
              <a:rPr lang="ru-RU" sz="2000" dirty="0" smtClean="0"/>
            </a:br>
            <a:r>
              <a:rPr lang="ru-RU" sz="2000" dirty="0" smtClean="0"/>
              <a:t/>
            </a:r>
            <a:br>
              <a:rPr lang="ru-RU" sz="2000" dirty="0" smtClean="0"/>
            </a:br>
            <a:r>
              <a:rPr lang="ru-RU" sz="2400" b="1" dirty="0" smtClean="0">
                <a:solidFill>
                  <a:srgbClr val="FF0000"/>
                </a:solidFill>
              </a:rPr>
              <a:t>И тогда тому, кому мы её подарим куклу - </a:t>
            </a:r>
            <a:r>
              <a:rPr lang="ru-RU" sz="2400" b="1" dirty="0" err="1" smtClean="0">
                <a:solidFill>
                  <a:srgbClr val="FF0000"/>
                </a:solidFill>
              </a:rPr>
              <a:t>берегиню</a:t>
            </a:r>
            <a:r>
              <a:rPr lang="ru-RU" sz="2400" b="1" dirty="0" smtClean="0">
                <a:solidFill>
                  <a:srgbClr val="FF0000"/>
                </a:solidFill>
              </a:rPr>
              <a:t>, будет помогать наша любовь, наше доброе расположение и искреннее пожелание счастья и благополучия!</a:t>
            </a:r>
            <a:br>
              <a:rPr lang="ru-RU" sz="2400" b="1" dirty="0" smtClean="0">
                <a:solidFill>
                  <a:srgbClr val="FF0000"/>
                </a:solidFill>
              </a:rPr>
            </a:br>
            <a:r>
              <a:rPr lang="ru-RU" sz="2400" b="1" dirty="0" smtClean="0">
                <a:solidFill>
                  <a:srgbClr val="FF0000"/>
                </a:solidFill>
              </a:rPr>
              <a:t/>
            </a:r>
            <a:br>
              <a:rPr lang="ru-RU" sz="24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2000" dirty="0" smtClean="0"/>
              <a:t/>
            </a:r>
            <a:br>
              <a:rPr lang="ru-RU" sz="2000" dirty="0" smtClean="0"/>
            </a:br>
            <a:r>
              <a:rPr lang="ru-RU" sz="2000" dirty="0" smtClean="0"/>
              <a:t/>
            </a:r>
            <a:br>
              <a:rPr lang="ru-RU" sz="2000" dirty="0" smtClean="0"/>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t>
            </a:r>
            <a:r>
              <a:rPr lang="ru-RU" sz="2400" b="1" dirty="0" smtClean="0">
                <a:solidFill>
                  <a:srgbClr val="FF0000"/>
                </a:solidFill>
                <a:latin typeface="Batang" panose="02030600000101010101" pitchFamily="18" charset="-127"/>
                <a:ea typeface="Batang" panose="02030600000101010101" pitchFamily="18" charset="-127"/>
              </a:rPr>
              <a:t>Через куклы - обереги дети начинают постигать свои корни. </a:t>
            </a:r>
            <a:br>
              <a:rPr lang="ru-RU" sz="2400" b="1" dirty="0" smtClean="0">
                <a:solidFill>
                  <a:srgbClr val="FF0000"/>
                </a:solidFill>
                <a:latin typeface="Batang" panose="02030600000101010101" pitchFamily="18" charset="-127"/>
                <a:ea typeface="Batang" panose="02030600000101010101" pitchFamily="18" charset="-127"/>
              </a:rPr>
            </a:br>
            <a:r>
              <a:rPr lang="ru-RU" sz="2400" b="1" dirty="0" smtClean="0">
                <a:solidFill>
                  <a:srgbClr val="FF0000"/>
                </a:solidFill>
                <a:latin typeface="Batang" panose="02030600000101010101" pitchFamily="18" charset="-127"/>
                <a:ea typeface="Batang" panose="02030600000101010101" pitchFamily="18" charset="-127"/>
              </a:rPr>
              <a:t>А значит, есть надежда, что в стремительно меняющемся мире останется память предков, которая не даст забыть свою историю. К ней, генетической памяти, можно обратиться за помощью в самых трудных ситуациях!</a:t>
            </a:r>
            <a:br>
              <a:rPr lang="ru-RU" sz="2400" b="1" dirty="0" smtClean="0">
                <a:solidFill>
                  <a:srgbClr val="FF0000"/>
                </a:solidFill>
                <a:latin typeface="Batang" panose="02030600000101010101" pitchFamily="18" charset="-127"/>
                <a:ea typeface="Batang" panose="02030600000101010101" pitchFamily="18" charset="-127"/>
              </a:rPr>
            </a:br>
            <a:r>
              <a:rPr lang="ru-RU" sz="2400" b="1" dirty="0" smtClean="0">
                <a:solidFill>
                  <a:srgbClr val="FF0000"/>
                </a:solidFill>
                <a:latin typeface="Batang" panose="02030600000101010101" pitchFamily="18" charset="-127"/>
                <a:ea typeface="Batang" panose="02030600000101010101" pitchFamily="18" charset="-127"/>
              </a:rPr>
              <a:t/>
            </a:r>
            <a:br>
              <a:rPr lang="ru-RU" sz="2400" b="1" dirty="0" smtClean="0">
                <a:solidFill>
                  <a:srgbClr val="FF0000"/>
                </a:solidFill>
                <a:latin typeface="Batang" panose="02030600000101010101" pitchFamily="18" charset="-127"/>
                <a:ea typeface="Batang" panose="02030600000101010101" pitchFamily="18" charset="-127"/>
              </a:rPr>
            </a:br>
            <a:r>
              <a:rPr lang="ru-RU" sz="2400" b="1" dirty="0" smtClean="0">
                <a:solidFill>
                  <a:srgbClr val="FF0000"/>
                </a:solidFill>
                <a:latin typeface="Batang" panose="02030600000101010101" pitchFamily="18" charset="-127"/>
                <a:ea typeface="Batang" panose="02030600000101010101" pitchFamily="18" charset="-127"/>
              </a:rPr>
              <a:t/>
            </a:r>
            <a:br>
              <a:rPr lang="ru-RU" sz="2400" b="1" dirty="0" smtClean="0">
                <a:solidFill>
                  <a:srgbClr val="FF0000"/>
                </a:solidFill>
                <a:latin typeface="Batang" panose="02030600000101010101" pitchFamily="18" charset="-127"/>
                <a:ea typeface="Batang" panose="02030600000101010101" pitchFamily="18" charset="-127"/>
              </a:rPr>
            </a:br>
            <a:r>
              <a:rPr lang="ru-RU" sz="4500" b="1" dirty="0" smtClean="0">
                <a:solidFill>
                  <a:srgbClr val="FF0000"/>
                </a:solidFill>
                <a:latin typeface="Batang" panose="02030600000101010101" pitchFamily="18" charset="-127"/>
                <a:ea typeface="Batang" panose="02030600000101010101" pitchFamily="18" charset="-127"/>
              </a:rPr>
              <a:t>Спасибо за внимание !</a:t>
            </a:r>
            <a:r>
              <a:rPr lang="ru-RU" sz="2400" b="1" dirty="0" smtClean="0">
                <a:solidFill>
                  <a:srgbClr val="FF0000"/>
                </a:solidFill>
                <a:latin typeface="Batang" panose="02030600000101010101" pitchFamily="18" charset="-127"/>
                <a:ea typeface="Batang" panose="02030600000101010101" pitchFamily="18" charset="-127"/>
              </a:rPr>
              <a:t/>
            </a:r>
            <a:br>
              <a:rPr lang="ru-RU" sz="2400" b="1" dirty="0" smtClean="0">
                <a:solidFill>
                  <a:srgbClr val="FF0000"/>
                </a:solidFill>
                <a:latin typeface="Batang" panose="02030600000101010101" pitchFamily="18" charset="-127"/>
                <a:ea typeface="Batang" panose="02030600000101010101" pitchFamily="18" charset="-127"/>
              </a:rPr>
            </a:br>
            <a:r>
              <a:rPr lang="ru-RU" sz="2800" b="1" dirty="0" smtClean="0">
                <a:solidFill>
                  <a:srgbClr val="FF0000"/>
                </a:solidFill>
              </a:rPr>
              <a:t/>
            </a:r>
            <a:br>
              <a:rPr lang="ru-RU" sz="28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3000" b="1" dirty="0" smtClean="0">
                <a:solidFill>
                  <a:srgbClr val="FF0000"/>
                </a:solidFill>
              </a:rPr>
              <a:t/>
            </a:r>
            <a:br>
              <a:rPr lang="ru-RU" sz="3000" b="1" dirty="0" smtClean="0">
                <a:solidFill>
                  <a:srgbClr val="FF0000"/>
                </a:solidFill>
              </a:rPr>
            </a:br>
            <a:r>
              <a:rPr lang="ru-RU" sz="2000" dirty="0" smtClean="0"/>
              <a:t/>
            </a:r>
            <a:br>
              <a:rPr lang="ru-RU" sz="2000" dirty="0" smtClean="0"/>
            </a:br>
            <a:r>
              <a:rPr lang="ru-RU" sz="2000" dirty="0" smtClean="0"/>
              <a:t/>
            </a:r>
            <a:br>
              <a:rPr lang="ru-RU" sz="2000" dirty="0" smtClean="0"/>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824537"/>
          </a:xfrm>
        </p:spPr>
        <p:txBody>
          <a:bodyPr>
            <a:normAutofit fontScale="92500" lnSpcReduction="20000"/>
          </a:bodyPr>
          <a:lstStyle/>
          <a:p>
            <a:pPr marL="274320" indent="-274320" fontAlgn="auto">
              <a:spcAft>
                <a:spcPts val="0"/>
              </a:spcAft>
              <a:buFont typeface="Wingdings 3"/>
              <a:buChar char=""/>
              <a:defRPr/>
            </a:pPr>
            <a:r>
              <a:rPr lang="ru-RU" dirty="0" smtClean="0">
                <a:solidFill>
                  <a:srgbClr val="FF0000"/>
                </a:solidFill>
              </a:rPr>
              <a:t>Актуальность:</a:t>
            </a:r>
            <a:r>
              <a:rPr lang="ru-RU" dirty="0" smtClean="0">
                <a:solidFill>
                  <a:schemeClr val="bg2">
                    <a:lumMod val="25000"/>
                  </a:schemeClr>
                </a:solidFill>
              </a:rPr>
              <a:t>  </a:t>
            </a:r>
          </a:p>
          <a:p>
            <a:pPr marL="274320" indent="-274320" fontAlgn="auto">
              <a:spcAft>
                <a:spcPts val="0"/>
              </a:spcAft>
              <a:buFont typeface="Wingdings 3"/>
              <a:buChar char=""/>
              <a:defRPr/>
            </a:pPr>
            <a:r>
              <a:rPr lang="ru-RU" dirty="0" smtClean="0">
                <a:solidFill>
                  <a:srgbClr val="002060"/>
                </a:solidFill>
              </a:rPr>
              <a:t> в современное время куклы используются просто как игрушка, истинное назначение кукол утеряно.  Ведь раньше куклы воспитывали ребёнка, развивали его и много могли рассказать о жизни наших предков.</a:t>
            </a:r>
          </a:p>
          <a:p>
            <a:pPr marL="0" indent="0" fontAlgn="auto">
              <a:spcAft>
                <a:spcPts val="0"/>
              </a:spcAft>
              <a:buNone/>
              <a:defRPr/>
            </a:pPr>
            <a:r>
              <a:rPr lang="ru-RU" dirty="0" smtClean="0">
                <a:solidFill>
                  <a:srgbClr val="FF0000"/>
                </a:solidFill>
              </a:rPr>
              <a:t> </a:t>
            </a:r>
          </a:p>
          <a:p>
            <a:pPr marL="274320" indent="-274320" fontAlgn="auto">
              <a:spcAft>
                <a:spcPts val="0"/>
              </a:spcAft>
              <a:buFont typeface="Wingdings 3"/>
              <a:buChar char=""/>
              <a:defRPr/>
            </a:pPr>
            <a:r>
              <a:rPr lang="ru-RU" dirty="0" smtClean="0">
                <a:solidFill>
                  <a:srgbClr val="002060"/>
                </a:solidFill>
              </a:rPr>
              <a:t>Возрождение  народных традиций, связанных с обрядовой куклой, возможно, если</a:t>
            </a:r>
          </a:p>
          <a:p>
            <a:pPr marL="274320" indent="-274320" fontAlgn="auto">
              <a:spcAft>
                <a:spcPts val="0"/>
              </a:spcAft>
              <a:buFont typeface="Wingdings 3"/>
              <a:buChar char=""/>
              <a:defRPr/>
            </a:pPr>
            <a:r>
              <a:rPr lang="ru-RU" dirty="0" smtClean="0">
                <a:solidFill>
                  <a:srgbClr val="002060"/>
                </a:solidFill>
              </a:rPr>
              <a:t>1. изучить старинные русские обряды;</a:t>
            </a:r>
          </a:p>
          <a:p>
            <a:pPr marL="274320" indent="-274320" fontAlgn="auto">
              <a:spcAft>
                <a:spcPts val="0"/>
              </a:spcAft>
              <a:buFont typeface="Wingdings 3"/>
              <a:buChar char=""/>
              <a:defRPr/>
            </a:pPr>
            <a:r>
              <a:rPr lang="ru-RU" dirty="0" smtClean="0">
                <a:solidFill>
                  <a:srgbClr val="002060"/>
                </a:solidFill>
              </a:rPr>
              <a:t>2. пополнить активный словарь новыми малознакомыми словами;</a:t>
            </a:r>
          </a:p>
          <a:p>
            <a:pPr marL="274320" indent="-274320" fontAlgn="auto">
              <a:spcAft>
                <a:spcPts val="0"/>
              </a:spcAft>
              <a:buFont typeface="Wingdings 3"/>
              <a:buChar char=""/>
              <a:defRPr/>
            </a:pPr>
            <a:r>
              <a:rPr lang="ru-RU" dirty="0" smtClean="0">
                <a:solidFill>
                  <a:srgbClr val="002060"/>
                </a:solidFill>
              </a:rPr>
              <a:t>3.научить людей использовать куклы с целью воспитания будущих поколений:</a:t>
            </a:r>
            <a:endParaRPr lang="ru-RU" dirty="0">
              <a:solidFill>
                <a:srgbClr val="002060"/>
              </a:solidFill>
            </a:endParaRPr>
          </a:p>
        </p:txBody>
      </p:sp>
    </p:spTree>
    <p:extLst>
      <p:ext uri="{BB962C8B-B14F-4D97-AF65-F5344CB8AC3E}">
        <p14:creationId xmlns:p14="http://schemas.microsoft.com/office/powerpoint/2010/main" val="315492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r>
              <a:rPr lang="ru-RU" sz="3600" dirty="0" smtClean="0"/>
              <a:t>1</a:t>
            </a:r>
            <a:r>
              <a:rPr lang="ru-RU" sz="3100" dirty="0" smtClean="0"/>
              <a:t>. Изучить историю возникновения кукол-оберегов.</a:t>
            </a:r>
            <a:br>
              <a:rPr lang="ru-RU" sz="3100" dirty="0" smtClean="0"/>
            </a:br>
            <a:r>
              <a:rPr lang="ru-RU" sz="3100" dirty="0" smtClean="0"/>
              <a:t>2. Изучить использование кукол в русских обрядах</a:t>
            </a:r>
            <a:br>
              <a:rPr lang="ru-RU" sz="3100" dirty="0" smtClean="0"/>
            </a:br>
            <a:r>
              <a:rPr lang="ru-RU" sz="3100" dirty="0" smtClean="0"/>
              <a:t>3.дать детям первоначальные знания о жилище человека в старину- русской избушке.</a:t>
            </a:r>
            <a:br>
              <a:rPr lang="ru-RU" sz="3100" dirty="0" smtClean="0"/>
            </a:br>
            <a:r>
              <a:rPr lang="ru-RU" sz="3100" dirty="0" smtClean="0"/>
              <a:t>4.дать детям понятие русский национальный костюм.</a:t>
            </a:r>
            <a:br>
              <a:rPr lang="ru-RU" sz="3100" dirty="0" smtClean="0"/>
            </a:br>
            <a:r>
              <a:rPr lang="ru-RU" sz="3100" dirty="0" smtClean="0"/>
              <a:t>5.пополнение и  активизация словаря  детей по теме.</a:t>
            </a:r>
            <a:br>
              <a:rPr lang="ru-RU" sz="3100" dirty="0" smtClean="0"/>
            </a:br>
            <a:r>
              <a:rPr lang="ru-RU" sz="3600" dirty="0" smtClean="0"/>
              <a:t/>
            </a:r>
            <a:br>
              <a:rPr lang="ru-RU" sz="3600" dirty="0" smtClean="0"/>
            </a:br>
            <a:endParaRPr lang="ru-RU" sz="3600" dirty="0"/>
          </a:p>
        </p:txBody>
      </p:sp>
      <p:sp>
        <p:nvSpPr>
          <p:cNvPr id="6" name="Объект 5"/>
          <p:cNvSpPr>
            <a:spLocks noGrp="1"/>
          </p:cNvSpPr>
          <p:nvPr>
            <p:ph idx="1"/>
          </p:nvPr>
        </p:nvSpPr>
        <p:spPr>
          <a:xfrm>
            <a:off x="323528" y="1600200"/>
            <a:ext cx="8363272" cy="4525963"/>
          </a:xfrm>
        </p:spPr>
        <p:txBody>
          <a:bodyPr/>
          <a:lstStyle/>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20769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285750" y="357188"/>
            <a:ext cx="8229600" cy="5929312"/>
          </a:xfrm>
        </p:spPr>
        <p:txBody>
          <a:bodyPr/>
          <a:lstStyle/>
          <a:p>
            <a:pPr lvl="1"/>
            <a:r>
              <a:rPr lang="ru-RU" altLang="ru-RU" sz="2400" smtClean="0">
                <a:solidFill>
                  <a:srgbClr val="002060"/>
                </a:solidFill>
              </a:rPr>
              <a:t>В настоящее время куклы используются как игрушки или их выполняют для декорации и выставок. В России существуют целые производства или промыслы по выпуску таких кукол. Кукол делают из различных материалов. Например : «филимоновские», «дымковские» и «каргопольские» игрушки делают из глины, куклы «на счастье», куклы «панки» – из дерева, куклы делают из соломы и тряпок.</a:t>
            </a:r>
          </a:p>
          <a:p>
            <a:pPr lvl="1"/>
            <a:r>
              <a:rPr lang="ru-RU" altLang="ru-RU" sz="2400" smtClean="0">
                <a:solidFill>
                  <a:srgbClr val="002060"/>
                </a:solidFill>
              </a:rPr>
              <a:t>   Очень немногие куклы сохранились как обрядовые. Например, кукла «Кострома» или, как её ещё называют – Костробонька, использовалась на празднике Ивана Купалы. Всем хорошо известна Масленица, которую сжигают в конце зимы, как бы прощаясь со злой старухой – зимой. Эти куклы делались из всего, что было под рукой.</a:t>
            </a:r>
          </a:p>
        </p:txBody>
      </p:sp>
    </p:spTree>
    <p:extLst>
      <p:ext uri="{BB962C8B-B14F-4D97-AF65-F5344CB8AC3E}">
        <p14:creationId xmlns:p14="http://schemas.microsoft.com/office/powerpoint/2010/main" val="41356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72187"/>
          </a:xfrm>
        </p:spPr>
        <p:txBody>
          <a:bodyPr>
            <a:normAutofit fontScale="85000" lnSpcReduction="20000"/>
          </a:bodyPr>
          <a:lstStyle/>
          <a:p>
            <a:pPr marL="274320" indent="-274320" fontAlgn="auto">
              <a:spcAft>
                <a:spcPts val="0"/>
              </a:spcAft>
              <a:buFont typeface="Wingdings 3"/>
              <a:buChar char=""/>
              <a:defRPr/>
            </a:pPr>
            <a:r>
              <a:rPr lang="ru-RU" dirty="0" smtClean="0">
                <a:solidFill>
                  <a:srgbClr val="002060"/>
                </a:solidFill>
              </a:rPr>
              <a:t>       Особенно загадочными и интересными для меня оказались тряпичные куклы, которые и стали объектом моего изучения. </a:t>
            </a:r>
          </a:p>
          <a:p>
            <a:pPr marL="274320" indent="-274320" fontAlgn="auto">
              <a:spcAft>
                <a:spcPts val="0"/>
              </a:spcAft>
              <a:buFont typeface="Wingdings 3"/>
              <a:buChar char=""/>
              <a:defRPr/>
            </a:pPr>
            <a:r>
              <a:rPr lang="ru-RU" dirty="0" smtClean="0">
                <a:solidFill>
                  <a:srgbClr val="002060"/>
                </a:solidFill>
              </a:rPr>
              <a:t>Тряпичные куклы были простейшим изображением женской фигуры. Самые первые куклы делались из золы. Из очагов бралась зола, смешивалась с водой. Потом скатывался шарик, а к нему прикреплялась юбка.  Такая кукла называлась Баба – женское божество.  Баба передавалась по женской линии от бабушки к внучке, дарилась на день свадьбы.</a:t>
            </a:r>
          </a:p>
          <a:p>
            <a:pPr marL="274320" indent="-274320" fontAlgn="auto">
              <a:spcAft>
                <a:spcPts val="0"/>
              </a:spcAft>
              <a:buFont typeface="Wingdings 3"/>
              <a:buChar char=""/>
              <a:defRPr/>
            </a:pPr>
            <a:r>
              <a:rPr lang="ru-RU" dirty="0" smtClean="0">
                <a:solidFill>
                  <a:srgbClr val="002060"/>
                </a:solidFill>
              </a:rPr>
              <a:t>  В большинстве  случаев кукла – это образ женщины, богини и потому имела с ней прямую связь. Женщина давала мужчине куклу, когда тот уходил на войну или просто в дорогу собирался. Считалось, что кукла охраняет мужчину и напоминает о доме, очаге.    </a:t>
            </a:r>
            <a:endParaRPr lang="ru-RU" dirty="0">
              <a:solidFill>
                <a:srgbClr val="002060"/>
              </a:solidFill>
            </a:endParaRPr>
          </a:p>
        </p:txBody>
      </p:sp>
    </p:spTree>
    <p:extLst>
      <p:ext uri="{BB962C8B-B14F-4D97-AF65-F5344CB8AC3E}">
        <p14:creationId xmlns:p14="http://schemas.microsoft.com/office/powerpoint/2010/main" val="17624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3608" y="404665"/>
            <a:ext cx="7056784" cy="341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ru-RU" sz="2800" b="1" i="1" dirty="0" smtClean="0">
                <a:solidFill>
                  <a:srgbClr val="974807"/>
                </a:solidFill>
                <a:latin typeface="Garamond" pitchFamily="18" charset="0"/>
                <a:cs typeface="Arial" pitchFamily="34" charset="0"/>
              </a:rPr>
              <a:t>      </a:t>
            </a:r>
            <a:r>
              <a:rPr lang="ru-RU" sz="2000" b="1" i="1" dirty="0" smtClean="0">
                <a:solidFill>
                  <a:srgbClr val="974807"/>
                </a:solidFill>
                <a:latin typeface="Garamond" pitchFamily="18" charset="0"/>
                <a:cs typeface="Arial" pitchFamily="34" charset="0"/>
              </a:rPr>
              <a:t> </a:t>
            </a:r>
            <a:r>
              <a:rPr kumimoji="0" lang="ru-RU" sz="2000" b="1" i="1" u="none" strike="noStrike" cap="none" normalizeH="0" baseline="0" dirty="0" smtClean="0">
                <a:ln>
                  <a:noFill/>
                </a:ln>
                <a:solidFill>
                  <a:srgbClr val="974807"/>
                </a:solidFill>
                <a:effectLst/>
                <a:latin typeface="Garamond" pitchFamily="18" charset="0"/>
                <a:cs typeface="Arial" pitchFamily="34" charset="0"/>
              </a:rPr>
              <a:t> </a:t>
            </a:r>
            <a:r>
              <a:rPr lang="ru-RU" sz="2000" dirty="0" smtClean="0"/>
              <a:t>Любая вещь, сделанная руками, несет в себе отпечаток мыслей, чувств человека, которые он переживает во время рукоделия. </a:t>
            </a:r>
          </a:p>
          <a:p>
            <a:r>
              <a:rPr lang="ru-RU" sz="2000" dirty="0" smtClean="0"/>
              <a:t>       Кукла же с самого первого узелочка делалась таким образом, чтобы она стала почти одушевленным существом, имеющим свои силы и поручение. Например, защитить, поддержать в трудную минуту... А порой - и суженого указать, ребенка от хвори вылечить, о судьбе поведать. И для разных целей куклы изготавливались разные.</a:t>
            </a:r>
          </a:p>
          <a:p>
            <a:r>
              <a:rPr lang="ru-RU" sz="2800" dirty="0" smtClean="0"/>
              <a:t> </a:t>
            </a:r>
          </a:p>
        </p:txBody>
      </p:sp>
      <p:pic>
        <p:nvPicPr>
          <p:cNvPr id="2050" name="Picture 2" descr="&amp;Mcy;&amp;acy;&amp;scy;&amp;tcy;&amp;iecy;&amp;rcy;-&amp;kcy;&amp;lcy;&amp;acy;&amp;scy;&amp;scy; &quot;&amp;Kcy;&amp;ucy;&amp;kcy;&amp;lcy;&amp;acy;- &amp;zcy;&amp;iecy;&amp;rcy;&amp;kcy;&amp;acy;&amp;lcy;&amp;ocy; &amp;Dcy;&amp;ucy;&amp;shcy;&amp;icy;&quot;. . &amp;SHcy;&amp;kcy;&amp;ocy;&amp;lcy;&amp;acy; &amp;zcy;&amp;dcy;&amp;ocy;&amp;rcy;&amp;ocy;&amp;vcy;&amp;softcy;&amp;yacy; &amp;icy; &amp;rcy;&amp;acy;&amp;dcy;&amp;ocy;&amp;scy;&amp;tcy;&amp;icy; &amp;dcy;&amp;ocy;&amp;kcy;&amp;tcy;&amp;ocy;&amp;rcy;&amp;acy; &amp;Scy;&amp;icy;&amp;ncy;&amp;iecy;&amp;lcy;&amp;softcy;&amp;ncy;&amp;icy;&amp;kcy;&amp;ocy;&amp;vcy;&amp;acy; (&amp;Ncy;&amp;ocy;&amp;vcy;&amp;ocy;&amp;scy;&amp;icy;&amp;bcy;&amp;icy;&amp;rcy;&amp;scy;&amp;kcy;). . &amp;Scy;&amp;acy;&amp;mcy;&amp;ocy;&amp;pcy;&amp;ocy;&amp;zcy;&amp;ncy;&amp;acy;&amp;ncy;&amp;icy;&amp;iecy;.&amp;rcy;&amp;ucy;"/>
          <p:cNvPicPr>
            <a:picLocks noChangeAspect="1" noChangeArrowheads="1"/>
          </p:cNvPicPr>
          <p:nvPr/>
        </p:nvPicPr>
        <p:blipFill>
          <a:blip r:embed="rId2" cstate="print"/>
          <a:srcRect/>
          <a:stretch>
            <a:fillRect/>
          </a:stretch>
        </p:blipFill>
        <p:spPr bwMode="auto">
          <a:xfrm>
            <a:off x="2195736" y="3429000"/>
            <a:ext cx="3960440" cy="3185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3608" y="404664"/>
            <a:ext cx="7272808" cy="37394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None/>
            </a:pPr>
            <a:r>
              <a:rPr lang="ru-RU" sz="2800" dirty="0" smtClean="0"/>
              <a:t>        </a:t>
            </a:r>
            <a:r>
              <a:rPr lang="ru-RU" sz="1900" dirty="0" smtClean="0"/>
              <a:t>В куклы не только играли – они помогали человеку на протяжении всей его жизни: с ними справляли календарные обряды, призывали дождь и засуху или тепло в прохладную пору, когда нужно было сеять хлеб или собирать урожай. </a:t>
            </a:r>
          </a:p>
          <a:p>
            <a:pPr>
              <a:buNone/>
            </a:pPr>
            <a:r>
              <a:rPr lang="ru-RU" sz="1900" dirty="0" smtClean="0"/>
              <a:t>          Они были рядом на свадьбах и при рождении младенцев. С ними встречали гостей, дарили на день рождения, придумывали о них сказки, делились радостями и невзгодами: они непременно помогут! </a:t>
            </a:r>
          </a:p>
          <a:p>
            <a:pPr>
              <a:buNone/>
            </a:pPr>
            <a:r>
              <a:rPr lang="ru-RU" sz="1900" dirty="0" smtClean="0"/>
              <a:t>         На Руси куклы-обереги делали из подручного материала - дерева, ткани, ниток, соломы, кости. Каждая куколка делалась с определенной целью, имела свое название, свою историю, свой обряд приготовления. </a:t>
            </a:r>
          </a:p>
        </p:txBody>
      </p:sp>
      <p:pic>
        <p:nvPicPr>
          <p:cNvPr id="23554" name="Picture 2" descr="&amp;Ncy;&amp;acy;&amp;rcy;&amp;ocy;&amp;dcy;&amp;ncy;&amp;acy;&amp;yacy; &amp;kcy;&amp;ucy;&amp;kcy;&amp;lcy;&amp;acy; &amp;Scy;&amp;pcy;&amp;icy;&amp;rcy;&amp;icy;&amp;dcy;&amp;ocy;&amp;ncy;-&amp;Scy;&amp;ocy;&amp;lcy;&amp;ncy;&amp;tscy;&amp;iecy;&amp;vcy;&amp;ocy;&amp;rcy;&amp;ocy;&amp;tcy; - &amp;ocy;&amp;bcy;&amp;iecy;&amp;rcy;&amp;iecy;&amp;gcy;&amp;icy;,&amp;ncy;&amp;acy;&amp;rcy;&amp;ocy;&amp;dcy;&amp;ncy;&amp;ycy;&amp;iecy; &amp;kcy;&amp;ucy;&amp;kcy;&amp;lcy;&amp;ycy;,&amp;mcy;&amp;ucy;&amp;zhcy;&amp;scy;&amp;kcy;&amp;icy;&amp;iecy;,&amp;tcy;&amp;rcy;&amp;acy;&amp;dcy;&amp;icy;&amp;tscy;&amp;icy;&amp;ocy;&amp;ncy;&amp;ncy;&amp;ycy;&amp;iecy;"/>
          <p:cNvPicPr>
            <a:picLocks noChangeAspect="1" noChangeArrowheads="1"/>
          </p:cNvPicPr>
          <p:nvPr/>
        </p:nvPicPr>
        <p:blipFill>
          <a:blip r:embed="rId2" cstate="print"/>
          <a:srcRect/>
          <a:stretch>
            <a:fillRect/>
          </a:stretch>
        </p:blipFill>
        <p:spPr bwMode="auto">
          <a:xfrm>
            <a:off x="2195736" y="4077072"/>
            <a:ext cx="4320480" cy="25922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3608" y="404664"/>
            <a:ext cx="7272808"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None/>
            </a:pPr>
            <a:r>
              <a:rPr lang="ru-RU" sz="2800" dirty="0" smtClean="0"/>
              <a:t>        </a:t>
            </a:r>
            <a:endParaRPr lang="ru-RU" sz="1900" dirty="0" smtClean="0"/>
          </a:p>
        </p:txBody>
      </p:sp>
      <p:sp>
        <p:nvSpPr>
          <p:cNvPr id="5" name="Прямоугольник 4"/>
          <p:cNvSpPr/>
          <p:nvPr/>
        </p:nvSpPr>
        <p:spPr>
          <a:xfrm>
            <a:off x="1403648" y="332656"/>
            <a:ext cx="6264696" cy="3139321"/>
          </a:xfrm>
          <a:prstGeom prst="rect">
            <a:avLst/>
          </a:prstGeom>
        </p:spPr>
        <p:txBody>
          <a:bodyPr wrap="square">
            <a:spAutoFit/>
          </a:bodyPr>
          <a:lstStyle/>
          <a:p>
            <a:r>
              <a:rPr lang="en-US" sz="2400" b="1" dirty="0" smtClean="0">
                <a:solidFill>
                  <a:srgbClr val="FF0000"/>
                </a:solidFill>
              </a:rPr>
              <a:t>    </a:t>
            </a:r>
            <a:r>
              <a:rPr lang="ru-RU" sz="2400" b="1" dirty="0" smtClean="0">
                <a:solidFill>
                  <a:srgbClr val="FF0000"/>
                </a:solidFill>
              </a:rPr>
              <a:t>По своему назначению куклы делятся </a:t>
            </a:r>
            <a:endParaRPr lang="en-US" sz="2400" b="1" dirty="0" smtClean="0">
              <a:solidFill>
                <a:srgbClr val="FF0000"/>
              </a:solidFill>
            </a:endParaRPr>
          </a:p>
          <a:p>
            <a:r>
              <a:rPr lang="ru-RU" sz="2400" b="1" dirty="0" smtClean="0">
                <a:solidFill>
                  <a:srgbClr val="FF0000"/>
                </a:solidFill>
              </a:rPr>
              <a:t>на три большие группы: куклы –обереги, игровые и обрядовые.</a:t>
            </a:r>
          </a:p>
          <a:p>
            <a:r>
              <a:rPr lang="ru-RU" b="1" dirty="0" err="1" smtClean="0">
                <a:solidFill>
                  <a:srgbClr val="FF0000"/>
                </a:solidFill>
              </a:rPr>
              <a:t>Обереговые</a:t>
            </a:r>
            <a:r>
              <a:rPr lang="ru-RU" b="1" dirty="0" smtClean="0">
                <a:solidFill>
                  <a:srgbClr val="FF0000"/>
                </a:solidFill>
              </a:rPr>
              <a:t> куклы </a:t>
            </a:r>
            <a:r>
              <a:rPr lang="ru-RU" dirty="0" smtClean="0"/>
              <a:t>предназначались для сохранения благополучия дома, семьи, детей. Они защищают дом, детей от тёмных сил, ссор, болезней, сглаза. </a:t>
            </a:r>
          </a:p>
          <a:p>
            <a:r>
              <a:rPr lang="ru-RU" b="1" dirty="0" smtClean="0"/>
              <a:t> </a:t>
            </a:r>
            <a:r>
              <a:rPr lang="ru-RU" b="1" dirty="0" err="1" smtClean="0">
                <a:solidFill>
                  <a:srgbClr val="FF0000"/>
                </a:solidFill>
              </a:rPr>
              <a:t>Кувадка</a:t>
            </a:r>
            <a:r>
              <a:rPr lang="ru-RU" b="1" dirty="0" smtClean="0">
                <a:solidFill>
                  <a:srgbClr val="FF0000"/>
                </a:solidFill>
              </a:rPr>
              <a:t> </a:t>
            </a:r>
            <a:r>
              <a:rPr lang="ru-RU" dirty="0" smtClean="0"/>
              <a:t>– </a:t>
            </a:r>
            <a:r>
              <a:rPr lang="ru-RU" dirty="0" err="1" smtClean="0"/>
              <a:t>обереговая</a:t>
            </a:r>
            <a:r>
              <a:rPr lang="ru-RU" dirty="0" smtClean="0"/>
              <a:t> кукла</a:t>
            </a:r>
            <a:r>
              <a:rPr lang="ru-RU" b="1" dirty="0" smtClean="0"/>
              <a:t> </a:t>
            </a:r>
            <a:r>
              <a:rPr lang="ru-RU" dirty="0" smtClean="0"/>
              <a:t>для малышей. Часто использовалась как средство от бессонницы. </a:t>
            </a:r>
            <a:r>
              <a:rPr lang="ru-RU" dirty="0" err="1" smtClean="0"/>
              <a:t>Кувадка</a:t>
            </a:r>
            <a:r>
              <a:rPr lang="ru-RU" dirty="0" smtClean="0"/>
              <a:t> клалась в колыбельку, а мама приговаривала: «</a:t>
            </a:r>
            <a:r>
              <a:rPr lang="ru-RU" dirty="0" err="1" smtClean="0"/>
              <a:t>Сонница-бессонница</a:t>
            </a:r>
            <a:r>
              <a:rPr lang="ru-RU" dirty="0" smtClean="0"/>
              <a:t>, не играй с моим </a:t>
            </a:r>
            <a:r>
              <a:rPr lang="ru-RU" dirty="0" err="1" smtClean="0"/>
              <a:t>дитяткой</a:t>
            </a:r>
            <a:r>
              <a:rPr lang="ru-RU" dirty="0" smtClean="0"/>
              <a:t>, а играй с этой куколкой». </a:t>
            </a:r>
          </a:p>
        </p:txBody>
      </p:sp>
      <p:pic>
        <p:nvPicPr>
          <p:cNvPr id="6" name="Picture 2" descr="&amp;Mcy;&amp;acy;&amp;scy;&amp;tcy;&amp;iecy;&amp;rcy;-&amp;kcy;&amp;lcy;&amp;acy;&amp;scy;&amp;scy; .&amp;Kcy;&amp;ucy;&amp;kcy;&amp;lcy;&amp;ycy; &amp;ocy;&amp;bcy;&amp;iecy;&amp;rcy;&amp;iecy;&amp;gcy;&amp;icy; - &quot;&amp;Kcy;&amp;ucy;&amp;bcy;&amp;ycy;&amp;shcy;&amp;kcy;&amp;acy;-&amp;tcy;&amp;rcy;&amp;acy;&amp;vcy;&amp;ncy;&amp;icy;&amp;tscy;&amp;acy;&quot; &quot;&amp;Kcy;&amp;ucy;&amp;vcy;&amp;acy;&amp;dcy;&amp;kcy;&amp;acy;&quot; - &amp;YAcy;&amp;rcy;&amp;mcy;&amp;acy;&amp;rcy;&amp;kcy;&amp;acy; &amp;Mcy;&amp;acy;&amp;scy;&amp;tcy;&amp;iecy;&amp;rcy;&amp;ocy;&amp;vcy; - &amp;rcy;&amp;ucy;&amp;chcy;&amp;ncy;&amp;acy;&amp;yacy; &amp;rcy;&amp;acy;&amp;bcy;&amp;ocy;&amp;tcy;&amp;acy;, handmade"/>
          <p:cNvPicPr>
            <a:picLocks noChangeAspect="1" noChangeArrowheads="1"/>
          </p:cNvPicPr>
          <p:nvPr/>
        </p:nvPicPr>
        <p:blipFill>
          <a:blip r:embed="rId2" cstate="print"/>
          <a:srcRect/>
          <a:stretch>
            <a:fillRect/>
          </a:stretch>
        </p:blipFill>
        <p:spPr bwMode="auto">
          <a:xfrm>
            <a:off x="2139767" y="3645024"/>
            <a:ext cx="4376449" cy="3039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1546</Words>
  <Application>Microsoft Office PowerPoint</Application>
  <PresentationFormat>Экран (4:3)</PresentationFormat>
  <Paragraphs>86</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МАДОУ № 3 третье королевство г. Среднеуральск</vt:lpstr>
      <vt:lpstr>«Кто в куклы не играет, тот счастья не знает» -      Народная мудрость</vt:lpstr>
      <vt:lpstr>Презентация PowerPoint</vt:lpstr>
      <vt:lpstr>              1. Изучить историю возникновения кукол-оберегов. 2. Изучить использование кукол в русских обрядах 3.дать детям первоначальные знания о жилище человека в старину- русской избушке. 4.дать детям понятие русский национальный костюм. 5.пополнение и  активизация словаря  детей по теме.  </vt:lpstr>
      <vt:lpstr>Презентация PowerPoint</vt:lpstr>
      <vt:lpstr>Презентация PowerPoint</vt:lpstr>
      <vt:lpstr>Презентация PowerPoint</vt:lpstr>
      <vt:lpstr>Презентация PowerPoint</vt:lpstr>
      <vt:lpstr>Презентация PowerPoint</vt:lpstr>
      <vt:lpstr>Обереговые куклы</vt:lpstr>
      <vt:lpstr>Обереговые куклы</vt:lpstr>
      <vt:lpstr>Обереговые куклы</vt:lpstr>
      <vt:lpstr> Обрядовые куклы  Обрядовые куклы были непременным атрибутом основных славянских обрядов, которые являются важнейшей и неотъемлемой частью большинства традиционных народных праздников.  Обряды и ритуалы приурочены к важнейшим событиям происходящим в жизни людей, таким как свадьбы, новоселья, сбор урожая и т.д.  Обрядовых кукол почитали и ставили в избе, в красный угол.  </vt:lpstr>
      <vt:lpstr>Обрядовые куклы</vt:lpstr>
      <vt:lpstr>Обрядовые куклы</vt:lpstr>
      <vt:lpstr>Обрядовые куклы</vt:lpstr>
      <vt:lpstr>  Игровые  куклы  Игровые куклы предназначались для забавы детям. Они делились на сшивные и свернутые. Свёрнутые куклы ( Кулачник) делались без иголки и нитки. На деревянную палочку наматывали толстый слой ткани, а затем перевязывали верёвкой. Потом к этой палочке привязывали голову с ручками и одевали в нарядную одежду.  К игровым свёрнутым куклам относят куклы – закрутки, которые изготавливались очень просто. Туловище – кусок ткани, закрученный вокруг своей оси и скреплённый ниткой. Таким же способом изготовлены руки и, наконец, небольшой шарик – голова, с помощью нитки прикреплённый к туловищу. Играли в куклы и мальчики и девочки до семи–восьми лет, т.е. до той поры, пока они носили единообразную одежду (длиннополые рубахи).    </vt:lpstr>
      <vt:lpstr>Игровые  куклы</vt:lpstr>
      <vt:lpstr>Игровые  куклы</vt:lpstr>
      <vt:lpstr>Игровые  куклы</vt:lpstr>
      <vt:lpstr>Игровые  куклы</vt:lpstr>
      <vt:lpstr>        Правила изготовления кукол – оберегов  1. Выполняется оберег исключительно по желанию и от чистого сердца. Заставить или попросить кого-то создать для себя оберег, нельзя.  2. Обереги, наделенные самой мощной силой, выполняются кровными родственниками — родителями, детьми, братьями и сестрами.   3.  Куколки-берегини делаются с белым лицом – для того, чтобы через эту куколку нельзя было перенести злые мысли и поступки на её владельца или владелицу.  4. Куклы-берегини  делаются без применения иголок, ножниц, ножей, клея и так далее, чтобы тем самым не нанести вред тем, чьё здоровье и блага будут они потом хранить. 5. Самым важным при изготовлении куколок является не сама техника, а именно образы, которые вкладываются в этот процесс. Например, пальчиками крутит     аккуратную голову куколке мастерица, а про себя приговаривает: «светлая голова, чистая, добром наполненная, любовью».           </vt:lpstr>
      <vt:lpstr>               Правила изготовления  кукол – оберегов  6. При изготовлении куколок ни в коем случае не допускалось присутствие мужских энергий в помещении, где происходило таинство.  7. Если в процессе работы над куколкой что-то не ладится - нитка не там оборвётся вдруг, или никак ровно не получается расправить какую-нибудь складку - значит нужно сказать: "несчастье на куколку придёт, а меня (или имя того, кому делался оберег) обойдёт".  8. В процессе изготовления оберега следует думать о том, кому он предназначен, мысленно представляя его образ и, чувствуя его энергетику, характер и потребности.  И тогда тому, кому мы её подарим куклу - берегиню, будет помогать наша любовь, наше доброе расположение и искреннее пожелание счастья и благополучия!                 </vt:lpstr>
      <vt:lpstr>               Через куклы - обереги дети начинают постигать свои корни.  А значит, есть надежда, что в стремительно меняющемся мире останется память предков, которая не даст забыть свою историю. К ней, генетической памяти, можно обратиться за помощью в самых трудных ситуациях!   Спасибо за внимание !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Бежевый</dc:title>
  <dc:creator>Татьяна Ивановна</dc:creator>
  <cp:lastModifiedBy>User</cp:lastModifiedBy>
  <cp:revision>62</cp:revision>
  <dcterms:created xsi:type="dcterms:W3CDTF">2015-03-16T20:36:02Z</dcterms:created>
  <dcterms:modified xsi:type="dcterms:W3CDTF">2018-03-13T12:03:28Z</dcterms:modified>
</cp:coreProperties>
</file>