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63" r:id="rId4"/>
    <p:sldId id="258" r:id="rId5"/>
    <p:sldId id="265" r:id="rId6"/>
    <p:sldId id="268" r:id="rId7"/>
    <p:sldId id="261" r:id="rId8"/>
    <p:sldId id="270" r:id="rId9"/>
    <p:sldId id="260" r:id="rId10"/>
    <p:sldId id="269" r:id="rId11"/>
    <p:sldId id="259" r:id="rId12"/>
    <p:sldId id="264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растений </a:t>
            </a:r>
            <a:r>
              <a:rPr lang="ru-RU" dirty="0" smtClean="0"/>
              <a:t>просо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Лист1!$P$53</c:f>
              <c:strCache>
                <c:ptCount val="1"/>
                <c:pt idx="0">
                  <c:v>Количество растений проса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Лист1!$Q$52:$T$52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Лист1!$Q$53:$T$53</c:f>
              <c:numCache>
                <c:formatCode>General</c:formatCode>
                <c:ptCount val="4"/>
                <c:pt idx="0">
                  <c:v>45</c:v>
                </c:pt>
                <c:pt idx="1">
                  <c:v>29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30936"/>
        <c:axId val="156731328"/>
      </c:barChart>
      <c:catAx>
        <c:axId val="156730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6731328"/>
        <c:crosses val="autoZero"/>
        <c:auto val="1"/>
        <c:lblAlgn val="ctr"/>
        <c:lblOffset val="100"/>
        <c:noMultiLvlLbl val="0"/>
      </c:catAx>
      <c:valAx>
        <c:axId val="15673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730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массе просо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Лист1!$M$35:$O$35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Лист1!$M$36:$O$36</c:f>
              <c:numCache>
                <c:formatCode>General</c:formatCode>
                <c:ptCount val="3"/>
                <c:pt idx="0">
                  <c:v>5.27</c:v>
                </c:pt>
                <c:pt idx="1">
                  <c:v>2.0099999999999998</c:v>
                </c:pt>
                <c:pt idx="2">
                  <c:v>2.35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32112"/>
        <c:axId val="156732504"/>
      </c:barChart>
      <c:catAx>
        <c:axId val="15673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6732504"/>
        <c:crosses val="autoZero"/>
        <c:auto val="1"/>
        <c:lblAlgn val="ctr"/>
        <c:lblOffset val="100"/>
        <c:noMultiLvlLbl val="0"/>
      </c:catAx>
      <c:valAx>
        <c:axId val="156732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73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Среднее значение по высоте просо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595437753444954E-2"/>
          <c:y val="0.3049185612373036"/>
          <c:w val="0.87025232908194761"/>
          <c:h val="0.5237806068685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высоте кресс-салата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Лист1!$M$34:$O$35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Лист1!$M$36:$O$36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017888"/>
        <c:axId val="193018280"/>
      </c:barChart>
      <c:catAx>
        <c:axId val="19301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018280"/>
        <c:crosses val="autoZero"/>
        <c:auto val="1"/>
        <c:lblAlgn val="ctr"/>
        <c:lblOffset val="100"/>
        <c:noMultiLvlLbl val="0"/>
      </c:catAx>
      <c:valAx>
        <c:axId val="193018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01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Масса</a:t>
            </a:r>
            <a:r>
              <a:rPr lang="ru-RU" b="0" baseline="0"/>
              <a:t> растений пшеницы</a:t>
            </a:r>
            <a:endParaRPr lang="ru-RU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Лист1!$M$29</c:f>
              <c:strCache>
                <c:ptCount val="1"/>
                <c:pt idx="0">
                  <c:v>Масса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Лист1!$N$28:$Q$28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Лист1!$N$29:$Q$29</c:f>
              <c:numCache>
                <c:formatCode>General</c:formatCode>
                <c:ptCount val="4"/>
                <c:pt idx="0">
                  <c:v>2.2959999999999998</c:v>
                </c:pt>
                <c:pt idx="1">
                  <c:v>1.8</c:v>
                </c:pt>
                <c:pt idx="2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51072"/>
        <c:axId val="194551464"/>
      </c:barChart>
      <c:catAx>
        <c:axId val="19455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551464"/>
        <c:crosses val="autoZero"/>
        <c:auto val="1"/>
        <c:lblAlgn val="ctr"/>
        <c:lblOffset val="100"/>
        <c:noMultiLvlLbl val="0"/>
      </c:catAx>
      <c:valAx>
        <c:axId val="19455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55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Общее количество растений  пшеницы</a:t>
            </a:r>
          </a:p>
        </c:rich>
      </c:tx>
      <c:layout>
        <c:manualLayout>
          <c:xMode val="edge"/>
          <c:yMode val="edge"/>
          <c:x val="0.15502777777777776"/>
          <c:y val="4.62962962962962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Лист1!$O$40</c:f>
              <c:strCache>
                <c:ptCount val="1"/>
                <c:pt idx="0">
                  <c:v>Общее кол-во растений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Лист1!$P$39:$S$39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Лист1!$P$40:$S$40</c:f>
              <c:numCache>
                <c:formatCode>General</c:formatCode>
                <c:ptCount val="4"/>
                <c:pt idx="0">
                  <c:v>94</c:v>
                </c:pt>
                <c:pt idx="1">
                  <c:v>70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52248"/>
        <c:axId val="194552640"/>
      </c:barChart>
      <c:catAx>
        <c:axId val="194552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552640"/>
        <c:crosses val="autoZero"/>
        <c:auto val="1"/>
        <c:lblAlgn val="ctr"/>
        <c:lblOffset val="100"/>
        <c:noMultiLvlLbl val="0"/>
      </c:catAx>
      <c:valAx>
        <c:axId val="19455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552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Средняя высота растений по вариантам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Лист1!$P$43</c:f>
              <c:strCache>
                <c:ptCount val="1"/>
                <c:pt idx="0">
                  <c:v>Средняя высота растений по вариантам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Лист1!$Q$42:$T$42</c:f>
              <c:strCache>
                <c:ptCount val="3"/>
                <c:pt idx="0">
                  <c:v>Контроль</c:v>
                </c:pt>
                <c:pt idx="1">
                  <c:v>Вода с батарейкой 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Лист1!$Q$43:$T$43</c:f>
              <c:numCache>
                <c:formatCode>General</c:formatCode>
                <c:ptCount val="4"/>
                <c:pt idx="0">
                  <c:v>17.13</c:v>
                </c:pt>
                <c:pt idx="1">
                  <c:v>15.42</c:v>
                </c:pt>
                <c:pt idx="2">
                  <c:v>13.28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53424"/>
        <c:axId val="194553816"/>
      </c:barChart>
      <c:catAx>
        <c:axId val="19455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553816"/>
        <c:crosses val="autoZero"/>
        <c:auto val="1"/>
        <c:lblAlgn val="ctr"/>
        <c:lblOffset val="100"/>
        <c:noMultiLvlLbl val="0"/>
      </c:catAx>
      <c:valAx>
        <c:axId val="194553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553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массе кресс-салата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Лист1!$M$33:$P$35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Лист1!$M$36:$P$36</c:f>
              <c:numCache>
                <c:formatCode>General</c:formatCode>
                <c:ptCount val="4"/>
                <c:pt idx="0">
                  <c:v>0.71</c:v>
                </c:pt>
                <c:pt idx="1">
                  <c:v>0.48</c:v>
                </c:pt>
                <c:pt idx="2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96144"/>
        <c:axId val="194696536"/>
      </c:barChart>
      <c:catAx>
        <c:axId val="19469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96536"/>
        <c:crosses val="autoZero"/>
        <c:auto val="1"/>
        <c:lblAlgn val="ctr"/>
        <c:lblOffset val="100"/>
        <c:noMultiLvlLbl val="0"/>
      </c:catAx>
      <c:valAx>
        <c:axId val="194696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69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Общее количество растений кресс-салата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Общее кол-во растений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Лист1!$M$33:$P$35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Лист1!$M$36:$P$36</c:f>
              <c:numCache>
                <c:formatCode>General</c:formatCode>
                <c:ptCount val="4"/>
                <c:pt idx="0">
                  <c:v>65</c:v>
                </c:pt>
                <c:pt idx="1">
                  <c:v>58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97320"/>
        <c:axId val="194697712"/>
      </c:barChart>
      <c:catAx>
        <c:axId val="194697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97712"/>
        <c:crosses val="autoZero"/>
        <c:auto val="1"/>
        <c:lblAlgn val="ctr"/>
        <c:lblOffset val="100"/>
        <c:noMultiLvlLbl val="0"/>
      </c:catAx>
      <c:valAx>
        <c:axId val="19469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697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Лист1!$L$36</c:f>
              <c:strCache>
                <c:ptCount val="1"/>
                <c:pt idx="0">
                  <c:v>Среднее значение по высоте кресс-салата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cat>
            <c:strRef>
              <c:f>Лист1!$M$35:$P$35</c:f>
              <c:strCache>
                <c:ptCount val="3"/>
                <c:pt idx="0">
                  <c:v>Контроль</c:v>
                </c:pt>
                <c:pt idx="1">
                  <c:v>Вода с батарейкой</c:v>
                </c:pt>
                <c:pt idx="2">
                  <c:v>Батарейка в почве</c:v>
                </c:pt>
              </c:strCache>
            </c:strRef>
          </c:cat>
          <c:val>
            <c:numRef>
              <c:f>Лист1!$M$36:$P$36</c:f>
              <c:numCache>
                <c:formatCode>General</c:formatCode>
                <c:ptCount val="4"/>
                <c:pt idx="0">
                  <c:v>5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98496"/>
        <c:axId val="194698888"/>
      </c:barChart>
      <c:catAx>
        <c:axId val="19469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98888"/>
        <c:crosses val="autoZero"/>
        <c:auto val="1"/>
        <c:lblAlgn val="ctr"/>
        <c:lblOffset val="100"/>
        <c:noMultiLvlLbl val="0"/>
      </c:catAx>
      <c:valAx>
        <c:axId val="194698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69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29400" cy="201622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батареек на рост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злаковых и крестоцветных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4901" y="4581128"/>
            <a:ext cx="4176464" cy="165618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Слободян Анастасия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«А» класса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Редькина Лариса Ивановна,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Красноярского краевого центра «Юннаты»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875" y="692696"/>
            <a:ext cx="62400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некоммерческий конкурс просветительно-творческих проектов учащихся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«Поколение свершений – 2018»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1934" r="5472" b="6523"/>
          <a:stretch/>
        </p:blipFill>
        <p:spPr>
          <a:xfrm>
            <a:off x="564704" y="3429000"/>
            <a:ext cx="3776711" cy="25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61205651"/>
              </p:ext>
            </p:extLst>
          </p:nvPr>
        </p:nvGraphicFramePr>
        <p:xfrm>
          <a:off x="539552" y="1412776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0092339"/>
              </p:ext>
            </p:extLst>
          </p:nvPr>
        </p:nvGraphicFramePr>
        <p:xfrm>
          <a:off x="4499992" y="4005064"/>
          <a:ext cx="428396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6970848"/>
              </p:ext>
            </p:extLst>
          </p:nvPr>
        </p:nvGraphicFramePr>
        <p:xfrm>
          <a:off x="4860032" y="1628800"/>
          <a:ext cx="3654152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392376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гистограммах видно, что по массе, высоте и количеству растений пшеницы, лучшим оказался вариант 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\\Filesserver\общая папка\Ksun-1 (Штат)\Штат\Редькина Лариса Ивановна\01.09.16\НС\фото батарейки\IMG_639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2054291" cy="15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372341" cy="3993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15.02.17 поставили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варианта, по три повторности, в каждой повторности по 25 семян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кресс-салата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 контроль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 вода с батарейкой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 земля с батарейкой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Filesserver\общая папка\Ksun-1 (Штат)\Штат\Редькина Лариса Ивановна\01.09.16\исследователи\олимпиада\IMG_6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168352" cy="23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Filesserver\общая папка\Ksun-1 (Штат)\Штат\Редькина Лариса Ивановна\01.09.16\НС\IMG_6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463677" cy="25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70076847"/>
              </p:ext>
            </p:extLst>
          </p:nvPr>
        </p:nvGraphicFramePr>
        <p:xfrm>
          <a:off x="323528" y="1412776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8771648"/>
              </p:ext>
            </p:extLst>
          </p:nvPr>
        </p:nvGraphicFramePr>
        <p:xfrm>
          <a:off x="4572000" y="1484784"/>
          <a:ext cx="42119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3037"/>
              </p:ext>
            </p:extLst>
          </p:nvPr>
        </p:nvGraphicFramePr>
        <p:xfrm>
          <a:off x="179512" y="4005064"/>
          <a:ext cx="416932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3968" y="56928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гистограммы видно, что высокая всхожесть и высота растений лучше в варианте контроль.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\\Filesserver\общая папка\Ksun-1 (Штат)\Штат\Редькина Лариса Ивановна\01.09.16\НС\IMG_6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4154"/>
            <a:ext cx="2198307" cy="16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8056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опыте с просом, лучший результат по всхожести (41,6%),  по высоте (35%) и массе (54,72%) показал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контроль (в котором была экологически чистая земля и вода). На втором месте  3 вариант (по высоте (32,5%), по количеству (31,48%) и по массе (24,4%)).</a:t>
            </a:r>
          </a:p>
          <a:p>
            <a:pPr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Выявлено, что в опыте с пшеницей лучший результат по массе (36,7%), по всхожести (40,51%)  и высоте (37,74%) показал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была экологически чистая земля и вода).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варианте с кресс-салатом лучшая всхожесть (36,49%) и высота (37,79%)     растений в варианте контроль. На втором месте  3 вариант (по высоте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(32,8%),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(28,48%)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массе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(0,88%)).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Установлено, что во всех вариантах (если поместить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срезанные растения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  в воду) через 4 дня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организмы (инфузории).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1153"/>
            <a:ext cx="3822700" cy="25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Documents and Settings\redkina\Рабочий стол\рабочая пр\1\та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1783"/>
            <a:ext cx="3148184" cy="4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3822700" cy="16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18363" cy="2016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пальчиковая батарейка, выброшенная в урну, может загрязнить примерно 20 квадратных метров почвы или 400 л воды тяжелыми металлами - это ртуть, свинец, кадмий, никель, цинк, марганец, литий. Они способны накапливаться в организме человека и животных, нанося серьезный вред здоровью.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amp;Bcy;&amp;lcy;&amp;ocy;&amp;gcy; &amp;icy;&amp;mcy;. Asya: &amp;bcy;&amp;acy;&amp;tcy;&amp;acy;&amp;rcy;&amp;iecy;&amp;jcy;&amp;kcy;&amp;icy; &amp;ocy;&amp;pcy;&amp;acy;&amp;scy;&amp;ncy;&amp;ycy;&amp;iecy; &amp;ocy;&amp;tcy;&amp;khcy;&amp;ocy;&amp;dcy;&amp;ycy;: &amp;Rcy;&amp;acy;&amp;zcy;&amp;dcy;&amp;iecy;&amp;lcy;&amp;softcy;&amp;ncy;&amp;ycy;&amp;jcy; &amp;scy;&amp;bcy;&amp;ocy;&amp;rcy; &amp;mcy;&amp;ucy;&amp;scy;&amp;ocy;&amp;rcy;&amp;acy;, &amp;scy;&amp;ocy;&amp;rcy;&amp;tcy;&amp;icy;&amp;rcy;&amp;ocy;&amp;vcy;&amp;kcy;&amp;acy;, &amp;pcy;&amp;iecy;&amp;rcy;&amp;iecy;&amp;rcy;&amp;acy;&amp;bcy;&amp;ocy;&amp;tcy;&amp;k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6002139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3024336" cy="37778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батарейках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DURACELL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содержится химические вещества: диоксид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марганца 79-85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калийная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щелочь (35-55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7-10%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 цинка 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 что батарейки (попадая в почву или воду) отрицательно влияют на жизнедеятельность растительных и животных организмов.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AutoShape 2" descr="https://www.igromagazin.ru/img/offers_imgs/1706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08" y="4149080"/>
            <a:ext cx="381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lerm-cbs.ru/wp-content/uploads/2014/04/%D0%91%D0%B0%D1%82%D0%B0%D1%80%D0%B5%D0%B9%D0%BA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60" y="404664"/>
            <a:ext cx="2580478" cy="35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357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764704"/>
            <a:ext cx="55446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 влияния батареек на рост и развитие злаковых и крестоцветных растений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для получения информации о химическом составе и вреде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Исследовать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батареек на рост и развитие, массу растений на примере - кресс-салата, пшеницы,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батареек на одноклеточные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утилизации  батареек. </a:t>
            </a:r>
          </a:p>
        </p:txBody>
      </p:sp>
      <p:pic>
        <p:nvPicPr>
          <p:cNvPr id="6" name="Picture 2" descr="\\Filesserver\общая папка\Ksun-1 (Штат)\Штат\Редькина Лариса Ивановна\01.09.16\НС\фото батарейки\100_3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8951"/>
            <a:ext cx="3342647" cy="25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www.contr.ru/images/load/Image/maket-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286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327393" cy="3447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кресс- салат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«Забава»,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исследования: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батареек на рост кресс – салата, пшеницы,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6132"/>
            <a:ext cx="2671588" cy="20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im0-tub-ru.yandex.net/i?id=f30a17280e3578b66e51d621468fd64f&amp;n=33&amp;h=215&amp;w=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5639"/>
            <a:ext cx="2827784" cy="19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m2-tub-ru.yandex.net/i?id=46ffffcd8ee047f59867a892acb57c18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25" y="1988840"/>
            <a:ext cx="1548137" cy="27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76872"/>
            <a:ext cx="525658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провидения исследования подготовили 3 варианта: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Контроль (экологически чистая земля, чистая вода).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Экологически чистая земля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с батарейкой.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Земля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батарейкой, полив</a:t>
            </a:r>
          </a:p>
          <a:p>
            <a:pPr marL="0" indent="0">
              <a:buNone/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чистой водой.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варианте 3 повторности.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3773751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21.12.16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варианта, по три повторности, в каждой повторности по 25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семян просо.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1: контроль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2: вода с батарейкой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3: земля с батарейкой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6710421"/>
              </p:ext>
            </p:extLst>
          </p:nvPr>
        </p:nvGraphicFramePr>
        <p:xfrm>
          <a:off x="179512" y="1484784"/>
          <a:ext cx="41764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705336"/>
              </p:ext>
            </p:extLst>
          </p:nvPr>
        </p:nvGraphicFramePr>
        <p:xfrm>
          <a:off x="323528" y="3933056"/>
          <a:ext cx="41044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7293190"/>
              </p:ext>
            </p:extLst>
          </p:nvPr>
        </p:nvGraphicFramePr>
        <p:xfrm>
          <a:off x="4427984" y="1700808"/>
          <a:ext cx="42119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5976" y="42117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гистограмм видно, что наилучший результат показал вариант контроль.</a:t>
            </a:r>
            <a:endParaRPr lang="ru-RU" dirty="0"/>
          </a:p>
        </p:txBody>
      </p:sp>
      <p:pic>
        <p:nvPicPr>
          <p:cNvPr id="11" name="Picture 2" descr="\\Filesserver\общая папка\Ksun-1 (Штат)\Штат\Редькина Лариса Ивановна\01.09.16\НС\фото батарейки\IMG_6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779075" cy="13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26" name="Picture 2" descr="\\Filesserver\общая папка\Ksun-1 (Штат)\Штат\Редькина Лариса Ивановна\01.09.16\исследователи\100_3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95716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18553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08.02.17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3 варианта, по три повторности, в каждой повторности по 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пшеницы.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вода с батарейкой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земля с батарейкой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\\Filesserver\общая папка\Ksun-1 (Штат)\Штат\Редькина Лариса Ивановна\01.09.16\исследователи\Алексей Кожевников\фото2\119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5254"/>
            <a:ext cx="3888432" cy="29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650</TotalTime>
  <Words>623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Times New Roman</vt:lpstr>
      <vt:lpstr>Волна</vt:lpstr>
      <vt:lpstr>Исследование влияния батареек на рост  и развитие злаковых и крестоцветных растений                                                                                           </vt:lpstr>
      <vt:lpstr>Актуальность</vt:lpstr>
      <vt:lpstr>Гипотеза </vt:lpstr>
      <vt:lpstr>Презентация PowerPoint</vt:lpstr>
      <vt:lpstr>Презентация PowerPoint</vt:lpstr>
      <vt:lpstr>Методика исследования</vt:lpstr>
      <vt:lpstr>Эксперимент 1</vt:lpstr>
      <vt:lpstr>Результаты исследования </vt:lpstr>
      <vt:lpstr>Эксперимент 2</vt:lpstr>
      <vt:lpstr>Результаты исследования</vt:lpstr>
      <vt:lpstr>Эксперимент 3</vt:lpstr>
      <vt:lpstr>Результаты исследования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влияния батареек на почву и растения, которые в ней растут</dc:title>
  <dc:creator>Редькина Лариса Ивановна</dc:creator>
  <cp:lastModifiedBy>Редькина Лариса Ивановна</cp:lastModifiedBy>
  <cp:revision>67</cp:revision>
  <dcterms:modified xsi:type="dcterms:W3CDTF">2018-03-01T02:09:47Z</dcterms:modified>
</cp:coreProperties>
</file>