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8" r:id="rId3"/>
    <p:sldId id="280" r:id="rId4"/>
    <p:sldId id="273" r:id="rId5"/>
    <p:sldId id="274" r:id="rId6"/>
    <p:sldId id="272" r:id="rId7"/>
    <p:sldId id="277" r:id="rId8"/>
    <p:sldId id="269" r:id="rId9"/>
    <p:sldId id="256" r:id="rId10"/>
    <p:sldId id="265" r:id="rId11"/>
    <p:sldId id="266" r:id="rId12"/>
    <p:sldId id="261" r:id="rId13"/>
    <p:sldId id="257" r:id="rId14"/>
    <p:sldId id="281" r:id="rId15"/>
    <p:sldId id="282" r:id="rId16"/>
    <p:sldId id="264" r:id="rId17"/>
    <p:sldId id="263" r:id="rId18"/>
    <p:sldId id="283" r:id="rId19"/>
    <p:sldId id="284" r:id="rId20"/>
    <p:sldId id="285" r:id="rId21"/>
    <p:sldId id="262" r:id="rId22"/>
    <p:sldId id="286" r:id="rId23"/>
    <p:sldId id="287" r:id="rId24"/>
    <p:sldId id="288" r:id="rId25"/>
    <p:sldId id="270" r:id="rId26"/>
    <p:sldId id="271" r:id="rId27"/>
    <p:sldId id="289" r:id="rId28"/>
    <p:sldId id="290" r:id="rId29"/>
    <p:sldId id="275" r:id="rId30"/>
    <p:sldId id="276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836712"/>
          <a:ext cx="8064896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6"/>
              </a:tblGrid>
              <a:tr h="48245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ПРОФЕССИОНАЛЬНЫЙ СТАНДАРТ ПЕДАГОГА ДОПОЛНИТЕЛЬНОГО ОБРАЗОВАНИЯ ДЕТЕЙ И ВЗРОСЛЫХ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229600" cy="4680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88239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Организационно-методическое обеспечение реализации дополнительных общеобразовательных  программ:</a:t>
                      </a:r>
                      <a:endParaRPr lang="ru-RU" sz="2000" dirty="0"/>
                    </a:p>
                  </a:txBody>
                  <a:tcPr/>
                </a:tc>
              </a:tr>
              <a:tr h="12660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Организация и проведение исследований рынка услуг дополнительного образования детей и взрослых;</a:t>
                      </a:r>
                    </a:p>
                    <a:p>
                      <a:endParaRPr lang="ru-RU" sz="2000" b="1" dirty="0"/>
                    </a:p>
                  </a:txBody>
                  <a:tcPr/>
                </a:tc>
              </a:tr>
              <a:tr h="12660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Организационно-педагогическое сопровождение методической деятельности педагогов дополнительного образования;</a:t>
                      </a:r>
                    </a:p>
                    <a:p>
                      <a:endParaRPr lang="ru-RU" sz="2000" b="1" dirty="0"/>
                    </a:p>
                  </a:txBody>
                  <a:tcPr/>
                </a:tc>
              </a:tr>
              <a:tr h="12660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 Мониторинг и оценка качества реализации педагогами дополнительных общеобразовательных программ.</a:t>
                      </a:r>
                    </a:p>
                    <a:p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20688"/>
          <a:ext cx="8229600" cy="4896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30723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Организационно-педагогическое обеспечение реализации дополнительных общеобразовательных программ:</a:t>
                      </a:r>
                      <a:endParaRPr lang="ru-RU" sz="2000" dirty="0"/>
                    </a:p>
                  </a:txBody>
                  <a:tcPr/>
                </a:tc>
              </a:tr>
              <a:tr h="10765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Организация и проведение массовых </a:t>
                      </a:r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досуговых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мероприятий;</a:t>
                      </a:r>
                    </a:p>
                    <a:p>
                      <a:endParaRPr lang="ru-RU" sz="2000" b="1" dirty="0"/>
                    </a:p>
                  </a:txBody>
                  <a:tcPr/>
                </a:tc>
              </a:tr>
              <a:tr h="16371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Организационно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педагогическое обеспечение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социального партнерства и продвижение услуг дополнительного образования детей и взрослых;</a:t>
                      </a:r>
                    </a:p>
                    <a:p>
                      <a:endParaRPr lang="ru-RU" sz="2000" b="1" dirty="0"/>
                    </a:p>
                  </a:txBody>
                  <a:tcPr/>
                </a:tc>
              </a:tr>
              <a:tr h="875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Организация дополнительного образования детей и взрослых по одному или нескольким направлениям деятельности.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7544" y="260648"/>
          <a:ext cx="8208912" cy="25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52811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Трудовая функция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Трудовые действия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920153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 деятельности обучающихся, направленной на освоение дополнительной общеобразовательной программы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Набор на обучение по дополнительной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общеразвивающей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программе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67544" y="2852936"/>
          <a:ext cx="8208912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1310640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Организация, в том числе стимулирование и мотивация деятельности и общения учащихся на занятиях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106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Консультирование учащихся и их родителей (законных представителей) по вопросам  обучения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340768"/>
          <a:ext cx="8229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Текущий контроль, помощь учащимся в коррекции деятельности и поведения на занятиях</a:t>
                      </a:r>
                    </a:p>
                    <a:p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мероприятий по модернизации оснащения учебного помещения (кабинета,   мастерской,  танцевального зала и т.д.), формирование его предметно-пространственной среды, обеспечивающей освоение образовательной программы</a:t>
                      </a:r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548680"/>
          <a:ext cx="820891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Трудовая функция 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Трудовые действия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229600" cy="5976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945461">
                <a:tc>
                  <a:txBody>
                    <a:bodyPr/>
                    <a:lstStyle/>
                    <a:p>
                      <a:endParaRPr lang="ru-RU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умения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51958">
                <a:tc>
                  <a:txBody>
                    <a:bodyPr/>
                    <a:lstStyle/>
                    <a:p>
                      <a:endParaRPr lang="ru-RU" sz="2000" b="1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Осуществлять электронное обучение, использовать дистанционные образовательные технологии (если это целесообразно). 	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89623">
                <a:tc>
                  <a:txBody>
                    <a:bodyPr/>
                    <a:lstStyle/>
                    <a:p>
                      <a:endParaRPr lang="ru-RU" sz="2000" b="1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Анализировать возможности и привлекать ресурсы внешней </a:t>
                      </a:r>
                      <a:r>
                        <a:rPr lang="ru-RU" sz="2000" b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социокультурной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среды для реализации программы, повышения развивающего потенциала дополнительного образования. 	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89623">
                <a:tc>
                  <a:txBody>
                    <a:bodyPr/>
                    <a:lstStyle/>
                    <a:p>
                      <a:endParaRPr lang="ru-RU" sz="2000" b="1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Использовать </a:t>
                      </a:r>
                      <a:r>
                        <a:rPr lang="ru-RU" sz="2000" b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профориентационные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возможности занятий избранным видом деятельности (для преподавания по дополнительным </a:t>
                      </a:r>
                      <a:r>
                        <a:rPr lang="ru-RU" sz="2000" b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общеразвивающим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программам). 	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332656"/>
          <a:ext cx="8229600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9682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знания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832746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Основные характеристики, способы педагогической диагностики и развития ценностно-смысловой, эмоционально-волевой,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потребностно-мотивационной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интеллектуальной, коммуникативной сфер учащихся различного возраста на занятиях по дополнительным общеобразовательным программам.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86945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Особенности одаренных детей, учащихся с ограниченными возможностями здоровья, специфика инклюзивного подхода в образовании (в зависимости от направленности образовательной программы и контингента учащихся).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32746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Психолого-педагогические основы и методика применения технических средств обучения, ИКТ, электронных образовательных и информационных ресурсов, дистанционных образовательных технологий и электронного обучения, если их использование возможно для освоения дополнительной общеобразовательной программы.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229600" cy="575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530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Трудовая функция </a:t>
                      </a:r>
                      <a:endParaRPr lang="ru-RU" sz="20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Трудовые действия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667262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 </a:t>
                      </a:r>
                      <a:r>
                        <a:rPr lang="ru-RU" sz="20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досуговой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деятельности учащихся в процессе реализации дополнительной общеобразовательной программы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Планирование подготовки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досуговых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мероприятий</a:t>
                      </a:r>
                    </a:p>
                    <a:p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179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 подготовки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досуговых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мероприятий</a:t>
                      </a:r>
                    </a:p>
                    <a:p>
                      <a:endParaRPr lang="ru-RU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179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досуговых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мероприятий</a:t>
                      </a:r>
                    </a:p>
                    <a:p>
                      <a:endParaRPr lang="ru-RU" sz="20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88640"/>
          <a:ext cx="8229600" cy="6499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760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Трудовая функция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Трудовые действия</a:t>
                      </a:r>
                    </a:p>
                  </a:txBody>
                  <a:tcPr/>
                </a:tc>
              </a:tr>
              <a:tr h="1287368"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взаимодействия с родителями (законными представителями) обучающихся, осваивающих дополнительную обще развивающую программу, при решении задач обучения и воспитания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Планирование взаимодействия с родителями (законными представителями) учащихся.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родительских собраний, индивидуальных и групповых встреч (консультаций) с родителями (законными представителями) учащихся.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 совместной деятельности детей и взрослых при проведении занятий и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досуговых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мероприятий.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в рамках своих полномочий соблюдения прав ребенка и выполнения взрослыми установленных обязанностей.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260648"/>
          <a:ext cx="8229600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умения 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Определять цели и задачи взаимодействия с родителями (законными представителями) учащихся, планировать деятельность в этой области с учетом особенностей социального и этнокультурного состава группы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Устанавливать педагогически целесообразные взаимоотношения с родителями (законными представителями) учащихся, выполнять нормы педагогической этики, разрешать конфликтные ситуации, в том числе, при нарушении прав ребенка, невыполнении взрослыми установленных обязанностей по его воспитанию, обучению и (или) содержанию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Выявлять представления родителей (законных представителей) учащихся о задачах их воспитания и обучения в процессе освоения дополнительной образовательной программы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332656"/>
          <a:ext cx="8229600" cy="625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умения 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Организовывать и проводить индивидуальные и групповые встречи (консультации) с родителями (законными представителями) учащихся с целью лучшего понимания индивидуальных особенностей учащихся, информирования родителей (законных представителей) о ходе и результатах освоения детьми образовательной программы, повышения психолого-педагогической компетентности родителей (законных представителей).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Использовать различные приемы привлечения родителей (законных представителей) к организации занятий и </a:t>
                      </a:r>
                      <a:r>
                        <a:rPr lang="ru-RU" sz="2000" b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досуговых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мероприятий, методы, формы и средства организации их совместной с детьми деятельности.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60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404664"/>
          <a:ext cx="8229600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1926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знания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831640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Особенности работы с социально неадаптированными (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дезадаптированными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учащимися различного возраста, несовершеннолетними, находящимися в социально опасном положении, и их семьями.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88640"/>
          <a:ext cx="8712968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4345"/>
                <a:gridCol w="4748623"/>
              </a:tblGrid>
              <a:tr h="7140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Трудовая функция </a:t>
                      </a:r>
                      <a:endParaRPr lang="ru-RU" sz="18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Трудовые действия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1422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Педагогический контроль и оценка освоения дополнительной общеобразовательной программы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Контроль и оценка освоения дополнительных общеобразовательных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программ, в том числе в рамках установленных форм аттестации (при их наличии)</a:t>
                      </a:r>
                    </a:p>
                  </a:txBody>
                  <a:tcPr/>
                </a:tc>
              </a:tr>
              <a:tr h="1122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 и интерпретация результатов педагогического контроля и оценки</a:t>
                      </a:r>
                      <a:endParaRPr lang="ru-RU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4223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Фиксация и оценка динамики подготовленности и мотивации учащихся в процессе освоения дополнительной общеобразовательной программы</a:t>
                      </a:r>
                      <a:endParaRPr lang="ru-RU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60648"/>
          <a:ext cx="82296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endParaRPr lang="ru-RU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умения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Определять формы, методы и средства оценивания процесса и результатов деятельности учащихся при освоении программ дополнительного общего образования определенной направленно.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Устанавливать педагогически целесообразные взаимоотношения с учащимися для обеспечения достоверного оценивания.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Наблюдать за учащимися, объективно оценивать процесс и результаты освоения дополнительных общеобразовательных программ, в том числе в рамках установленных форм аттестации (при их наличии).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Выполнять нормы педагогической этики, обеспечивать охрану жизни и здоровья учащихся в процессе публичного представления результатов оценивания. 	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229600" cy="6048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634943"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умения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36977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Анализировать и интерпретировать результаты педагогического наблюдения, контроля и диагностики с учетом задач и особенностей образовательной программы и особенностей учащихся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36977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Использовать различные средства (способы) фиксации динамики подготовленности и мотивации учащихся в процессе освоения дополнительной общеобразовательной программы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02797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Анализировать и корректировать собственную оценочную деятельность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36977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Корректировать процесс освоения образовательной программы, собственную педагогическую деятельность по результатам педагогического контроля и оценки освоения программы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60648"/>
          <a:ext cx="8229600" cy="652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знания 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Особенности оценивания процесса и результатов деятельности учащихся при освоении дополнительных общеобразовательных программ (с учетом их направленности), в том числе в рамках установленных форм аттестации.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Понятия и виды качественных и количественных оценок, возможности и ограничения их использования для оценивания процесса и результатов деятельности учащихся при освоении дополнительных общеобразовательных программ (с учетом их направленности).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Нормативные правовые акты в области защиты прав ребенка, нормы педагогической этики при публичном представлении результатов оценивания.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Средства (способы) фиксации динамики подготовленности и мотивации учащихся в процессе освоения дополнительной общеобразовательной программы.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Методы подбора из существующих и (или) создания оценочных средств, позволяющих оценить индивидуальные образовательные достижения учащихся в избранной области деятельности.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568952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3796"/>
                <a:gridCol w="4595156"/>
              </a:tblGrid>
              <a:tr h="6844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Трудовая функция </a:t>
                      </a:r>
                      <a:endParaRPr lang="ru-RU" sz="18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Трудовые действия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0533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программно-методического обеспечения реализации дополнительной общеобразовательной программы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дополнительных общеобразовательных программ (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программ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учебных курсов, дисциплин (модулей)) и учебно-методических материалов для их реализации;</a:t>
                      </a:r>
                    </a:p>
                  </a:txBody>
                  <a:tcPr/>
                </a:tc>
              </a:tr>
              <a:tr h="20533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Определение педагогических целей и задач, планирование занятий и (или) циклов занятий, направленных на освоение избранного вида деятельности (области дополнительного образования)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0150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Определение педагогических целей и задач, планирование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досуговой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деятельности, разработка планов (сценариев)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досуговых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мероприятий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95536" y="476672"/>
          <a:ext cx="8229600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174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Трудовые действия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8107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системы оценки достижения планируемых результатов освоения дополнительных общеобразовательных программ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523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Ведение документации, обеспечивающей реализацию дополнительной общеобразовательной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программы (программы учебного курса, дисциплины (модуля))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13360"/>
          <a:ext cx="8229600" cy="664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умения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Находить, анализировать возможности использования и использовать источники необходимой для планирования профессиональной информации (включая методическую литературу, электронные образовательные ресурсы).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Выявлять интересы учащихся (для детей - и их родителей (законных представителей)) в осваиваемой области дополнительного образования и </a:t>
                      </a:r>
                      <a:r>
                        <a:rPr lang="ru-RU" sz="2000" b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досуговой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деятельности.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Планировать образовательный процесс, занятия и (или) циклы занятий, разрабатывать сценарии </a:t>
                      </a:r>
                      <a:r>
                        <a:rPr lang="ru-RU" sz="2000" b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досуговых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мероприятий с учетом: </a:t>
                      </a: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задач и особенностей образовательной программы </a:t>
                      </a: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образовательных запросов учащихся (для детей - и их родителей (законных представителей)), возможностей и условий их удовлетворения в процессе освоения образовательной программы </a:t>
                      </a: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фактического уровня подготовленности, состояния здоровья, возрастных и индивидуальных особенностей учащихся (в том числе одаренных детей, учащихся с ограниченными возможностями здоровья - в зависимости от контингента учащихся) </a:t>
                      </a: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особенностей группы учащихся, специфики инклюзивного подхода в образовании (при его реализации).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60648"/>
          <a:ext cx="822960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Необходимые умения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Проектировать совместно с учащимся (для детей - и их родителями (законными представителями)) индивидуальные образовательные маршруты освоения дополнительных общеобразовательных программ.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Корректировать содержание программ, системы контроля и оценки, планов занятий по результатам анализа их реализации.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Вести учебную, планирующую документацию, документацию учебного помещения (при наличии) на бумажных и электронных носителях.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Создавать отчетные (отчетно-аналитические) и информационные материалы.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Заполнять и использовать электронные базы данных об участниках образовательного процесса и порядке его реализации для формирования отчетов в соответствии с установленными регламентами и правилами, предоставлять эти сведения по запросам уполномоченных должностных лиц.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332656"/>
          <a:ext cx="82296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Новым по отношению к традиционному функционалу педагога дополнительного образования выступает: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Электронное обучение и использование дистанционных образовательных технологий (если это целесообразно);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мероприятий для учащихся с ограниченными возможностями здоровья и с их участием;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ценностно-смысловой, эмоционально-волевой,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потребностно-мотивационной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интеллектуальной, коммуникативной сфер учащихся различного возраста;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 и интерпретация результатов педагогического наблюдения; контроль и диагностика с учетом задач и особенностей образовательной программы и особенностей учащихся;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 и корректировка собственной оценочной деятельности.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88640"/>
          <a:ext cx="8229600" cy="64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Профессиональный стандарт </a:t>
                      </a:r>
                    </a:p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«Педагог дополнительного образования детей и взрослых» </a:t>
                      </a:r>
                      <a:r>
                        <a:rPr lang="ru-RU" b="1" dirty="0" smtClean="0"/>
                        <a:t/>
                      </a:r>
                      <a:br>
                        <a:rPr lang="ru-RU" b="1" dirty="0" smtClean="0"/>
                      </a:b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Утвержден приказом Министерства труда и социальной защиты РФ от 8 сентября 2015 г. №613н 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Зарегистрирован в Минюсте РФ 24.09.2015 г., </a:t>
                      </a:r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рег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№38994 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Приказ Минтруда от 26.12.2016 № 835н "О внесении изменений в профессиональный стандарт "Педагог дополнительного образования детей и взрослых" (переносится вступление в силу на 01.01.2018)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Профессиональный стандарт: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документ, включающий перечень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профессиональных и личностных требований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 педагогу дополнительного образования действующий на всей территории Российской Федерации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404664"/>
          <a:ext cx="8229600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Три направления профессионального развития:</a:t>
                      </a:r>
                    </a:p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дополнительных общеобразовательных (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общеразвивающих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программ с учетом принципов инклюзивного образования;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 и проведение оценки и диагностики образовательных достижений  учащихся, а также содействие мониторингам их личностного развития;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использование дополнительных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общеразвивающих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программ в целях развития познавательной сферы учащихся, формирования у них престижа интеллектуального труда и освоения опыта практической деятельности.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229600" cy="58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6773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Основная цель вида профессиональной деятельности: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76803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 деятельности учащихся по усвоению знаний, формированию умений и компетенций;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20460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педагогических условий для формирования и развития творческих способностей, удовлетворения потребностей в интеллектуальном, нравственном и физическом совершенствовании, укреплении здоровья, организации свободного времени, профессиональной ориентации; 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58022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достижения учащимися нормативно установленных результатов освоения дополнительных общеобразовательных программ.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2296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Требования к образованию и обучению</a:t>
                      </a:r>
                    </a:p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Среднее профессиональное образование - программы подготовки специалистов среднего звена или высшее образование -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бакалавриат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направленность (профиль) которого, как правило, соответствует направленности дополнительной общеобразовательной программы, осваиваемой учащимися, или преподаваемому учебному курсу, дисциплине (модулю).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Дополнительное профессиональное образование - профессиональная переподготовка, направленность (профиль) которой соответствует направленности дополнительной общеобразовательной программы, осваиваемой учащимися, или преподаваемому учебному курсу, дисциплине (модулю).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отсутствии педагогического образования - дополнительное профессиональное педагогическое образование; дополнительная профессиональная программа может быть освоена после трудоустройства Рекомендуется обучение по дополнительным профессиональным программам по профилю педагогической деятельности не реже чем один раз в три года.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332657"/>
          <a:ext cx="8229600" cy="6356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352091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Новые компетенции педагога дополнительного образования:</a:t>
                      </a:r>
                    </a:p>
                    <a:p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171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с детьми, имеющими проблемы в развитии;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13159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с </a:t>
                      </a:r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девиантными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зависимыми, социально запущенными и социально уязвимыми детьми, имеющими отклонения в поведении;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9171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с одарёнными детьми;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9171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в условиях реализации программ инклюзивного образования;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9171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Владение ИКТ – компетенциями.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229600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0618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u="none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Профстандарт</a:t>
                      </a:r>
                      <a:r>
                        <a:rPr lang="ru-RU" sz="3200" b="1" u="none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педагога призван: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722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Определять необходимую квалификацию педагога; 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51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Обеспечить необходимую подготовку педагога для получения высоких результатов его труда; 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51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Обеспечить необходимую осведомленность педагога о предъявляемых к нему требованиях; 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51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содействовать вовлечению педагогов в решение задачи повышения качества образования.</a:t>
                      </a:r>
                    </a:p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76670"/>
          <a:ext cx="8229600" cy="5877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4819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профессионального стандарта педагога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9723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Обобщенные трудовые функции</a:t>
                      </a:r>
                    </a:p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60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Трудовые функции</a:t>
                      </a:r>
                    </a:p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23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Трудовые действия</a:t>
                      </a:r>
                    </a:p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23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Необходимые умения</a:t>
                      </a:r>
                    </a:p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Необходимые знания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260649"/>
          <a:ext cx="8568952" cy="6403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/>
              </a:tblGrid>
              <a:tr h="740275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Преподавание по дополнительным </a:t>
                      </a:r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общеразвивающим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программам:</a:t>
                      </a:r>
                      <a:b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0275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Организация деятельности учащихся, направленной на освоение дополнительной общеобразовательной программы;</a:t>
                      </a:r>
                    </a:p>
                  </a:txBody>
                  <a:tcPr/>
                </a:tc>
              </a:tr>
              <a:tr h="418416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Организация </a:t>
                      </a:r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досуговой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деятельности учащихся в процессе реализации дополнительной общеобразовательной программы;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058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взаимодействия с родителями (законными представителями) учащихся, осваивающих дополнительную общеобразовательную программу, при решении задач обучения и воспитания;</a:t>
                      </a:r>
                    </a:p>
                    <a:p>
                      <a:pPr algn="l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21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Педагогический контроль и оценка освоения дополнительной общеобразовательной программы;</a:t>
                      </a:r>
                    </a:p>
                    <a:p>
                      <a:pPr algn="l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21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Разработка программно-методического обеспечения реализации дополнительной общеобразовательной программы.</a:t>
                      </a:r>
                    </a:p>
                    <a:p>
                      <a:pPr algn="l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15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1828</Words>
  <Application>Microsoft Office PowerPoint</Application>
  <PresentationFormat>Экран (4:3)</PresentationFormat>
  <Paragraphs>155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User</cp:lastModifiedBy>
  <cp:revision>55</cp:revision>
  <dcterms:created xsi:type="dcterms:W3CDTF">2018-02-05T11:40:47Z</dcterms:created>
  <dcterms:modified xsi:type="dcterms:W3CDTF">2018-02-13T16:39:48Z</dcterms:modified>
</cp:coreProperties>
</file>