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59" r:id="rId3"/>
    <p:sldId id="268" r:id="rId4"/>
    <p:sldId id="262" r:id="rId5"/>
    <p:sldId id="267" r:id="rId6"/>
    <p:sldId id="269" r:id="rId7"/>
    <p:sldId id="261" r:id="rId8"/>
    <p:sldId id="271" r:id="rId9"/>
    <p:sldId id="266" r:id="rId10"/>
    <p:sldId id="272" r:id="rId11"/>
    <p:sldId id="258" r:id="rId12"/>
    <p:sldId id="273" r:id="rId13"/>
    <p:sldId id="274" r:id="rId14"/>
    <p:sldId id="276" r:id="rId15"/>
    <p:sldId id="275" r:id="rId16"/>
    <p:sldId id="278" r:id="rId17"/>
    <p:sldId id="277" r:id="rId18"/>
    <p:sldId id="280" r:id="rId19"/>
    <p:sldId id="281" r:id="rId20"/>
    <p:sldId id="282" r:id="rId2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663300"/>
    <a:srgbClr val="D6D6D6"/>
    <a:srgbClr val="FFFFCC"/>
    <a:srgbClr val="6D6137"/>
    <a:srgbClr val="7E5E3A"/>
    <a:srgbClr val="C69D54"/>
    <a:srgbClr val="E3B8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82" autoAdjust="0"/>
    <p:restoredTop sz="96433" autoAdjust="0"/>
  </p:normalViewPr>
  <p:slideViewPr>
    <p:cSldViewPr snapToGrid="0">
      <p:cViewPr varScale="1">
        <p:scale>
          <a:sx n="90" d="100"/>
          <a:sy n="90" d="100"/>
        </p:scale>
        <p:origin x="-906"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220B9DDE-91EF-4299-9412-4C9D0E97C0E9}" type="datetimeFigureOut">
              <a:rPr lang="ru-RU"/>
              <a:pPr>
                <a:defRPr/>
              </a:pPr>
              <a:t>12.03.2018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6B0F42A3-AEAB-4BD3-95E3-BD5C2722BC23}" type="slidenum">
              <a:rPr lang="ru-RU"/>
              <a:pPr>
                <a:defRPr/>
              </a:pPr>
              <a:t>‹#›</a:t>
            </a:fld>
            <a:endParaRPr lang="ru-RU"/>
          </a:p>
        </p:txBody>
      </p:sp>
    </p:spTree>
    <p:extLst>
      <p:ext uri="{BB962C8B-B14F-4D97-AF65-F5344CB8AC3E}">
        <p14:creationId xmlns:p14="http://schemas.microsoft.com/office/powerpoint/2010/main" val="42150440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2355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1AD3E07B-E505-409F-86CB-FCA189FC952E}" type="slidenum">
              <a:rPr lang="ru-RU" altLang="ru-RU" smtClean="0"/>
              <a:pPr eaLnBrk="1" fontAlgn="base" hangingPunct="1">
                <a:spcBef>
                  <a:spcPct val="0"/>
                </a:spcBef>
                <a:spcAft>
                  <a:spcPct val="0"/>
                </a:spcAft>
              </a:pPr>
              <a:t>1</a:t>
            </a:fld>
            <a:endParaRPr lang="ru-RU" alt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lvl1pPr>
              <a:defRPr/>
            </a:lvl1pPr>
          </a:lstStyle>
          <a:p>
            <a:pPr>
              <a:defRPr/>
            </a:pPr>
            <a:fld id="{2D3F3041-B0FE-4F88-9365-39690300DBF3}" type="datetimeFigureOut">
              <a:rPr lang="ru-RU"/>
              <a:pPr>
                <a:defRPr/>
              </a:pPr>
              <a:t>12.03.2018</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0BE55A84-F872-4C6D-A4F7-342BAA184BC9}" type="slidenum">
              <a:rPr lang="ru-RU"/>
              <a:pPr>
                <a:defRPr/>
              </a:pPr>
              <a:t>‹#›</a:t>
            </a:fld>
            <a:endParaRPr lang="ru-RU"/>
          </a:p>
        </p:txBody>
      </p:sp>
    </p:spTree>
    <p:extLst>
      <p:ext uri="{BB962C8B-B14F-4D97-AF65-F5344CB8AC3E}">
        <p14:creationId xmlns:p14="http://schemas.microsoft.com/office/powerpoint/2010/main" val="702621278"/>
      </p:ext>
    </p:extLst>
  </p:cSld>
  <p:clrMapOvr>
    <a:masterClrMapping/>
  </p:clrMapOvr>
  <p:transition spd="slow">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FAF92156-2FA4-4A80-915B-6A78A4D8DA85}" type="datetimeFigureOut">
              <a:rPr lang="ru-RU"/>
              <a:pPr>
                <a:defRPr/>
              </a:pPr>
              <a:t>12.03.2018</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0678723E-1B36-440A-8794-9AF38E0D4398}" type="slidenum">
              <a:rPr lang="ru-RU"/>
              <a:pPr>
                <a:defRPr/>
              </a:pPr>
              <a:t>‹#›</a:t>
            </a:fld>
            <a:endParaRPr lang="ru-RU"/>
          </a:p>
        </p:txBody>
      </p:sp>
    </p:spTree>
    <p:extLst>
      <p:ext uri="{BB962C8B-B14F-4D97-AF65-F5344CB8AC3E}">
        <p14:creationId xmlns:p14="http://schemas.microsoft.com/office/powerpoint/2010/main" val="1282525506"/>
      </p:ext>
    </p:extLst>
  </p:cSld>
  <p:clrMapOvr>
    <a:masterClrMapping/>
  </p:clrMapOvr>
  <p:transition spd="slow">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6CBBCCE7-4391-4B05-9CC0-3197697363E2}" type="datetimeFigureOut">
              <a:rPr lang="ru-RU"/>
              <a:pPr>
                <a:defRPr/>
              </a:pPr>
              <a:t>12.03.2018</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995720C2-1E78-4520-8EFE-BD4B0436F2CF}" type="slidenum">
              <a:rPr lang="ru-RU"/>
              <a:pPr>
                <a:defRPr/>
              </a:pPr>
              <a:t>‹#›</a:t>
            </a:fld>
            <a:endParaRPr lang="ru-RU"/>
          </a:p>
        </p:txBody>
      </p:sp>
    </p:spTree>
    <p:extLst>
      <p:ext uri="{BB962C8B-B14F-4D97-AF65-F5344CB8AC3E}">
        <p14:creationId xmlns:p14="http://schemas.microsoft.com/office/powerpoint/2010/main" val="147307449"/>
      </p:ext>
    </p:extLst>
  </p:cSld>
  <p:clrMapOvr>
    <a:masterClrMapping/>
  </p:clrMapOvr>
  <p:transition spd="slow">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38C53307-2A8A-45B7-B2D4-60E962BC4EE1}" type="datetimeFigureOut">
              <a:rPr lang="ru-RU"/>
              <a:pPr>
                <a:defRPr/>
              </a:pPr>
              <a:t>12.03.2018</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D68AD271-1738-405D-94E8-6C58B9767728}" type="slidenum">
              <a:rPr lang="ru-RU"/>
              <a:pPr>
                <a:defRPr/>
              </a:pPr>
              <a:t>‹#›</a:t>
            </a:fld>
            <a:endParaRPr lang="ru-RU"/>
          </a:p>
        </p:txBody>
      </p:sp>
    </p:spTree>
    <p:extLst>
      <p:ext uri="{BB962C8B-B14F-4D97-AF65-F5344CB8AC3E}">
        <p14:creationId xmlns:p14="http://schemas.microsoft.com/office/powerpoint/2010/main" val="795444905"/>
      </p:ext>
    </p:extLst>
  </p:cSld>
  <p:clrMapOvr>
    <a:masterClrMapping/>
  </p:clrMapOvr>
  <p:transition spd="slow">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FC199A01-5052-4D8E-867E-93BC2BC99A93}" type="datetimeFigureOut">
              <a:rPr lang="ru-RU"/>
              <a:pPr>
                <a:defRPr/>
              </a:pPr>
              <a:t>12.03.2018</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D9232A7A-5C9B-405F-92BE-B99B114BEE78}" type="slidenum">
              <a:rPr lang="ru-RU"/>
              <a:pPr>
                <a:defRPr/>
              </a:pPr>
              <a:t>‹#›</a:t>
            </a:fld>
            <a:endParaRPr lang="ru-RU"/>
          </a:p>
        </p:txBody>
      </p:sp>
    </p:spTree>
    <p:extLst>
      <p:ext uri="{BB962C8B-B14F-4D97-AF65-F5344CB8AC3E}">
        <p14:creationId xmlns:p14="http://schemas.microsoft.com/office/powerpoint/2010/main" val="56326949"/>
      </p:ext>
    </p:extLst>
  </p:cSld>
  <p:clrMapOvr>
    <a:masterClrMapping/>
  </p:clrMapOvr>
  <p:transition spd="slow">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3E05D371-5B7C-435E-97B4-0331FE656526}" type="datetimeFigureOut">
              <a:rPr lang="ru-RU"/>
              <a:pPr>
                <a:defRPr/>
              </a:pPr>
              <a:t>12.03.2018</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206A8F66-AB03-42AB-9C46-33180C2E473E}" type="slidenum">
              <a:rPr lang="ru-RU"/>
              <a:pPr>
                <a:defRPr/>
              </a:pPr>
              <a:t>‹#›</a:t>
            </a:fld>
            <a:endParaRPr lang="ru-RU"/>
          </a:p>
        </p:txBody>
      </p:sp>
    </p:spTree>
    <p:extLst>
      <p:ext uri="{BB962C8B-B14F-4D97-AF65-F5344CB8AC3E}">
        <p14:creationId xmlns:p14="http://schemas.microsoft.com/office/powerpoint/2010/main" val="3009582127"/>
      </p:ext>
    </p:extLst>
  </p:cSld>
  <p:clrMapOvr>
    <a:masterClrMapping/>
  </p:clrMapOvr>
  <p:transition spd="slow">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fld id="{324897A7-DA21-42D7-8647-12C046BE18CC}" type="datetimeFigureOut">
              <a:rPr lang="ru-RU"/>
              <a:pPr>
                <a:defRPr/>
              </a:pPr>
              <a:t>12.03.2018</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B3E0E3A2-41D2-464C-AD88-A898666FC406}" type="slidenum">
              <a:rPr lang="ru-RU"/>
              <a:pPr>
                <a:defRPr/>
              </a:pPr>
              <a:t>‹#›</a:t>
            </a:fld>
            <a:endParaRPr lang="ru-RU"/>
          </a:p>
        </p:txBody>
      </p:sp>
    </p:spTree>
    <p:extLst>
      <p:ext uri="{BB962C8B-B14F-4D97-AF65-F5344CB8AC3E}">
        <p14:creationId xmlns:p14="http://schemas.microsoft.com/office/powerpoint/2010/main" val="2607313840"/>
      </p:ext>
    </p:extLst>
  </p:cSld>
  <p:clrMapOvr>
    <a:masterClrMapping/>
  </p:clrMapOvr>
  <p:transition spd="slow">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fld id="{CBAE0A6C-0609-4569-A293-8949DCD040C7}" type="datetimeFigureOut">
              <a:rPr lang="ru-RU"/>
              <a:pPr>
                <a:defRPr/>
              </a:pPr>
              <a:t>12.03.2018</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628268E9-77EB-45E6-842E-2B1DAB97C0FC}" type="slidenum">
              <a:rPr lang="ru-RU"/>
              <a:pPr>
                <a:defRPr/>
              </a:pPr>
              <a:t>‹#›</a:t>
            </a:fld>
            <a:endParaRPr lang="ru-RU"/>
          </a:p>
        </p:txBody>
      </p:sp>
    </p:spTree>
    <p:extLst>
      <p:ext uri="{BB962C8B-B14F-4D97-AF65-F5344CB8AC3E}">
        <p14:creationId xmlns:p14="http://schemas.microsoft.com/office/powerpoint/2010/main" val="566091531"/>
      </p:ext>
    </p:extLst>
  </p:cSld>
  <p:clrMapOvr>
    <a:masterClrMapping/>
  </p:clrMapOvr>
  <p:transition spd="slow">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D31DF42-151D-41C7-816E-A685B556303A}" type="datetimeFigureOut">
              <a:rPr lang="ru-RU"/>
              <a:pPr>
                <a:defRPr/>
              </a:pPr>
              <a:t>12.03.2018</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20098B88-09F0-48A0-B840-4BCE446EBE47}" type="slidenum">
              <a:rPr lang="ru-RU"/>
              <a:pPr>
                <a:defRPr/>
              </a:pPr>
              <a:t>‹#›</a:t>
            </a:fld>
            <a:endParaRPr lang="ru-RU"/>
          </a:p>
        </p:txBody>
      </p:sp>
    </p:spTree>
    <p:extLst>
      <p:ext uri="{BB962C8B-B14F-4D97-AF65-F5344CB8AC3E}">
        <p14:creationId xmlns:p14="http://schemas.microsoft.com/office/powerpoint/2010/main" val="2847974886"/>
      </p:ext>
    </p:extLst>
  </p:cSld>
  <p:clrMapOvr>
    <a:masterClrMapping/>
  </p:clrMapOvr>
  <p:transition spd="slow">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95236894-3659-47D7-8CC7-EC0E551DC8EA}" type="datetimeFigureOut">
              <a:rPr lang="ru-RU"/>
              <a:pPr>
                <a:defRPr/>
              </a:pPr>
              <a:t>12.03.2018</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82762271-FAB6-4314-B150-5CB31A78D5C1}" type="slidenum">
              <a:rPr lang="ru-RU"/>
              <a:pPr>
                <a:defRPr/>
              </a:pPr>
              <a:t>‹#›</a:t>
            </a:fld>
            <a:endParaRPr lang="ru-RU"/>
          </a:p>
        </p:txBody>
      </p:sp>
    </p:spTree>
    <p:extLst>
      <p:ext uri="{BB962C8B-B14F-4D97-AF65-F5344CB8AC3E}">
        <p14:creationId xmlns:p14="http://schemas.microsoft.com/office/powerpoint/2010/main" val="1173740199"/>
      </p:ext>
    </p:extLst>
  </p:cSld>
  <p:clrMapOvr>
    <a:masterClrMapping/>
  </p:clrMapOvr>
  <p:transition spd="slow">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42D7DF8F-9B71-44CC-935A-720DF96E854B}" type="datetimeFigureOut">
              <a:rPr lang="ru-RU"/>
              <a:pPr>
                <a:defRPr/>
              </a:pPr>
              <a:t>12.03.2018</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02DF58CB-2806-4A0C-A217-2E5F250C9E84}" type="slidenum">
              <a:rPr lang="ru-RU"/>
              <a:pPr>
                <a:defRPr/>
              </a:pPr>
              <a:t>‹#›</a:t>
            </a:fld>
            <a:endParaRPr lang="ru-RU"/>
          </a:p>
        </p:txBody>
      </p:sp>
    </p:spTree>
    <p:extLst>
      <p:ext uri="{BB962C8B-B14F-4D97-AF65-F5344CB8AC3E}">
        <p14:creationId xmlns:p14="http://schemas.microsoft.com/office/powerpoint/2010/main" val="2512245460"/>
      </p:ext>
    </p:extLst>
  </p:cSld>
  <p:clrMapOvr>
    <a:masterClrMapping/>
  </p:clrMapOvr>
  <p:transition spd="slow">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endParaRPr lang="en-US" altLang="ru-RU" smtClean="0"/>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787FA8ED-D418-4864-92F4-C55844B97877}" type="datetimeFigureOut">
              <a:rPr lang="ru-RU"/>
              <a:pPr>
                <a:defRPr/>
              </a:pPr>
              <a:t>12.03.2018</a:t>
            </a:fld>
            <a:endParaRPr lang="ru-RU"/>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DF780C8-EEEB-4B1A-BC71-081599CFEED0}"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split orient="vert"/>
  </p:transition>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1.jpeg"/><Relationship Id="rId1" Type="http://schemas.openxmlformats.org/officeDocument/2006/relationships/slideLayout" Target="../slideLayouts/slideLayout5.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1.jpeg"/><Relationship Id="rId1" Type="http://schemas.openxmlformats.org/officeDocument/2006/relationships/slideLayout" Target="../slideLayouts/slideLayout5.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1.jpeg"/><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5.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Рисунок 4"/>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0"/>
            <a:ext cx="91392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Заголовок 5"/>
          <p:cNvSpPr>
            <a:spLocks noGrp="1"/>
          </p:cNvSpPr>
          <p:nvPr>
            <p:ph type="title"/>
          </p:nvPr>
        </p:nvSpPr>
        <p:spPr>
          <a:xfrm>
            <a:off x="1520456" y="365126"/>
            <a:ext cx="5667153" cy="2005934"/>
          </a:xfrm>
          <a:extLst/>
        </p:spPr>
        <p:txBody>
          <a:bodyPr rtlCol="0">
            <a:normAutofit/>
          </a:bodyPr>
          <a:lstStyle/>
          <a:p>
            <a:pPr algn="ctr" eaLnBrk="1" fontAlgn="auto" hangingPunct="1">
              <a:spcAft>
                <a:spcPts val="0"/>
              </a:spcAft>
              <a:defRPr/>
            </a:pPr>
            <a:r>
              <a:rPr lang="ru-RU" altLang="ru-RU" sz="2800" dirty="0" smtClean="0">
                <a:ln w="10541" cmpd="sng">
                  <a:solidFill>
                    <a:schemeClr val="bg2">
                      <a:lumMod val="10000"/>
                    </a:schemeClr>
                  </a:solidFill>
                  <a:prstDash val="solid"/>
                </a:ln>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«Изучение </a:t>
            </a:r>
            <a:r>
              <a:rPr lang="ru-RU" altLang="ru-RU" sz="2800" dirty="0">
                <a:ln w="10541" cmpd="sng">
                  <a:solidFill>
                    <a:schemeClr val="bg2">
                      <a:lumMod val="10000"/>
                    </a:schemeClr>
                  </a:solidFill>
                  <a:prstDash val="solid"/>
                </a:ln>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 сохранение </a:t>
            </a:r>
            <a:br>
              <a:rPr lang="ru-RU" altLang="ru-RU" sz="2800" dirty="0">
                <a:ln w="10541" cmpd="sng">
                  <a:solidFill>
                    <a:schemeClr val="bg2">
                      <a:lumMod val="10000"/>
                    </a:schemeClr>
                  </a:solidFill>
                  <a:prstDash val="solid"/>
                </a:ln>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altLang="ru-RU" sz="2800" dirty="0">
                <a:ln w="10541" cmpd="sng">
                  <a:solidFill>
                    <a:schemeClr val="bg2">
                      <a:lumMod val="10000"/>
                    </a:schemeClr>
                  </a:solidFill>
                  <a:prstDash val="solid"/>
                </a:ln>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русских национальных традиций </a:t>
            </a:r>
            <a:br>
              <a:rPr lang="ru-RU" altLang="ru-RU" sz="2800" dirty="0">
                <a:ln w="10541" cmpd="sng">
                  <a:solidFill>
                    <a:schemeClr val="bg2">
                      <a:lumMod val="10000"/>
                    </a:schemeClr>
                  </a:solidFill>
                  <a:prstDash val="solid"/>
                </a:ln>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altLang="ru-RU" sz="2800" dirty="0">
                <a:ln w="10541" cmpd="sng">
                  <a:solidFill>
                    <a:schemeClr val="bg2">
                      <a:lumMod val="10000"/>
                    </a:schemeClr>
                  </a:solidFill>
                  <a:prstDash val="solid"/>
                </a:ln>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 примере создания образов </a:t>
            </a:r>
            <a:br>
              <a:rPr lang="ru-RU" altLang="ru-RU" sz="2800" dirty="0">
                <a:ln w="10541" cmpd="sng">
                  <a:solidFill>
                    <a:schemeClr val="bg2">
                      <a:lumMod val="10000"/>
                    </a:schemeClr>
                  </a:solidFill>
                  <a:prstDash val="solid"/>
                </a:ln>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altLang="ru-RU" sz="2800" dirty="0">
                <a:ln w="10541" cmpd="sng">
                  <a:solidFill>
                    <a:schemeClr val="bg2">
                      <a:lumMod val="10000"/>
                    </a:schemeClr>
                  </a:solidFill>
                  <a:prstDash val="solid"/>
                </a:ln>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русской народной </a:t>
            </a:r>
            <a:r>
              <a:rPr lang="ru-RU" altLang="ru-RU" sz="2800" dirty="0" smtClean="0">
                <a:ln w="10541" cmpd="sng">
                  <a:solidFill>
                    <a:schemeClr val="bg2">
                      <a:lumMod val="10000"/>
                    </a:schemeClr>
                  </a:solidFill>
                  <a:prstDash val="solid"/>
                </a:ln>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куклы»</a:t>
            </a:r>
            <a:endParaRPr lang="ru-RU" sz="2800" dirty="0">
              <a:ln w="10541" cmpd="sng">
                <a:solidFill>
                  <a:schemeClr val="bg2">
                    <a:lumMod val="10000"/>
                  </a:schemeClr>
                </a:solidFill>
                <a:prstDash val="solid"/>
              </a:ln>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Объект 6"/>
          <p:cNvSpPr>
            <a:spLocks noGrp="1"/>
          </p:cNvSpPr>
          <p:nvPr>
            <p:ph idx="1"/>
          </p:nvPr>
        </p:nvSpPr>
        <p:spPr>
          <a:xfrm>
            <a:off x="2593569" y="3859620"/>
            <a:ext cx="3754437" cy="1796902"/>
          </a:xfrm>
        </p:spPr>
        <p:txBody>
          <a:bodyPr rtlCol="0">
            <a:normAutofit/>
          </a:bodyPr>
          <a:lstStyle/>
          <a:p>
            <a:pPr marL="0" indent="0" eaLnBrk="1" fontAlgn="auto" hangingPunct="1">
              <a:spcAft>
                <a:spcPts val="0"/>
              </a:spcAft>
              <a:buFont typeface="Arial" pitchFamily="34" charset="0"/>
              <a:buNone/>
              <a:defRPr/>
            </a:pPr>
            <a:r>
              <a:rPr lang="ru-RU" altLang="ru-RU" sz="1800" b="1" u="sng" dirty="0">
                <a:solidFill>
                  <a:schemeClr val="tx1">
                    <a:lumMod val="95000"/>
                    <a:lumOff val="5000"/>
                  </a:schemeClr>
                </a:solidFill>
                <a:latin typeface="Times New Roman" panose="02020603050405020304" pitchFamily="18" charset="0"/>
                <a:cs typeface="Times New Roman" panose="02020603050405020304" pitchFamily="18" charset="0"/>
              </a:rPr>
              <a:t>Выполнила:</a:t>
            </a:r>
          </a:p>
          <a:p>
            <a:pPr marL="0" indent="0" eaLnBrk="1" fontAlgn="auto" hangingPunct="1">
              <a:spcAft>
                <a:spcPts val="0"/>
              </a:spcAft>
              <a:buFont typeface="Arial" pitchFamily="34" charset="0"/>
              <a:buNone/>
              <a:defRPr/>
            </a:pPr>
            <a:r>
              <a:rPr lang="ru-RU" altLang="ru-RU" sz="1800" b="1" dirty="0">
                <a:solidFill>
                  <a:schemeClr val="tx1">
                    <a:lumMod val="95000"/>
                    <a:lumOff val="5000"/>
                  </a:schemeClr>
                </a:solidFill>
                <a:latin typeface="Times New Roman" panose="02020603050405020304" pitchFamily="18" charset="0"/>
                <a:cs typeface="Times New Roman" panose="02020603050405020304" pitchFamily="18" charset="0"/>
              </a:rPr>
              <a:t>ученица </a:t>
            </a:r>
            <a:r>
              <a:rPr lang="ru-RU" altLang="ru-RU" sz="1800" b="1" dirty="0" smtClean="0">
                <a:solidFill>
                  <a:schemeClr val="tx1">
                    <a:lumMod val="95000"/>
                    <a:lumOff val="5000"/>
                  </a:schemeClr>
                </a:solidFill>
                <a:latin typeface="Times New Roman" panose="02020603050405020304" pitchFamily="18" charset="0"/>
                <a:cs typeface="Times New Roman" panose="02020603050405020304" pitchFamily="18" charset="0"/>
              </a:rPr>
              <a:t>5 </a:t>
            </a:r>
            <a:r>
              <a:rPr lang="ru-RU" altLang="ru-RU" sz="1800" b="1" dirty="0">
                <a:solidFill>
                  <a:schemeClr val="tx1">
                    <a:lumMod val="95000"/>
                    <a:lumOff val="5000"/>
                  </a:schemeClr>
                </a:solidFill>
                <a:latin typeface="Times New Roman" panose="02020603050405020304" pitchFamily="18" charset="0"/>
                <a:cs typeface="Times New Roman" panose="02020603050405020304" pitchFamily="18" charset="0"/>
              </a:rPr>
              <a:t>«б» класса </a:t>
            </a:r>
          </a:p>
          <a:p>
            <a:pPr marL="0" indent="0" eaLnBrk="1" fontAlgn="auto" hangingPunct="1">
              <a:spcAft>
                <a:spcPts val="0"/>
              </a:spcAft>
              <a:buFont typeface="Arial" pitchFamily="34" charset="0"/>
              <a:buNone/>
              <a:defRPr/>
            </a:pPr>
            <a:r>
              <a:rPr lang="ru-RU" altLang="ru-RU" sz="1800" b="1" dirty="0">
                <a:solidFill>
                  <a:schemeClr val="tx1">
                    <a:lumMod val="95000"/>
                    <a:lumOff val="5000"/>
                  </a:schemeClr>
                </a:solidFill>
                <a:latin typeface="Times New Roman" panose="02020603050405020304" pitchFamily="18" charset="0"/>
                <a:cs typeface="Times New Roman" panose="02020603050405020304" pitchFamily="18" charset="0"/>
              </a:rPr>
              <a:t>средней школы № 4 </a:t>
            </a:r>
            <a:r>
              <a:rPr lang="ru-RU" altLang="ru-RU" sz="1800" b="1" dirty="0" smtClean="0">
                <a:solidFill>
                  <a:schemeClr val="tx1">
                    <a:lumMod val="95000"/>
                    <a:lumOff val="5000"/>
                  </a:schemeClr>
                </a:solidFill>
                <a:latin typeface="Times New Roman" panose="02020603050405020304" pitchFamily="18" charset="0"/>
                <a:cs typeface="Times New Roman" panose="02020603050405020304" pitchFamily="18" charset="0"/>
              </a:rPr>
              <a:t>г</a:t>
            </a:r>
            <a:r>
              <a:rPr lang="ru-RU" altLang="ru-RU" sz="1800" b="1" dirty="0">
                <a:solidFill>
                  <a:schemeClr val="tx1">
                    <a:lumMod val="95000"/>
                    <a:lumOff val="5000"/>
                  </a:schemeClr>
                </a:solidFill>
                <a:latin typeface="Times New Roman" panose="02020603050405020304" pitchFamily="18" charset="0"/>
                <a:cs typeface="Times New Roman" panose="02020603050405020304" pitchFamily="18" charset="0"/>
              </a:rPr>
              <a:t>. Навашино</a:t>
            </a:r>
          </a:p>
          <a:p>
            <a:pPr marL="0" indent="0" eaLnBrk="1" fontAlgn="auto" hangingPunct="1">
              <a:spcAft>
                <a:spcPts val="0"/>
              </a:spcAft>
              <a:buFont typeface="Arial" pitchFamily="34" charset="0"/>
              <a:buNone/>
              <a:defRPr/>
            </a:pPr>
            <a:r>
              <a:rPr lang="ru-RU" altLang="ru-RU" sz="1800" b="1" dirty="0">
                <a:solidFill>
                  <a:schemeClr val="tx1">
                    <a:lumMod val="95000"/>
                    <a:lumOff val="5000"/>
                  </a:schemeClr>
                </a:solidFill>
                <a:latin typeface="Times New Roman" panose="02020603050405020304" pitchFamily="18" charset="0"/>
                <a:cs typeface="Times New Roman" panose="02020603050405020304" pitchFamily="18" charset="0"/>
              </a:rPr>
              <a:t>Зимина </a:t>
            </a:r>
            <a:r>
              <a:rPr lang="ru-RU" altLang="ru-RU" sz="1800" b="1" dirty="0" smtClean="0">
                <a:solidFill>
                  <a:schemeClr val="tx1">
                    <a:lumMod val="95000"/>
                    <a:lumOff val="5000"/>
                  </a:schemeClr>
                </a:solidFill>
                <a:latin typeface="Times New Roman" panose="02020603050405020304" pitchFamily="18" charset="0"/>
                <a:cs typeface="Times New Roman" panose="02020603050405020304" pitchFamily="18" charset="0"/>
              </a:rPr>
              <a:t>Дарья</a:t>
            </a:r>
            <a:endParaRPr lang="ru-RU" altLang="ru-RU" sz="1800" b="1"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indent="0" eaLnBrk="1" fontAlgn="auto" hangingPunct="1">
              <a:spcAft>
                <a:spcPts val="0"/>
              </a:spcAft>
              <a:buFont typeface="Arial" pitchFamily="34" charset="0"/>
              <a:buNone/>
              <a:defRPr/>
            </a:pPr>
            <a:endParaRPr lang="ru-RU" altLang="ru-RU" b="1"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indent="0" eaLnBrk="1" fontAlgn="auto" hangingPunct="1">
              <a:spcAft>
                <a:spcPts val="0"/>
              </a:spcAft>
              <a:buFont typeface="Arial" pitchFamily="34" charset="0"/>
              <a:buNone/>
              <a:defRPr/>
            </a:pPr>
            <a:endParaRPr lang="es-ES" altLang="ru-RU" b="1"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fontAlgn="auto" hangingPunct="1">
              <a:spcAft>
                <a:spcPts val="0"/>
              </a:spcAft>
              <a:defRPr/>
            </a:pPr>
            <a:endParaRPr lang="ru-RU" dirty="0"/>
          </a:p>
        </p:txBody>
      </p:sp>
      <p:pic>
        <p:nvPicPr>
          <p:cNvPr id="2" name="Минусовка У моей России длинные косички – Без названия (www.petamusic.ru).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53656" y="5782340"/>
            <a:ext cx="609600" cy="609600"/>
          </a:xfrm>
          <a:prstGeom prst="rect">
            <a:avLst/>
          </a:prstGeom>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repeatCount="indefinite"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Рисунок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Прямоугольник 8"/>
          <p:cNvSpPr>
            <a:spLocks noChangeArrowheads="1"/>
          </p:cNvSpPr>
          <p:nvPr/>
        </p:nvSpPr>
        <p:spPr bwMode="auto">
          <a:xfrm>
            <a:off x="3094038" y="298450"/>
            <a:ext cx="31797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pitchFamily="34"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pitchFamily="34"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pitchFamily="34"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pitchFamily="34" charset="0"/>
              <a:buChar char="•"/>
              <a:defRPr>
                <a:solidFill>
                  <a:schemeClr val="tx1"/>
                </a:solidFill>
                <a:latin typeface="Calibri" pitchFamily="34" charset="0"/>
              </a:defRPr>
            </a:lvl4pPr>
            <a:lvl5pPr marL="2057400" indent="-228600" eaLnBrk="0" hangingPunct="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1" hangingPunct="1">
              <a:lnSpc>
                <a:spcPct val="100000"/>
              </a:lnSpc>
              <a:spcBef>
                <a:spcPct val="0"/>
              </a:spcBef>
              <a:buFontTx/>
              <a:buNone/>
            </a:pPr>
            <a:r>
              <a:rPr lang="ru-RU" altLang="ru-RU" sz="2400" b="1">
                <a:solidFill>
                  <a:srgbClr val="FF0000"/>
                </a:solidFill>
                <a:latin typeface="Times New Roman" pitchFamily="18" charset="0"/>
                <a:cs typeface="Times New Roman" pitchFamily="18" charset="0"/>
              </a:rPr>
              <a:t>КУКЛЫ - ОБЕРЕГИ</a:t>
            </a:r>
            <a:endParaRPr lang="ru-RU" altLang="ru-RU" sz="2400"/>
          </a:p>
        </p:txBody>
      </p:sp>
      <p:sp>
        <p:nvSpPr>
          <p:cNvPr id="11268" name="Прямоугольник 9"/>
          <p:cNvSpPr>
            <a:spLocks noChangeArrowheads="1"/>
          </p:cNvSpPr>
          <p:nvPr/>
        </p:nvSpPr>
        <p:spPr bwMode="auto">
          <a:xfrm>
            <a:off x="201613" y="760413"/>
            <a:ext cx="871855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pitchFamily="34"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pitchFamily="34"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pitchFamily="34"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pitchFamily="34" charset="0"/>
              <a:buChar char="•"/>
              <a:defRPr>
                <a:solidFill>
                  <a:schemeClr val="tx1"/>
                </a:solidFill>
                <a:latin typeface="Calibri" pitchFamily="34" charset="0"/>
              </a:defRPr>
            </a:lvl4pPr>
            <a:lvl5pPr marL="2057400" indent="-228600" eaLnBrk="0" hangingPunct="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just" eaLnBrk="1" hangingPunct="1">
              <a:lnSpc>
                <a:spcPct val="100000"/>
              </a:lnSpc>
              <a:spcBef>
                <a:spcPct val="0"/>
              </a:spcBef>
              <a:buFontTx/>
              <a:buNone/>
            </a:pPr>
            <a:r>
              <a:rPr lang="ru-RU" altLang="ru-RU" sz="2400">
                <a:latin typeface="Times New Roman" pitchFamily="18" charset="0"/>
                <a:cs typeface="Times New Roman" pitchFamily="18" charset="0"/>
              </a:rPr>
              <a:t>Чтобы сделать куклу-оберег, мастера никогда не использовали ни игл, ни ножниц; материал не резался, а рвался вручную, детали кукол не сшивали, а связывали между собой, приматывали друг к дружке.</a:t>
            </a:r>
          </a:p>
        </p:txBody>
      </p:sp>
      <p:pic>
        <p:nvPicPr>
          <p:cNvPr id="11" name="Picture 3"/>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414338" y="2481263"/>
            <a:ext cx="3868737" cy="2901950"/>
          </a:xfrm>
          <a:effectLst>
            <a:outerShdw blurRad="190500" algn="tl" rotWithShape="0">
              <a:srgbClr val="000000">
                <a:alpha val="70000"/>
              </a:srgbClr>
            </a:outerShdw>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Lst>
        </p:spPr>
      </p:pic>
      <p:sp>
        <p:nvSpPr>
          <p:cNvPr id="11270" name="Прямоугольник 11"/>
          <p:cNvSpPr>
            <a:spLocks noChangeArrowheads="1"/>
          </p:cNvSpPr>
          <p:nvPr/>
        </p:nvSpPr>
        <p:spPr bwMode="auto">
          <a:xfrm>
            <a:off x="4445000" y="2352675"/>
            <a:ext cx="433705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pitchFamily="34"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pitchFamily="34"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pitchFamily="34"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pitchFamily="34" charset="0"/>
              <a:buChar char="•"/>
              <a:defRPr>
                <a:solidFill>
                  <a:schemeClr val="tx1"/>
                </a:solidFill>
                <a:latin typeface="Calibri" pitchFamily="34" charset="0"/>
              </a:defRPr>
            </a:lvl4pPr>
            <a:lvl5pPr marL="2057400" indent="-228600" eaLnBrk="0" hangingPunct="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just" eaLnBrk="1" hangingPunct="1">
              <a:lnSpc>
                <a:spcPct val="100000"/>
              </a:lnSpc>
              <a:spcBef>
                <a:spcPct val="0"/>
              </a:spcBef>
              <a:buFontTx/>
              <a:buNone/>
            </a:pPr>
            <a:r>
              <a:rPr lang="en-US" altLang="ru-RU" sz="2400" b="1">
                <a:latin typeface="Times New Roman" pitchFamily="18" charset="0"/>
                <a:cs typeface="Times New Roman" pitchFamily="18" charset="0"/>
              </a:rPr>
              <a:t>Пеленашка</a:t>
            </a:r>
            <a:r>
              <a:rPr lang="en-US" altLang="ru-RU" sz="2400">
                <a:latin typeface="Times New Roman" pitchFamily="18" charset="0"/>
                <a:cs typeface="Times New Roman" pitchFamily="18" charset="0"/>
              </a:rPr>
              <a:t> </a:t>
            </a:r>
            <a:r>
              <a:rPr lang="en-US" altLang="ru-RU" sz="2400" b="1">
                <a:latin typeface="Times New Roman" pitchFamily="18" charset="0"/>
                <a:cs typeface="Times New Roman" pitchFamily="18" charset="0"/>
              </a:rPr>
              <a:t>– </a:t>
            </a:r>
            <a:r>
              <a:rPr lang="en-US" altLang="ru-RU" sz="2400">
                <a:latin typeface="Times New Roman" pitchFamily="18" charset="0"/>
                <a:cs typeface="Times New Roman" pitchFamily="18" charset="0"/>
              </a:rPr>
              <a:t>это и кукла-оберег, и</a:t>
            </a:r>
            <a:r>
              <a:rPr lang="ru-RU" altLang="ru-RU" sz="2400">
                <a:latin typeface="Times New Roman" pitchFamily="18" charset="0"/>
                <a:cs typeface="Times New Roman" pitchFamily="18" charset="0"/>
              </a:rPr>
              <a:t> </a:t>
            </a:r>
            <a:r>
              <a:rPr lang="en-US" altLang="ru-RU" sz="2400">
                <a:latin typeface="Times New Roman" pitchFamily="18" charset="0"/>
                <a:cs typeface="Times New Roman" pitchFamily="18" charset="0"/>
              </a:rPr>
              <a:t>первая</a:t>
            </a:r>
            <a:r>
              <a:rPr lang="ru-RU" altLang="ru-RU" sz="2400">
                <a:latin typeface="Times New Roman" pitchFamily="18" charset="0"/>
                <a:cs typeface="Times New Roman" pitchFamily="18" charset="0"/>
              </a:rPr>
              <a:t> </a:t>
            </a:r>
            <a:r>
              <a:rPr lang="en-US" altLang="ru-RU" sz="2400">
                <a:latin typeface="Times New Roman" pitchFamily="18" charset="0"/>
                <a:cs typeface="Times New Roman" pitchFamily="18" charset="0"/>
              </a:rPr>
              <a:t>игрушка</a:t>
            </a:r>
            <a:r>
              <a:rPr lang="ru-RU" altLang="ru-RU" sz="2400">
                <a:latin typeface="Times New Roman" pitchFamily="18" charset="0"/>
                <a:cs typeface="Times New Roman" pitchFamily="18" charset="0"/>
              </a:rPr>
              <a:t> н</a:t>
            </a:r>
            <a:r>
              <a:rPr lang="en-US" altLang="ru-RU" sz="2400">
                <a:latin typeface="Times New Roman" pitchFamily="18" charset="0"/>
                <a:cs typeface="Times New Roman" pitchFamily="18" charset="0"/>
              </a:rPr>
              <a:t>оворожденного.</a:t>
            </a:r>
            <a:r>
              <a:rPr lang="ru-RU" altLang="ru-RU" sz="2400">
                <a:latin typeface="Times New Roman" pitchFamily="18" charset="0"/>
                <a:cs typeface="Times New Roman" pitchFamily="18" charset="0"/>
              </a:rPr>
              <a:t> </a:t>
            </a:r>
            <a:r>
              <a:rPr lang="en-US" altLang="ru-RU" sz="2400">
                <a:latin typeface="Times New Roman" pitchFamily="18" charset="0"/>
                <a:cs typeface="Times New Roman" pitchFamily="18" charset="0"/>
              </a:rPr>
              <a:t>В</a:t>
            </a:r>
            <a:r>
              <a:rPr lang="ru-RU" altLang="ru-RU" sz="2400">
                <a:latin typeface="Times New Roman" pitchFamily="18" charset="0"/>
                <a:cs typeface="Times New Roman" pitchFamily="18" charset="0"/>
              </a:rPr>
              <a:t> </a:t>
            </a:r>
            <a:r>
              <a:rPr lang="en-US" altLang="ru-RU" sz="2400">
                <a:latin typeface="Times New Roman" pitchFamily="18" charset="0"/>
                <a:cs typeface="Times New Roman" pitchFamily="18" charset="0"/>
              </a:rPr>
              <a:t>колыбель к малышу клали куклу-пеленашку, которая должна была оберечь его от нечистых сил, болезней, недоброго глаза, от бессонницы.</a:t>
            </a:r>
          </a:p>
        </p:txBody>
      </p:sp>
    </p:spTree>
  </p:cSld>
  <p:clrMapOvr>
    <a:masterClrMapping/>
  </p:clrMapOvr>
  <p:transition spd="slow">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Рисунок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392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Объект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5284788" y="276225"/>
            <a:ext cx="3667125" cy="3328988"/>
          </a:xfrm>
          <a:effectLst>
            <a:outerShdw blurRad="190500" algn="tl" rotWithShape="0">
              <a:srgbClr val="000000">
                <a:alpha val="70000"/>
              </a:srgbClr>
            </a:outerShdw>
          </a:effectLst>
        </p:spPr>
      </p:pic>
      <p:sp>
        <p:nvSpPr>
          <p:cNvPr id="5" name="Текст 4"/>
          <p:cNvSpPr>
            <a:spLocks noGrp="1"/>
          </p:cNvSpPr>
          <p:nvPr>
            <p:ph type="body" sz="half" idx="2"/>
          </p:nvPr>
        </p:nvSpPr>
        <p:spPr>
          <a:xfrm>
            <a:off x="330200" y="355600"/>
            <a:ext cx="4635500" cy="5853113"/>
          </a:xfrm>
        </p:spPr>
        <p:txBody>
          <a:bodyPr rtlCol="0">
            <a:normAutofit fontScale="92500" lnSpcReduction="10000"/>
          </a:bodyPr>
          <a:lstStyle/>
          <a:p>
            <a:pPr algn="just" eaLnBrk="1" fontAlgn="auto" hangingPunct="1">
              <a:lnSpc>
                <a:spcPct val="110000"/>
              </a:lnSpc>
              <a:spcAft>
                <a:spcPts val="0"/>
              </a:spcAft>
              <a:defRPr/>
            </a:pPr>
            <a:r>
              <a:rPr lang="ru-RU" sz="2400" b="1" dirty="0" smtClean="0">
                <a:latin typeface="Times New Roman" panose="02020603050405020304" pitchFamily="18" charset="0"/>
                <a:cs typeface="Times New Roman" panose="02020603050405020304" pitchFamily="18" charset="0"/>
              </a:rPr>
              <a:t>Зерновушка </a:t>
            </a:r>
            <a:r>
              <a:rPr lang="ru-RU" sz="2400" b="1" dirty="0">
                <a:latin typeface="Times New Roman" panose="02020603050405020304" pitchFamily="18" charset="0"/>
                <a:cs typeface="Times New Roman" panose="02020603050405020304" pitchFamily="18" charset="0"/>
              </a:rPr>
              <a:t>или Крупеничка </a:t>
            </a:r>
            <a:r>
              <a:rPr lang="ru-RU" sz="2400" dirty="0">
                <a:latin typeface="Times New Roman" panose="02020603050405020304" pitchFamily="18" charset="0"/>
                <a:cs typeface="Times New Roman" panose="02020603050405020304" pitchFamily="18" charset="0"/>
              </a:rPr>
              <a:t>– кукла, которая символизировала достаток и благополучие в доме, была своего рода оберегом семьи. Делали эту куклу после сбора урожая. Небольшой мешочек наполнялся зерном, при этом женщины всегда пели песню или читали молитву. К туловищу-мешочку приделывалась голова без лица, повязывалась платком и пояском. Основой куклы был мешочек, наполненный </a:t>
            </a:r>
            <a:r>
              <a:rPr lang="ru-RU" sz="2400" dirty="0" smtClean="0">
                <a:latin typeface="Times New Roman" panose="02020603050405020304" pitchFamily="18" charset="0"/>
                <a:cs typeface="Times New Roman" panose="02020603050405020304" pitchFamily="18" charset="0"/>
              </a:rPr>
              <a:t>зерном (</a:t>
            </a:r>
            <a:r>
              <a:rPr lang="ru-RU" sz="2400" dirty="0">
                <a:latin typeface="Times New Roman" panose="02020603050405020304" pitchFamily="18" charset="0"/>
                <a:cs typeface="Times New Roman" panose="02020603050405020304" pitchFamily="18" charset="0"/>
              </a:rPr>
              <a:t>гречка, горох или </a:t>
            </a:r>
            <a:r>
              <a:rPr lang="ru-RU" sz="2400" dirty="0" smtClean="0">
                <a:latin typeface="Times New Roman" panose="02020603050405020304" pitchFamily="18" charset="0"/>
                <a:cs typeface="Times New Roman" panose="02020603050405020304" pitchFamily="18" charset="0"/>
              </a:rPr>
              <a:t>перловка). Если </a:t>
            </a:r>
            <a:r>
              <a:rPr lang="ru-RU" sz="2400" dirty="0">
                <a:latin typeface="Times New Roman" panose="02020603050405020304" pitchFamily="18" charset="0"/>
                <a:cs typeface="Times New Roman" panose="02020603050405020304" pitchFamily="18" charset="0"/>
              </a:rPr>
              <a:t>в доме было голодно, то эта кукла выручала своих хозяев – из неё брали зерно</a:t>
            </a:r>
            <a:r>
              <a:rPr lang="ru-RU" dirty="0"/>
              <a:t>. </a:t>
            </a:r>
          </a:p>
        </p:txBody>
      </p:sp>
    </p:spTree>
  </p:cSld>
  <p:clrMapOvr>
    <a:masterClrMapping/>
  </p:clrMapOvr>
  <p:transition spd="slow">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Рисунок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Текст 7"/>
          <p:cNvSpPr>
            <a:spLocks noGrp="1"/>
          </p:cNvSpPr>
          <p:nvPr>
            <p:ph type="body" idx="1"/>
          </p:nvPr>
        </p:nvSpPr>
        <p:spPr>
          <a:xfrm>
            <a:off x="204788" y="404813"/>
            <a:ext cx="3868737" cy="1243012"/>
          </a:xfrm>
        </p:spPr>
        <p:txBody>
          <a:bodyPr/>
          <a:lstStyle/>
          <a:p>
            <a:pPr algn="ctr" eaLnBrk="1" hangingPunct="1">
              <a:lnSpc>
                <a:spcPct val="100000"/>
              </a:lnSpc>
            </a:pPr>
            <a:r>
              <a:rPr lang="en-US" altLang="ru-RU" sz="1800" b="0" smtClean="0">
                <a:latin typeface="Times New Roman" pitchFamily="18" charset="0"/>
                <a:cs typeface="Times New Roman Cyr" pitchFamily="18" charset="0"/>
              </a:rPr>
              <a:t>Кукла </a:t>
            </a:r>
            <a:r>
              <a:rPr lang="en-US" altLang="ru-RU" sz="1800" smtClean="0">
                <a:latin typeface="Times New Roman" pitchFamily="18" charset="0"/>
                <a:cs typeface="Times New Roman Cyr" pitchFamily="18" charset="0"/>
              </a:rPr>
              <a:t>Берегиня </a:t>
            </a:r>
            <a:r>
              <a:rPr lang="en-US" altLang="ru-RU" sz="1800" b="0" smtClean="0">
                <a:latin typeface="Times New Roman" pitchFamily="18" charset="0"/>
                <a:cs typeface="Times New Roman Cyr" pitchFamily="18" charset="0"/>
              </a:rPr>
              <a:t> оберегала дом от несчастий и бед, </a:t>
            </a:r>
            <a:r>
              <a:rPr lang="en-US" altLang="ru-RU" sz="1800" b="0" smtClean="0">
                <a:latin typeface="Times New Roman" pitchFamily="18" charset="0"/>
              </a:rPr>
              <a:t>приносила в дом достаток. </a:t>
            </a:r>
          </a:p>
          <a:p>
            <a:pPr eaLnBrk="1" hangingPunct="1"/>
            <a:endParaRPr lang="ru-RU" altLang="ru-RU" smtClean="0"/>
          </a:p>
        </p:txBody>
      </p:sp>
      <p:pic>
        <p:nvPicPr>
          <p:cNvPr id="16" name="Picture 3"/>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660400" y="1250950"/>
            <a:ext cx="2763838" cy="3684588"/>
          </a:xfrm>
          <a:effectLst>
            <a:outerShdw blurRad="190500" algn="tl" rotWithShape="0">
              <a:srgbClr val="000000">
                <a:alpha val="70000"/>
              </a:srgbClr>
            </a:outerShdw>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Lst>
        </p:spPr>
      </p:pic>
      <p:pic>
        <p:nvPicPr>
          <p:cNvPr id="1026" name="Picture 2" descr="http://cdn-nus-1.pinme.ru/tumb/600/photo/86/5c/865ca000a02f8195ad4ee3c8ef1191c8.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49838" y="323850"/>
            <a:ext cx="2808287" cy="247808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3318" name="Прямоугольник 16"/>
          <p:cNvSpPr>
            <a:spLocks noChangeArrowheads="1"/>
          </p:cNvSpPr>
          <p:nvPr/>
        </p:nvSpPr>
        <p:spPr bwMode="auto">
          <a:xfrm>
            <a:off x="4167188" y="3078163"/>
            <a:ext cx="4572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pitchFamily="34"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pitchFamily="34"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pitchFamily="34"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pitchFamily="34" charset="0"/>
              <a:buChar char="•"/>
              <a:defRPr>
                <a:solidFill>
                  <a:schemeClr val="tx1"/>
                </a:solidFill>
                <a:latin typeface="Calibri" pitchFamily="34" charset="0"/>
              </a:defRPr>
            </a:lvl4pPr>
            <a:lvl5pPr marL="2057400" indent="-228600" eaLnBrk="0" hangingPunct="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ctr" eaLnBrk="1" hangingPunct="1">
              <a:lnSpc>
                <a:spcPct val="100000"/>
              </a:lnSpc>
              <a:spcBef>
                <a:spcPct val="0"/>
              </a:spcBef>
              <a:buFontTx/>
              <a:buNone/>
            </a:pPr>
            <a:r>
              <a:rPr lang="en-US" altLang="ru-RU" sz="1800">
                <a:latin typeface="Times New Roman" pitchFamily="18" charset="0"/>
                <a:cs typeface="Times New Roman" pitchFamily="18" charset="0"/>
              </a:rPr>
              <a:t>Куколка-оберег </a:t>
            </a:r>
            <a:r>
              <a:rPr lang="en-US" altLang="ru-RU" sz="1800" b="1">
                <a:latin typeface="Times New Roman" pitchFamily="18" charset="0"/>
                <a:cs typeface="Times New Roman" pitchFamily="18" charset="0"/>
              </a:rPr>
              <a:t>На счастье </a:t>
            </a:r>
            <a:r>
              <a:rPr lang="en-US" altLang="ru-RU" sz="1800">
                <a:latin typeface="Times New Roman" pitchFamily="18" charset="0"/>
                <a:cs typeface="Times New Roman" pitchFamily="18" charset="0"/>
              </a:rPr>
              <a:t>представляет собой маленькую девочку с длинной косой. Наши предки считали, что длинная коса – символ женского начала и женской силы, символизирует здоровье, достаток, красоту и долгую жизнь. Считалось, что эта куколка способна принести счастье и удачу своей хозяйке.</a:t>
            </a:r>
          </a:p>
        </p:txBody>
      </p:sp>
    </p:spTree>
  </p:cSld>
  <p:clrMapOvr>
    <a:masterClrMapping/>
  </p:clrMapOvr>
  <p:transition spd="slow">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Рисунок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Текст 4"/>
          <p:cNvSpPr>
            <a:spLocks noGrp="1"/>
          </p:cNvSpPr>
          <p:nvPr>
            <p:ph type="body" idx="1"/>
          </p:nvPr>
        </p:nvSpPr>
        <p:spPr>
          <a:xfrm>
            <a:off x="265113" y="639763"/>
            <a:ext cx="3956050" cy="2092325"/>
          </a:xfrm>
        </p:spPr>
        <p:txBody>
          <a:bodyPr/>
          <a:lstStyle/>
          <a:p>
            <a:pPr algn="ctr" eaLnBrk="1" hangingPunct="1">
              <a:lnSpc>
                <a:spcPct val="100000"/>
              </a:lnSpc>
            </a:pPr>
            <a:r>
              <a:rPr lang="en-US" altLang="ru-RU" sz="1800" smtClean="0">
                <a:latin typeface="Times New Roman" pitchFamily="18" charset="0"/>
                <a:cs typeface="Times New Roman Cyr" pitchFamily="18" charset="0"/>
              </a:rPr>
              <a:t>Кубышка-травница</a:t>
            </a:r>
            <a:r>
              <a:rPr lang="en-US" altLang="ru-RU" sz="1800" b="0" smtClean="0">
                <a:latin typeface="Times New Roman" pitchFamily="18" charset="0"/>
              </a:rPr>
              <a:t> – </a:t>
            </a:r>
            <a:r>
              <a:rPr lang="en-US" altLang="ru-RU" sz="1800" b="0" smtClean="0">
                <a:latin typeface="Times New Roman" pitchFamily="18" charset="0"/>
                <a:cs typeface="Times New Roman Cyr" pitchFamily="18" charset="0"/>
              </a:rPr>
              <a:t>древняя кукла-оберег от болезней и недугов, следит за физическим здоровьем всех членов семьи. Её толстая круглая юбка и узелки в руках наполнены душистыми лекарственными травами.</a:t>
            </a:r>
            <a:r>
              <a:rPr lang="en-US" altLang="ru-RU" sz="1800" b="0" smtClean="0">
                <a:latin typeface="Times New Roman" pitchFamily="18" charset="0"/>
              </a:rPr>
              <a:t>  </a:t>
            </a:r>
          </a:p>
          <a:p>
            <a:pPr eaLnBrk="1" hangingPunct="1"/>
            <a:endParaRPr lang="ru-RU" altLang="ru-RU" sz="1800" smtClean="0">
              <a:latin typeface="Times New Roman" pitchFamily="18" charset="0"/>
              <a:cs typeface="Times New Roman" pitchFamily="18" charset="0"/>
            </a:endParaRPr>
          </a:p>
        </p:txBody>
      </p:sp>
      <p:sp>
        <p:nvSpPr>
          <p:cNvPr id="14340" name="Текст 6"/>
          <p:cNvSpPr>
            <a:spLocks noGrp="1"/>
          </p:cNvSpPr>
          <p:nvPr>
            <p:ph type="body" sz="quarter" idx="3"/>
          </p:nvPr>
        </p:nvSpPr>
        <p:spPr>
          <a:xfrm>
            <a:off x="5106988" y="3752850"/>
            <a:ext cx="3887787" cy="1382713"/>
          </a:xfrm>
        </p:spPr>
        <p:txBody>
          <a:bodyPr/>
          <a:lstStyle/>
          <a:p>
            <a:pPr algn="ctr" eaLnBrk="1" hangingPunct="1">
              <a:lnSpc>
                <a:spcPct val="100000"/>
              </a:lnSpc>
            </a:pPr>
            <a:r>
              <a:rPr lang="en-US" altLang="ru-RU" sz="1800" b="0" smtClean="0">
                <a:latin typeface="Times New Roman" pitchFamily="18" charset="0"/>
                <a:cs typeface="Times New Roman Cyr" pitchFamily="18" charset="0"/>
              </a:rPr>
              <a:t>Кукла </a:t>
            </a:r>
            <a:r>
              <a:rPr lang="en-US" altLang="ru-RU" sz="1800" smtClean="0">
                <a:latin typeface="Times New Roman" pitchFamily="18" charset="0"/>
                <a:cs typeface="Times New Roman Cyr" pitchFamily="18" charset="0"/>
              </a:rPr>
              <a:t>Колокольчик</a:t>
            </a:r>
            <a:r>
              <a:rPr lang="en-US" altLang="ru-RU" sz="1800" b="0" smtClean="0">
                <a:latin typeface="Times New Roman" pitchFamily="18" charset="0"/>
                <a:cs typeface="Times New Roman Cyr" pitchFamily="18" charset="0"/>
              </a:rPr>
              <a:t> – оберег хорошего настроения, куколка добрых вестей. </a:t>
            </a:r>
          </a:p>
          <a:p>
            <a:pPr eaLnBrk="1" hangingPunct="1">
              <a:lnSpc>
                <a:spcPct val="100000"/>
              </a:lnSpc>
            </a:pPr>
            <a:endParaRPr lang="ru-RU" altLang="ru-RU" sz="1800" smtClean="0">
              <a:latin typeface="Times New Roman" pitchFamily="18" charset="0"/>
              <a:cs typeface="Times New Roman" pitchFamily="18" charset="0"/>
            </a:endParaRPr>
          </a:p>
        </p:txBody>
      </p:sp>
      <p:pic>
        <p:nvPicPr>
          <p:cNvPr id="16" name="Объект 15"/>
          <p:cNvPicPr>
            <a:picLocks noGrp="1" noChangeAspect="1"/>
          </p:cNvPicPr>
          <p:nvPr>
            <p:ph sz="quarter" idx="4"/>
          </p:nvPr>
        </p:nvPicPr>
        <p:blipFill>
          <a:blip r:embed="rId3" cstate="email">
            <a:extLst>
              <a:ext uri="{28A0092B-C50C-407E-A947-70E740481C1C}">
                <a14:useLocalDpi xmlns:a14="http://schemas.microsoft.com/office/drawing/2010/main"/>
              </a:ext>
            </a:extLst>
          </a:blip>
          <a:stretch>
            <a:fillRect/>
          </a:stretch>
        </p:blipFill>
        <p:spPr>
          <a:xfrm>
            <a:off x="5086350" y="574675"/>
            <a:ext cx="3887788" cy="2590800"/>
          </a:xfrm>
          <a:effectLst>
            <a:outerShdw blurRad="190500" algn="tl" rotWithShape="0">
              <a:srgbClr val="000000">
                <a:alpha val="70000"/>
              </a:srgbClr>
            </a:outerShdw>
          </a:effectLst>
        </p:spPr>
      </p:pic>
      <p:pic>
        <p:nvPicPr>
          <p:cNvPr id="15" name="Объект 14"/>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215900" y="2801938"/>
            <a:ext cx="3868738" cy="2579687"/>
          </a:xfrm>
          <a:effectLst>
            <a:outerShdw blurRad="190500" algn="tl" rotWithShape="0">
              <a:srgbClr val="000000">
                <a:alpha val="70000"/>
              </a:srgbClr>
            </a:outerShdw>
          </a:effectLst>
        </p:spPr>
      </p:pic>
    </p:spTree>
  </p:cSld>
  <p:clrMapOvr>
    <a:masterClrMapping/>
  </p:clrMapOvr>
  <p:transition spd="slow">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Рисунок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p:cNvSpPr/>
          <p:nvPr/>
        </p:nvSpPr>
        <p:spPr>
          <a:xfrm>
            <a:off x="862013" y="398463"/>
            <a:ext cx="6570662" cy="434975"/>
          </a:xfrm>
          <a:prstGeom prst="rect">
            <a:avLst/>
          </a:prstGeom>
        </p:spPr>
        <p:txBody>
          <a:bodyPr>
            <a:spAutoFit/>
          </a:bodyPr>
          <a:lstStyle/>
          <a:p>
            <a:pPr algn="just" fontAlgn="auto">
              <a:lnSpc>
                <a:spcPct val="93000"/>
              </a:lnSpc>
              <a:spcBef>
                <a:spcPts val="0"/>
              </a:spcBef>
              <a:spcAft>
                <a:spcPts val="0"/>
              </a:spcAft>
              <a:defRPr/>
            </a:pPr>
            <a:r>
              <a:rPr lang="ru-RU" altLang="ru-RU" sz="2400" b="1" dirty="0">
                <a:solidFill>
                  <a:schemeClr val="tx2">
                    <a:lumMod val="50000"/>
                  </a:schemeClr>
                </a:solidFill>
                <a:latin typeface="Times New Roman" pitchFamily="18" charset="0"/>
              </a:rPr>
              <a:t>    </a:t>
            </a:r>
            <a:endParaRPr lang="en-US" altLang="ru-RU" sz="2400" dirty="0">
              <a:latin typeface="Times New Roman" pitchFamily="18" charset="0"/>
              <a:cs typeface="Times New Roman Cyr" pitchFamily="16" charset="0"/>
            </a:endParaRPr>
          </a:p>
        </p:txBody>
      </p:sp>
      <p:sp>
        <p:nvSpPr>
          <p:cNvPr id="6" name="Заголовок 5"/>
          <p:cNvSpPr>
            <a:spLocks noGrp="1"/>
          </p:cNvSpPr>
          <p:nvPr>
            <p:ph type="title"/>
          </p:nvPr>
        </p:nvSpPr>
        <p:spPr>
          <a:xfrm>
            <a:off x="1935124" y="188809"/>
            <a:ext cx="5018569" cy="644967"/>
          </a:xfrm>
          <a:extLst/>
        </p:spPr>
        <p:txBody>
          <a:bodyPr rtlCol="0">
            <a:normAutofit/>
          </a:bodyPr>
          <a:lstStyle/>
          <a:p>
            <a:pPr algn="ctr" eaLnBrk="1" fontAlgn="auto" hangingPunct="1">
              <a:spcAft>
                <a:spcPts val="0"/>
              </a:spcAft>
              <a:defRPr/>
            </a:pPr>
            <a:r>
              <a:rPr lang="ru-RU" sz="2400" b="1" dirty="0">
                <a:ln>
                  <a:solidFill>
                    <a:srgbClr val="C00000"/>
                  </a:solidFill>
                </a:ln>
                <a:solidFill>
                  <a:srgbClr val="FF0000"/>
                </a:solidFill>
                <a:latin typeface="Times New Roman" panose="02020603050405020304" pitchFamily="18" charset="0"/>
                <a:cs typeface="Times New Roman" panose="02020603050405020304" pitchFamily="18" charset="0"/>
              </a:rPr>
              <a:t>ИЗГОТОВЛЕНИЕ </a:t>
            </a:r>
            <a:r>
              <a:rPr lang="ru-RU" sz="2400" b="1" dirty="0" smtClean="0">
                <a:ln>
                  <a:solidFill>
                    <a:srgbClr val="C00000"/>
                  </a:solidFill>
                </a:ln>
                <a:solidFill>
                  <a:srgbClr val="FF0000"/>
                </a:solidFill>
                <a:latin typeface="Times New Roman" panose="02020603050405020304" pitchFamily="18" charset="0"/>
                <a:cs typeface="Times New Roman" panose="02020603050405020304" pitchFamily="18" charset="0"/>
              </a:rPr>
              <a:t> КУКОЛ</a:t>
            </a:r>
            <a:endParaRPr lang="ru-RU" sz="2400" b="1" dirty="0">
              <a:ln>
                <a:solidFill>
                  <a:srgbClr val="C00000"/>
                </a:solidFill>
              </a:ln>
              <a:solidFill>
                <a:srgbClr val="FF0000"/>
              </a:solidFill>
              <a:latin typeface="Times New Roman" panose="02020603050405020304" pitchFamily="18" charset="0"/>
              <a:cs typeface="Times New Roman" panose="02020603050405020304" pitchFamily="18" charset="0"/>
            </a:endParaRPr>
          </a:p>
        </p:txBody>
      </p:sp>
      <p:sp>
        <p:nvSpPr>
          <p:cNvPr id="7" name="Объект 6"/>
          <p:cNvSpPr>
            <a:spLocks noGrp="1"/>
          </p:cNvSpPr>
          <p:nvPr>
            <p:ph idx="1"/>
          </p:nvPr>
        </p:nvSpPr>
        <p:spPr>
          <a:xfrm>
            <a:off x="862013" y="717550"/>
            <a:ext cx="6708775" cy="4999038"/>
          </a:xfrm>
        </p:spPr>
        <p:txBody>
          <a:bodyPr rtlCol="0">
            <a:normAutofit fontScale="85000" lnSpcReduction="10000"/>
          </a:bodyPr>
          <a:lstStyle/>
          <a:p>
            <a:pPr marL="0" indent="0" algn="just" eaLnBrk="1" fontAlgn="auto" hangingPunct="1">
              <a:lnSpc>
                <a:spcPct val="110000"/>
              </a:lnSpc>
              <a:spcAft>
                <a:spcPts val="0"/>
              </a:spcAft>
              <a:buFont typeface="Arial" pitchFamily="34" charset="0"/>
              <a:buNone/>
              <a:defRPr/>
            </a:pPr>
            <a:r>
              <a:rPr lang="ru-RU" sz="2400" dirty="0">
                <a:latin typeface="Times New Roman" panose="02020603050405020304" pitchFamily="18" charset="0"/>
                <a:cs typeface="Times New Roman" panose="02020603050405020304" pitchFamily="18" charset="0"/>
              </a:rPr>
              <a:t>Главной особенностью в изготовлении народной куклы является то, что делают ее без иголки. Сворачивая и завязывая ткань, не делается ни одного шва и укола иголки, ведь это наша подружка и берегиня, и колоть ее тело иголкой негоже. Кусочки ткани нужного размера тоже отрываются руками, без помощи ножниц. Люди верили, что кукла может быть оберегом и способна защитить от злых сил и принести счастье и здоровье. Только для этого кукла должна быть сделана по всем правилам, так например, тряпичная кукла была безлика, мастер не рисовал лицо, а оставлял белым – кукла без лица считалась недоступной для злых духов, а значит безопасной для человека. Кукольные платья шили не просто так, а со смыслом. Наряд куклы имел не только эстетическое, декоративное значение, но и глубокие духовные корни. Женский костюм никогда не подчеркивает формы тела, они лишь угадываются под ним. </a:t>
            </a:r>
          </a:p>
        </p:txBody>
      </p:sp>
    </p:spTree>
  </p:cSld>
  <p:clrMapOvr>
    <a:masterClrMapping/>
  </p:clrMapOvr>
  <p:transition spd="slow">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Рисунок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Прямоугольник 3"/>
          <p:cNvSpPr>
            <a:spLocks noChangeArrowheads="1"/>
          </p:cNvSpPr>
          <p:nvPr/>
        </p:nvSpPr>
        <p:spPr bwMode="auto">
          <a:xfrm>
            <a:off x="2647950" y="393700"/>
            <a:ext cx="627221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pitchFamily="34"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pitchFamily="34"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pitchFamily="34"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pitchFamily="34" charset="0"/>
              <a:buChar char="•"/>
              <a:defRPr>
                <a:solidFill>
                  <a:schemeClr val="tx1"/>
                </a:solidFill>
                <a:latin typeface="Calibri" pitchFamily="34" charset="0"/>
              </a:defRPr>
            </a:lvl4pPr>
            <a:lvl5pPr marL="2057400" indent="-228600" eaLnBrk="0" hangingPunct="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just" eaLnBrk="1" hangingPunct="1">
              <a:lnSpc>
                <a:spcPct val="100000"/>
              </a:lnSpc>
              <a:spcBef>
                <a:spcPct val="0"/>
              </a:spcBef>
              <a:buFontTx/>
              <a:buNone/>
            </a:pPr>
            <a:r>
              <a:rPr lang="ru-RU" altLang="ru-RU" sz="1800">
                <a:latin typeface="Times New Roman" pitchFamily="18" charset="0"/>
                <a:cs typeface="Times New Roman" pitchFamily="18" charset="0"/>
              </a:rPr>
              <a:t>Всю одежду женщина испокон веков делала сама. </a:t>
            </a:r>
            <a:r>
              <a:rPr lang="en-US" altLang="ru-RU" sz="1800">
                <a:latin typeface="Times New Roman" pitchFamily="18" charset="0"/>
                <a:cs typeface="Times New Roman" pitchFamily="18" charset="0"/>
              </a:rPr>
              <a:t>Различали два вида женской одежды: рубаха и сарафан; рубаха с юбкой-поневой и передником. </a:t>
            </a:r>
            <a:r>
              <a:rPr lang="ru-RU" altLang="ru-RU" sz="1800">
                <a:latin typeface="Times New Roman" pitchFamily="18" charset="0"/>
                <a:cs typeface="Times New Roman" pitchFamily="18" charset="0"/>
              </a:rPr>
              <a:t>Женский костюм немыслим был без головного убора. Девочки на лбу носили узкие ленты, девушки – повязки-ленты, закрывавшие лоб и затылок, а вот женщина повязывала платок, надевала повойник, кокошник, сороку. Обязательной принадлежностью любого костюма был пояс. Пояс являлся чертой, оберегавшей тело человека от злых сил. </a:t>
            </a:r>
          </a:p>
          <a:p>
            <a:pPr algn="just" eaLnBrk="1" hangingPunct="1">
              <a:lnSpc>
                <a:spcPct val="100000"/>
              </a:lnSpc>
              <a:spcBef>
                <a:spcPct val="0"/>
              </a:spcBef>
              <a:buFontTx/>
              <a:buNone/>
            </a:pPr>
            <a:r>
              <a:rPr lang="ru-RU" altLang="ru-RU" sz="1800">
                <a:latin typeface="Times New Roman" pitchFamily="18" charset="0"/>
                <a:cs typeface="Times New Roman" pitchFamily="18" charset="0"/>
              </a:rPr>
              <a:t>Большую роль в нарядах кукол, как и в русском костюме, играл цвет. Традиционно самыми распространенными цветами в одежде наших предков был красный, белый и черный. Красный цвет на Руси считался обережным цветом, дающим жизненную силу. Это цвет солнца, тепла, долголетия, здоровья и красоты. В наряде любой куклы всегда присутствовал белый и красный цвет. </a:t>
            </a:r>
          </a:p>
        </p:txBody>
      </p:sp>
      <p:pic>
        <p:nvPicPr>
          <p:cNvPr id="13"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9550" y="2019300"/>
            <a:ext cx="2286000" cy="339248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Lst>
        </p:spPr>
      </p:pic>
      <p:pic>
        <p:nvPicPr>
          <p:cNvPr id="16"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90588" y="284163"/>
            <a:ext cx="923925" cy="1143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slow">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Рисунок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p:cNvSpPr/>
          <p:nvPr/>
        </p:nvSpPr>
        <p:spPr>
          <a:xfrm>
            <a:off x="862013" y="398463"/>
            <a:ext cx="6570662" cy="434975"/>
          </a:xfrm>
          <a:prstGeom prst="rect">
            <a:avLst/>
          </a:prstGeom>
        </p:spPr>
        <p:txBody>
          <a:bodyPr>
            <a:spAutoFit/>
          </a:bodyPr>
          <a:lstStyle/>
          <a:p>
            <a:pPr algn="just" fontAlgn="auto">
              <a:lnSpc>
                <a:spcPct val="93000"/>
              </a:lnSpc>
              <a:spcBef>
                <a:spcPts val="0"/>
              </a:spcBef>
              <a:spcAft>
                <a:spcPts val="0"/>
              </a:spcAft>
              <a:defRPr/>
            </a:pPr>
            <a:r>
              <a:rPr lang="ru-RU" altLang="ru-RU" sz="2400" b="1" dirty="0">
                <a:solidFill>
                  <a:schemeClr val="tx2">
                    <a:lumMod val="50000"/>
                  </a:schemeClr>
                </a:solidFill>
                <a:latin typeface="Times New Roman" pitchFamily="18" charset="0"/>
              </a:rPr>
              <a:t>    </a:t>
            </a:r>
            <a:endParaRPr lang="en-US" altLang="ru-RU" sz="2400" dirty="0">
              <a:latin typeface="Times New Roman" pitchFamily="18" charset="0"/>
              <a:cs typeface="Times New Roman Cyr" pitchFamily="16" charset="0"/>
            </a:endParaRPr>
          </a:p>
        </p:txBody>
      </p:sp>
      <p:sp>
        <p:nvSpPr>
          <p:cNvPr id="17412" name="Прямоугольник 4"/>
          <p:cNvSpPr>
            <a:spLocks noChangeArrowheads="1"/>
          </p:cNvSpPr>
          <p:nvPr/>
        </p:nvSpPr>
        <p:spPr bwMode="auto">
          <a:xfrm>
            <a:off x="828675" y="150813"/>
            <a:ext cx="7943850" cy="222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pitchFamily="34"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pitchFamily="34"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pitchFamily="34"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pitchFamily="34" charset="0"/>
              <a:buChar char="•"/>
              <a:defRPr>
                <a:solidFill>
                  <a:schemeClr val="tx1"/>
                </a:solidFill>
                <a:latin typeface="Calibri" pitchFamily="34" charset="0"/>
              </a:defRPr>
            </a:lvl4pPr>
            <a:lvl5pPr marL="2057400" indent="-228600" eaLnBrk="0" hangingPunct="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just" eaLnBrk="1" hangingPunct="1">
              <a:lnSpc>
                <a:spcPct val="100000"/>
              </a:lnSpc>
              <a:spcBef>
                <a:spcPct val="0"/>
              </a:spcBef>
              <a:buFontTx/>
              <a:buNone/>
            </a:pPr>
            <a:r>
              <a:rPr lang="en-US" altLang="ru-RU" sz="2000">
                <a:latin typeface="Times New Roman" pitchFamily="18" charset="0"/>
                <a:cs typeface="Times New Roman Cyr" pitchFamily="18" charset="0"/>
              </a:rPr>
              <a:t>Изучив особенности русской народной куклы и познакомившись с традиционными способами ее изготовления, я приступила к выполнению практической части работы.</a:t>
            </a:r>
            <a:r>
              <a:rPr lang="ru-RU" altLang="ru-RU" sz="2000">
                <a:latin typeface="Times New Roman" pitchFamily="18" charset="0"/>
                <a:cs typeface="Times New Roman Cyr" pitchFamily="18" charset="0"/>
              </a:rPr>
              <a:t> </a:t>
            </a:r>
            <a:r>
              <a:rPr lang="en-US" altLang="ru-RU" sz="2000">
                <a:latin typeface="Times New Roman" pitchFamily="18" charset="0"/>
              </a:rPr>
              <a:t>Для изготовления кукол я использовала следующие материалы: хлопчатобумажные и льняные ткани разнообразных расцветок, вату, шерстяные и х/б нитки, отделочную тесьму</a:t>
            </a:r>
            <a:r>
              <a:rPr lang="ru-RU" altLang="ru-RU" sz="2000">
                <a:latin typeface="Times New Roman" pitchFamily="18" charset="0"/>
              </a:rPr>
              <a:t>, мочало.</a:t>
            </a:r>
            <a:endParaRPr lang="en-US" altLang="ru-RU" sz="2000">
              <a:latin typeface="Times New Roman" pitchFamily="18" charset="0"/>
            </a:endParaRPr>
          </a:p>
          <a:p>
            <a:pPr algn="just" eaLnBrk="1" hangingPunct="1">
              <a:lnSpc>
                <a:spcPct val="93000"/>
              </a:lnSpc>
              <a:spcBef>
                <a:spcPct val="0"/>
              </a:spcBef>
              <a:buFontTx/>
              <a:buNone/>
            </a:pPr>
            <a:endParaRPr lang="en-US" altLang="ru-RU" sz="2000">
              <a:latin typeface="Times New Roman" pitchFamily="18" charset="0"/>
              <a:cs typeface="Times New Roman Cyr" pitchFamily="18" charset="0"/>
            </a:endParaRPr>
          </a:p>
        </p:txBody>
      </p:sp>
      <p:pic>
        <p:nvPicPr>
          <p:cNvPr id="8" name="Объект 7"/>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144287" y="2126512"/>
            <a:ext cx="6004820" cy="3530010"/>
          </a:xfrm>
          <a:prstGeom prst="roundRect">
            <a:avLst>
              <a:gd name="adj" fmla="val 8594"/>
            </a:avLst>
          </a:prstGeom>
          <a:solidFill>
            <a:srgbClr val="FFFFFF">
              <a:shade val="85000"/>
            </a:srgbClr>
          </a:solidFill>
          <a:effectLst>
            <a:reflection blurRad="12700" stA="38000" endPos="28000" dist="5000" dir="5400000" sy="-100000" algn="bl" rotWithShape="0"/>
          </a:effec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style.rotation</p:attrName>
                                        </p:attrNameLst>
                                      </p:cBhvr>
                                      <p:tavLst>
                                        <p:tav tm="0">
                                          <p:val>
                                            <p:fltVal val="90"/>
                                          </p:val>
                                        </p:tav>
                                        <p:tav tm="100000">
                                          <p:val>
                                            <p:fltVal val="0"/>
                                          </p:val>
                                        </p:tav>
                                      </p:tavLst>
                                    </p:anim>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Рисунок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p:cNvSpPr/>
          <p:nvPr/>
        </p:nvSpPr>
        <p:spPr>
          <a:xfrm>
            <a:off x="862013" y="398463"/>
            <a:ext cx="6570662" cy="434975"/>
          </a:xfrm>
          <a:prstGeom prst="rect">
            <a:avLst/>
          </a:prstGeom>
        </p:spPr>
        <p:txBody>
          <a:bodyPr>
            <a:spAutoFit/>
          </a:bodyPr>
          <a:lstStyle/>
          <a:p>
            <a:pPr algn="just" fontAlgn="auto">
              <a:lnSpc>
                <a:spcPct val="93000"/>
              </a:lnSpc>
              <a:spcBef>
                <a:spcPts val="0"/>
              </a:spcBef>
              <a:spcAft>
                <a:spcPts val="0"/>
              </a:spcAft>
              <a:defRPr/>
            </a:pPr>
            <a:r>
              <a:rPr lang="ru-RU" altLang="ru-RU" sz="2400" b="1" dirty="0">
                <a:solidFill>
                  <a:schemeClr val="tx2">
                    <a:lumMod val="50000"/>
                  </a:schemeClr>
                </a:solidFill>
                <a:latin typeface="Times New Roman" pitchFamily="18" charset="0"/>
              </a:rPr>
              <a:t>    </a:t>
            </a:r>
            <a:endParaRPr lang="en-US" altLang="ru-RU" sz="2400" dirty="0">
              <a:latin typeface="Times New Roman" pitchFamily="18" charset="0"/>
              <a:cs typeface="Times New Roman Cyr" pitchFamily="16" charset="0"/>
            </a:endParaRPr>
          </a:p>
        </p:txBody>
      </p:sp>
      <p:sp>
        <p:nvSpPr>
          <p:cNvPr id="4" name="Заголовок 3"/>
          <p:cNvSpPr>
            <a:spLocks noGrp="1"/>
          </p:cNvSpPr>
          <p:nvPr>
            <p:ph type="title"/>
          </p:nvPr>
        </p:nvSpPr>
        <p:spPr>
          <a:xfrm>
            <a:off x="1360968" y="0"/>
            <a:ext cx="5879806" cy="932046"/>
          </a:xfrm>
          <a:extLst/>
        </p:spPr>
        <p:txBody>
          <a:bodyPr rtlCol="0">
            <a:normAutofit/>
          </a:bodyPr>
          <a:lstStyle/>
          <a:p>
            <a:pPr algn="ctr" eaLnBrk="1" fontAlgn="auto" hangingPunct="1">
              <a:spcAft>
                <a:spcPts val="0"/>
              </a:spcAft>
              <a:defRPr/>
            </a:pPr>
            <a:r>
              <a:rPr lang="ru-RU" sz="2400" b="1" dirty="0" smtClean="0">
                <a:ln>
                  <a:solidFill>
                    <a:srgbClr val="C00000"/>
                  </a:solidFill>
                </a:ln>
                <a:solidFill>
                  <a:srgbClr val="FF0000"/>
                </a:solidFill>
                <a:latin typeface="Times New Roman" panose="02020603050405020304" pitchFamily="18" charset="0"/>
                <a:cs typeface="Times New Roman" panose="02020603050405020304" pitchFamily="18" charset="0"/>
              </a:rPr>
              <a:t>ЗАКЛЮЧЕНИЕ</a:t>
            </a:r>
            <a:endParaRPr lang="ru-RU" sz="2400" dirty="0"/>
          </a:p>
        </p:txBody>
      </p:sp>
      <p:sp>
        <p:nvSpPr>
          <p:cNvPr id="19461" name="Объект 4"/>
          <p:cNvSpPr>
            <a:spLocks noGrp="1"/>
          </p:cNvSpPr>
          <p:nvPr>
            <p:ph idx="1"/>
          </p:nvPr>
        </p:nvSpPr>
        <p:spPr>
          <a:xfrm>
            <a:off x="862013" y="833438"/>
            <a:ext cx="6697662" cy="4351337"/>
          </a:xfrm>
        </p:spPr>
        <p:txBody>
          <a:bodyPr/>
          <a:lstStyle/>
          <a:p>
            <a:pPr marL="0" indent="0" algn="just" eaLnBrk="1" hangingPunct="1">
              <a:lnSpc>
                <a:spcPct val="100000"/>
              </a:lnSpc>
              <a:buFont typeface="Arial" pitchFamily="34" charset="0"/>
              <a:buNone/>
            </a:pPr>
            <a:r>
              <a:rPr lang="ru-RU" altLang="ru-RU" sz="2400" smtClean="0">
                <a:latin typeface="Times New Roman" pitchFamily="18" charset="0"/>
                <a:cs typeface="Times New Roman" pitchFamily="18" charset="0"/>
              </a:rPr>
              <a:t>Нельзя сказать, что русские народные куклы – это только наше прошлое. Народное творчество привлекает и современных людей, вызывая большой интерес к традициям создания кукол. В настоящее время открываются студии народного творчества, проводятся мастер-классы по созданию кукол, выпускается много обучающей литературы, а это значит, что даже в наш век интернета и компьютерных игр есть место простым и красивым игрушкам, которые сделаны своими руками. </a:t>
            </a:r>
          </a:p>
        </p:txBody>
      </p:sp>
    </p:spTree>
  </p:cSld>
  <p:clrMapOvr>
    <a:masterClrMapping/>
  </p:clrMapOvr>
  <p:transition spd="slow">
    <p:split orient="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Рисунок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392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Заголовок 5"/>
          <p:cNvSpPr>
            <a:spLocks noGrp="1"/>
          </p:cNvSpPr>
          <p:nvPr>
            <p:ph type="title"/>
          </p:nvPr>
        </p:nvSpPr>
        <p:spPr>
          <a:xfrm>
            <a:off x="2093913" y="523875"/>
            <a:ext cx="4041775" cy="4792663"/>
          </a:xfrm>
        </p:spPr>
        <p:txBody>
          <a:bodyPr rtlCol="0">
            <a:normAutofit fontScale="90000"/>
          </a:bodyPr>
          <a:lstStyle/>
          <a:p>
            <a:pPr algn="just" eaLnBrk="1" fontAlgn="auto" hangingPunct="1">
              <a:lnSpc>
                <a:spcPct val="100000"/>
              </a:lnSpc>
              <a:spcAft>
                <a:spcPts val="0"/>
              </a:spcAft>
              <a:defRPr/>
            </a:pPr>
            <a:r>
              <a:rPr lang="ru-RU" altLang="ru-RU" sz="2400" b="1" u="sng" dirty="0" smtClean="0">
                <a:latin typeface="Times New Roman" pitchFamily="16" charset="0"/>
                <a:cs typeface="Times New Roman Cyr" pitchFamily="16" charset="0"/>
              </a:rPr>
              <a:t>Выводы:</a:t>
            </a:r>
            <a:br>
              <a:rPr lang="ru-RU" altLang="ru-RU" sz="2400" b="1" u="sng" dirty="0" smtClean="0">
                <a:latin typeface="Times New Roman" pitchFamily="16" charset="0"/>
                <a:cs typeface="Times New Roman Cyr" pitchFamily="16" charset="0"/>
              </a:rPr>
            </a:br>
            <a:r>
              <a:rPr lang="ru-RU" altLang="ru-RU" sz="2400" dirty="0" smtClean="0">
                <a:latin typeface="Times New Roman" pitchFamily="16" charset="0"/>
                <a:cs typeface="Times New Roman Cyr" pitchFamily="16" charset="0"/>
              </a:rPr>
              <a:t/>
            </a:r>
            <a:br>
              <a:rPr lang="ru-RU" altLang="ru-RU" sz="2400" dirty="0" smtClean="0">
                <a:latin typeface="Times New Roman" pitchFamily="16" charset="0"/>
                <a:cs typeface="Times New Roman Cyr" pitchFamily="16" charset="0"/>
              </a:rPr>
            </a:br>
            <a:r>
              <a:rPr lang="en-US" altLang="ru-RU" sz="2700" dirty="0" smtClean="0">
                <a:latin typeface="Times New Roman" pitchFamily="16" charset="0"/>
                <a:cs typeface="Times New Roman Cyr" pitchFamily="16" charset="0"/>
              </a:rPr>
              <a:t>На основании полученных в результате исследования фактов, можно утверждать, что познание традиций изготовления русских народных кукол позволяет </a:t>
            </a:r>
            <a:r>
              <a:rPr lang="en-US" altLang="ru-RU" sz="2700" dirty="0" smtClean="0">
                <a:latin typeface="Times New Roman" pitchFamily="16" charset="0"/>
                <a:cs typeface="Calibri" pitchFamily="32" charset="0"/>
              </a:rPr>
              <a:t>познакомиться с культурой и традициями русского народа. Кукла, ка</a:t>
            </a:r>
            <a:r>
              <a:rPr lang="en-US" altLang="ru-RU" sz="2700" dirty="0" smtClean="0">
                <a:latin typeface="Times New Roman" pitchFamily="16" charset="0"/>
                <a:cs typeface="Times New Roman Cyr" pitchFamily="16" charset="0"/>
              </a:rPr>
              <a:t>к неотъемлемая часть русской культуры</a:t>
            </a:r>
            <a:r>
              <a:rPr lang="en-US" altLang="ru-RU" sz="2700" dirty="0" smtClean="0">
                <a:latin typeface="Times New Roman" pitchFamily="16" charset="0"/>
              </a:rPr>
              <a:t>, </a:t>
            </a:r>
            <a:r>
              <a:rPr lang="en-US" altLang="ru-RU" sz="2700" dirty="0" smtClean="0">
                <a:latin typeface="Times New Roman" pitchFamily="16" charset="0"/>
                <a:cs typeface="Times New Roman Cyr" pitchFamily="16" charset="0"/>
              </a:rPr>
              <a:t>способствует сохранению и возрождению культурного наследия нашего народа.</a:t>
            </a:r>
            <a:r>
              <a:rPr lang="en-US" altLang="ru-RU" sz="2700" dirty="0" smtClean="0">
                <a:latin typeface="Times New Roman" pitchFamily="16" charset="0"/>
              </a:rPr>
              <a:t> </a:t>
            </a:r>
            <a:endParaRPr lang="en-US" altLang="ru-RU" sz="2700" dirty="0">
              <a:latin typeface="Times New Roman" pitchFamily="16" charset="0"/>
            </a:endParaRPr>
          </a:p>
        </p:txBody>
      </p:sp>
    </p:spTree>
  </p:cSld>
  <p:clrMapOvr>
    <a:masterClrMapping/>
  </p:clrMapOvr>
  <p:transition spd="slow">
    <p:split orient="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Рисунок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392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Заголовок 5"/>
          <p:cNvSpPr>
            <a:spLocks noGrp="1"/>
          </p:cNvSpPr>
          <p:nvPr>
            <p:ph type="title"/>
          </p:nvPr>
        </p:nvSpPr>
        <p:spPr>
          <a:xfrm>
            <a:off x="1754374" y="520996"/>
            <a:ext cx="4614530" cy="4518838"/>
          </a:xfrm>
          <a:extLst/>
        </p:spPr>
        <p:txBody>
          <a:bodyPr rtlCol="0">
            <a:noAutofit/>
          </a:bodyPr>
          <a:lstStyle/>
          <a:p>
            <a:pPr algn="ctr" eaLnBrk="1" fontAlgn="auto" hangingPunct="1">
              <a:lnSpc>
                <a:spcPct val="100000"/>
              </a:lnSpc>
              <a:spcAft>
                <a:spcPts val="0"/>
              </a:spcAft>
              <a:defRPr/>
            </a:pPr>
            <a:r>
              <a:rPr lang="ru-RU" sz="2800" b="1" dirty="0">
                <a:ln>
                  <a:solidFill>
                    <a:srgbClr val="C00000"/>
                  </a:solidFill>
                </a:ln>
                <a:solidFill>
                  <a:srgbClr val="FF0000"/>
                </a:solidFill>
                <a:latin typeface="Times New Roman" panose="02020603050405020304" pitchFamily="18" charset="0"/>
                <a:cs typeface="Times New Roman" panose="02020603050405020304" pitchFamily="18" charset="0"/>
              </a:rPr>
              <a:t>Чем дальше в будущее входим, </a:t>
            </a:r>
            <a:r>
              <a:rPr lang="ru-RU" sz="2800" b="1" dirty="0" smtClean="0">
                <a:ln>
                  <a:solidFill>
                    <a:srgbClr val="C00000"/>
                  </a:solidFill>
                </a:ln>
                <a:solidFill>
                  <a:srgbClr val="FF0000"/>
                </a:solidFill>
                <a:latin typeface="Times New Roman" panose="02020603050405020304" pitchFamily="18" charset="0"/>
                <a:cs typeface="Times New Roman" panose="02020603050405020304" pitchFamily="18" charset="0"/>
              </a:rPr>
              <a:t/>
            </a:r>
            <a:br>
              <a:rPr lang="ru-RU" sz="2800" b="1" dirty="0" smtClean="0">
                <a:ln>
                  <a:solidFill>
                    <a:srgbClr val="C00000"/>
                  </a:solidFill>
                </a:ln>
                <a:solidFill>
                  <a:srgbClr val="FF0000"/>
                </a:solidFill>
                <a:latin typeface="Times New Roman" panose="02020603050405020304" pitchFamily="18" charset="0"/>
                <a:cs typeface="Times New Roman" panose="02020603050405020304" pitchFamily="18" charset="0"/>
              </a:rPr>
            </a:br>
            <a:r>
              <a:rPr lang="ru-RU" sz="2800" b="1" dirty="0" smtClean="0">
                <a:ln>
                  <a:solidFill>
                    <a:srgbClr val="C00000"/>
                  </a:solidFill>
                </a:ln>
                <a:solidFill>
                  <a:srgbClr val="FF0000"/>
                </a:solidFill>
                <a:latin typeface="Times New Roman" panose="02020603050405020304" pitchFamily="18" charset="0"/>
                <a:cs typeface="Times New Roman" panose="02020603050405020304" pitchFamily="18" charset="0"/>
              </a:rPr>
              <a:t>Тем </a:t>
            </a:r>
            <a:r>
              <a:rPr lang="ru-RU" sz="2800" b="1" dirty="0">
                <a:ln>
                  <a:solidFill>
                    <a:srgbClr val="C00000"/>
                  </a:solidFill>
                </a:ln>
                <a:solidFill>
                  <a:srgbClr val="FF0000"/>
                </a:solidFill>
                <a:latin typeface="Times New Roman" panose="02020603050405020304" pitchFamily="18" charset="0"/>
                <a:cs typeface="Times New Roman" panose="02020603050405020304" pitchFamily="18" charset="0"/>
              </a:rPr>
              <a:t>больше прошлым дорожим, </a:t>
            </a:r>
            <a:r>
              <a:rPr lang="ru-RU" sz="2800" b="1" dirty="0" smtClean="0">
                <a:ln>
                  <a:solidFill>
                    <a:srgbClr val="C00000"/>
                  </a:solidFill>
                </a:ln>
                <a:solidFill>
                  <a:srgbClr val="FF0000"/>
                </a:solidFill>
                <a:latin typeface="Times New Roman" panose="02020603050405020304" pitchFamily="18" charset="0"/>
                <a:cs typeface="Times New Roman" panose="02020603050405020304" pitchFamily="18" charset="0"/>
              </a:rPr>
              <a:t/>
            </a:r>
            <a:br>
              <a:rPr lang="ru-RU" sz="2800" b="1" dirty="0" smtClean="0">
                <a:ln>
                  <a:solidFill>
                    <a:srgbClr val="C00000"/>
                  </a:solidFill>
                </a:ln>
                <a:solidFill>
                  <a:srgbClr val="FF0000"/>
                </a:solidFill>
                <a:latin typeface="Times New Roman" panose="02020603050405020304" pitchFamily="18" charset="0"/>
                <a:cs typeface="Times New Roman" panose="02020603050405020304" pitchFamily="18" charset="0"/>
              </a:rPr>
            </a:br>
            <a:r>
              <a:rPr lang="ru-RU" sz="2800" b="1" dirty="0" smtClean="0">
                <a:ln>
                  <a:solidFill>
                    <a:srgbClr val="C00000"/>
                  </a:solidFill>
                </a:ln>
                <a:solidFill>
                  <a:srgbClr val="FF0000"/>
                </a:solidFill>
                <a:latin typeface="Times New Roman" panose="02020603050405020304" pitchFamily="18" charset="0"/>
                <a:cs typeface="Times New Roman" panose="02020603050405020304" pitchFamily="18" charset="0"/>
              </a:rPr>
              <a:t>И </a:t>
            </a:r>
            <a:r>
              <a:rPr lang="ru-RU" sz="2800" b="1" dirty="0">
                <a:ln>
                  <a:solidFill>
                    <a:srgbClr val="C00000"/>
                  </a:solidFill>
                </a:ln>
                <a:solidFill>
                  <a:srgbClr val="FF0000"/>
                </a:solidFill>
                <a:latin typeface="Times New Roman" panose="02020603050405020304" pitchFamily="18" charset="0"/>
                <a:cs typeface="Times New Roman" panose="02020603050405020304" pitchFamily="18" charset="0"/>
              </a:rPr>
              <a:t>в старом красоту находим, </a:t>
            </a:r>
            <a:r>
              <a:rPr lang="ru-RU" sz="2800" b="1" dirty="0" smtClean="0">
                <a:ln>
                  <a:solidFill>
                    <a:srgbClr val="C00000"/>
                  </a:solidFill>
                </a:ln>
                <a:solidFill>
                  <a:srgbClr val="FF0000"/>
                </a:solidFill>
                <a:latin typeface="Times New Roman" panose="02020603050405020304" pitchFamily="18" charset="0"/>
                <a:cs typeface="Times New Roman" panose="02020603050405020304" pitchFamily="18" charset="0"/>
              </a:rPr>
              <a:t/>
            </a:r>
            <a:br>
              <a:rPr lang="ru-RU" sz="2800" b="1" dirty="0" smtClean="0">
                <a:ln>
                  <a:solidFill>
                    <a:srgbClr val="C00000"/>
                  </a:solidFill>
                </a:ln>
                <a:solidFill>
                  <a:srgbClr val="FF0000"/>
                </a:solidFill>
                <a:latin typeface="Times New Roman" panose="02020603050405020304" pitchFamily="18" charset="0"/>
                <a:cs typeface="Times New Roman" panose="02020603050405020304" pitchFamily="18" charset="0"/>
              </a:rPr>
            </a:br>
            <a:r>
              <a:rPr lang="ru-RU" sz="2800" b="1" dirty="0" smtClean="0">
                <a:ln>
                  <a:solidFill>
                    <a:srgbClr val="C00000"/>
                  </a:solidFill>
                </a:ln>
                <a:solidFill>
                  <a:srgbClr val="FF0000"/>
                </a:solidFill>
                <a:latin typeface="Times New Roman" panose="02020603050405020304" pitchFamily="18" charset="0"/>
                <a:cs typeface="Times New Roman" panose="02020603050405020304" pitchFamily="18" charset="0"/>
              </a:rPr>
              <a:t>Хоть </a:t>
            </a:r>
            <a:r>
              <a:rPr lang="ru-RU" sz="2800" b="1" dirty="0">
                <a:ln>
                  <a:solidFill>
                    <a:srgbClr val="C00000"/>
                  </a:solidFill>
                </a:ln>
                <a:solidFill>
                  <a:srgbClr val="FF0000"/>
                </a:solidFill>
                <a:latin typeface="Times New Roman" panose="02020603050405020304" pitchFamily="18" charset="0"/>
                <a:cs typeface="Times New Roman" panose="02020603050405020304" pitchFamily="18" charset="0"/>
              </a:rPr>
              <a:t>новому </a:t>
            </a:r>
            <a:r>
              <a:rPr lang="ru-RU" sz="2800" b="1" dirty="0" smtClean="0">
                <a:ln>
                  <a:solidFill>
                    <a:srgbClr val="C00000"/>
                  </a:solidFill>
                </a:ln>
                <a:solidFill>
                  <a:srgbClr val="FF0000"/>
                </a:solidFill>
                <a:latin typeface="Times New Roman" panose="02020603050405020304" pitchFamily="18" charset="0"/>
                <a:cs typeface="Times New Roman" panose="02020603050405020304" pitchFamily="18" charset="0"/>
              </a:rPr>
              <a:t>принадлежим... </a:t>
            </a:r>
            <a:endParaRPr lang="ru-RU" sz="2800" b="1" dirty="0">
              <a:ln>
                <a:solidFill>
                  <a:srgbClr val="C0000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p:transition spd="slow">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Рисунок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p:cNvSpPr/>
          <p:nvPr/>
        </p:nvSpPr>
        <p:spPr>
          <a:xfrm>
            <a:off x="862013" y="398463"/>
            <a:ext cx="6570662" cy="4892675"/>
          </a:xfrm>
          <a:prstGeom prst="rect">
            <a:avLst/>
          </a:prstGeom>
        </p:spPr>
        <p:txBody>
          <a:bodyPr>
            <a:spAutoFit/>
          </a:bodyPr>
          <a:lstStyle/>
          <a:p>
            <a:pPr algn="just" fontAlgn="auto">
              <a:spcBef>
                <a:spcPts val="0"/>
              </a:spcBef>
              <a:spcAft>
                <a:spcPts val="0"/>
              </a:spcAft>
              <a:defRPr/>
            </a:pPr>
            <a:r>
              <a:rPr lang="ru-RU" altLang="ru-RU" sz="2400" b="1" dirty="0">
                <a:solidFill>
                  <a:schemeClr val="tx2">
                    <a:lumMod val="50000"/>
                  </a:schemeClr>
                </a:solidFill>
                <a:latin typeface="Times New Roman" pitchFamily="18" charset="0"/>
              </a:rPr>
              <a:t>    </a:t>
            </a:r>
            <a:r>
              <a:rPr lang="ru-RU" altLang="ru-RU" sz="2400" dirty="0">
                <a:latin typeface="Times New Roman" pitchFamily="18" charset="0"/>
              </a:rPr>
              <a:t>Каждый человек должен знать историю своего народа, иметь представление о своих корнях, знать, любить и уважать традиции своих предков.</a:t>
            </a:r>
          </a:p>
          <a:p>
            <a:pPr algn="just" fontAlgn="auto">
              <a:spcBef>
                <a:spcPts val="0"/>
              </a:spcBef>
              <a:spcAft>
                <a:spcPts val="0"/>
              </a:spcAft>
              <a:defRPr/>
            </a:pPr>
            <a:r>
              <a:rPr lang="ru-RU" altLang="ru-RU" sz="2400" dirty="0">
                <a:latin typeface="Times New Roman" pitchFamily="18" charset="0"/>
              </a:rPr>
              <a:t>    Народные куклы, как элемент культуры, представляют особый интерес при изучении национальных особенностей и традиций любого народа.</a:t>
            </a:r>
            <a:r>
              <a:rPr lang="en-US" altLang="ru-RU" sz="2400" dirty="0">
                <a:latin typeface="Times New Roman" pitchFamily="18" charset="0"/>
              </a:rPr>
              <a:t> </a:t>
            </a:r>
            <a:endParaRPr lang="ru-RU" altLang="ru-RU" sz="2400" dirty="0">
              <a:latin typeface="Times New Roman" pitchFamily="18" charset="0"/>
            </a:endParaRPr>
          </a:p>
          <a:p>
            <a:pPr algn="just" fontAlgn="auto">
              <a:spcBef>
                <a:spcPts val="0"/>
              </a:spcBef>
              <a:spcAft>
                <a:spcPts val="0"/>
              </a:spcAft>
              <a:defRPr/>
            </a:pPr>
            <a:r>
              <a:rPr lang="ru-RU" altLang="ru-RU" sz="2400" dirty="0">
                <a:latin typeface="Times New Roman" pitchFamily="18" charset="0"/>
              </a:rPr>
              <a:t>    Необходимо</a:t>
            </a:r>
            <a:r>
              <a:rPr lang="en-US" altLang="ru-RU" sz="2400" dirty="0">
                <a:latin typeface="Times New Roman" pitchFamily="18" charset="0"/>
              </a:rPr>
              <a:t> </a:t>
            </a:r>
            <a:r>
              <a:rPr lang="ru-RU" altLang="ru-RU" sz="2400" dirty="0">
                <a:latin typeface="Times New Roman" pitchFamily="18" charset="0"/>
              </a:rPr>
              <a:t>изучать, возрождать и развивать богатые традиции русской куклы. </a:t>
            </a:r>
          </a:p>
          <a:p>
            <a:pPr algn="just" fontAlgn="auto">
              <a:spcBef>
                <a:spcPts val="0"/>
              </a:spcBef>
              <a:spcAft>
                <a:spcPts val="0"/>
              </a:spcAft>
              <a:defRPr/>
            </a:pPr>
            <a:r>
              <a:rPr lang="ru-RU" altLang="ru-RU" sz="2400" dirty="0">
                <a:latin typeface="Times New Roman" pitchFamily="18" charset="0"/>
              </a:rPr>
              <a:t>    И</a:t>
            </a:r>
            <a:r>
              <a:rPr lang="en-US" altLang="ru-RU" sz="2400" dirty="0">
                <a:latin typeface="Times New Roman" pitchFamily="18" charset="0"/>
                <a:cs typeface="Times New Roman Cyr" pitchFamily="16" charset="0"/>
              </a:rPr>
              <a:t>зучение и создание народной куклы будет способствовать сохранению и возрождению русских</a:t>
            </a:r>
            <a:r>
              <a:rPr lang="ru-RU" altLang="ru-RU" sz="2400" dirty="0">
                <a:latin typeface="Times New Roman" pitchFamily="18" charset="0"/>
                <a:cs typeface="Times New Roman Cyr" pitchFamily="16" charset="0"/>
              </a:rPr>
              <a:t>  </a:t>
            </a:r>
            <a:r>
              <a:rPr lang="en-US" altLang="ru-RU" sz="2400" dirty="0">
                <a:latin typeface="Times New Roman" pitchFamily="18" charset="0"/>
                <a:cs typeface="Times New Roman Cyr" pitchFamily="16" charset="0"/>
              </a:rPr>
              <a:t>национальных традиций</a:t>
            </a:r>
            <a:r>
              <a:rPr lang="ru-RU" altLang="ru-RU" sz="2400" dirty="0">
                <a:latin typeface="Times New Roman" pitchFamily="18" charset="0"/>
                <a:cs typeface="Times New Roman Cyr" pitchFamily="16" charset="0"/>
              </a:rPr>
              <a:t>.</a:t>
            </a:r>
            <a:endParaRPr lang="en-US" altLang="ru-RU" sz="2400" dirty="0">
              <a:latin typeface="Times New Roman" pitchFamily="18" charset="0"/>
              <a:cs typeface="Times New Roman Cyr" pitchFamily="16" charset="0"/>
            </a:endParaRPr>
          </a:p>
        </p:txBody>
      </p:sp>
    </p:spTree>
  </p:cSld>
  <p:clrMapOvr>
    <a:masterClrMapping/>
  </p:clrMapOvr>
  <p:transition spd="slow">
    <p:split orient="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Рисунок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392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Заголовок 5"/>
          <p:cNvSpPr>
            <a:spLocks noGrp="1"/>
          </p:cNvSpPr>
          <p:nvPr>
            <p:ph type="title"/>
          </p:nvPr>
        </p:nvSpPr>
        <p:spPr>
          <a:xfrm>
            <a:off x="1701210" y="1212112"/>
            <a:ext cx="5305645" cy="2216888"/>
          </a:xfrm>
          <a:extLst/>
        </p:spPr>
        <p:txBody>
          <a:bodyPr rtlCol="0">
            <a:noAutofit/>
          </a:bodyPr>
          <a:lstStyle/>
          <a:p>
            <a:pPr algn="ctr" eaLnBrk="1" fontAlgn="auto" hangingPunct="1">
              <a:lnSpc>
                <a:spcPct val="100000"/>
              </a:lnSpc>
              <a:spcAft>
                <a:spcPts val="0"/>
              </a:spcAft>
              <a:defRPr/>
            </a:pPr>
            <a:r>
              <a:rPr lang="ru-RU" sz="3600" b="1" dirty="0" smtClean="0">
                <a:ln>
                  <a:solidFill>
                    <a:srgbClr val="C00000"/>
                  </a:solidFill>
                </a:ln>
                <a:latin typeface="Times New Roman" panose="02020603050405020304" pitchFamily="18" charset="0"/>
                <a:cs typeface="Times New Roman" panose="02020603050405020304" pitchFamily="18" charset="0"/>
              </a:rPr>
              <a:t>Спасибо </a:t>
            </a:r>
            <a:r>
              <a:rPr lang="ru-RU" sz="3600" b="1" smtClean="0">
                <a:ln>
                  <a:solidFill>
                    <a:srgbClr val="C00000"/>
                  </a:solidFill>
                </a:ln>
                <a:latin typeface="Times New Roman" panose="02020603050405020304" pitchFamily="18" charset="0"/>
                <a:cs typeface="Times New Roman" panose="02020603050405020304" pitchFamily="18" charset="0"/>
              </a:rPr>
              <a:t>за внимание!</a:t>
            </a:r>
            <a:endParaRPr lang="ru-RU" sz="3600" b="1" dirty="0">
              <a:ln>
                <a:solidFill>
                  <a:srgbClr val="C00000"/>
                </a:solidFill>
              </a:ln>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0081564"/>
      </p:ext>
    </p:extLst>
  </p:cSld>
  <p:clrMapOvr>
    <a:masterClrMapping/>
  </p:clrMapOvr>
  <p:transition spd="slow">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Рисунок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392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Прямоугольник 3"/>
          <p:cNvSpPr/>
          <p:nvPr/>
        </p:nvSpPr>
        <p:spPr>
          <a:xfrm>
            <a:off x="1627188" y="239713"/>
            <a:ext cx="4699000" cy="434975"/>
          </a:xfrm>
          <a:prstGeom prst="rect">
            <a:avLst/>
          </a:prstGeom>
        </p:spPr>
        <p:txBody>
          <a:bodyPr>
            <a:spAutoFit/>
          </a:bodyPr>
          <a:lstStyle/>
          <a:p>
            <a:pPr algn="just" fontAlgn="auto">
              <a:lnSpc>
                <a:spcPct val="93000"/>
              </a:lnSpc>
              <a:spcBef>
                <a:spcPts val="0"/>
              </a:spcBef>
              <a:spcAft>
                <a:spcPts val="0"/>
              </a:spcAft>
              <a:defRPr/>
            </a:pPr>
            <a:r>
              <a:rPr lang="ru-RU" altLang="ru-RU" sz="2400" b="1" dirty="0">
                <a:solidFill>
                  <a:schemeClr val="tx2">
                    <a:lumMod val="50000"/>
                  </a:schemeClr>
                </a:solidFill>
                <a:latin typeface="Times New Roman" pitchFamily="18" charset="0"/>
              </a:rPr>
              <a:t>    </a:t>
            </a:r>
            <a:endParaRPr lang="en-US" altLang="ru-RU" sz="2400" b="1" dirty="0">
              <a:solidFill>
                <a:schemeClr val="tx2">
                  <a:lumMod val="50000"/>
                </a:schemeClr>
              </a:solidFill>
              <a:latin typeface="Times New Roman" pitchFamily="18" charset="0"/>
            </a:endParaRPr>
          </a:p>
        </p:txBody>
      </p:sp>
      <p:sp>
        <p:nvSpPr>
          <p:cNvPr id="4100" name="Прямоугольник 2"/>
          <p:cNvSpPr>
            <a:spLocks noChangeArrowheads="1"/>
          </p:cNvSpPr>
          <p:nvPr/>
        </p:nvSpPr>
        <p:spPr bwMode="auto">
          <a:xfrm>
            <a:off x="276225" y="350838"/>
            <a:ext cx="8591550" cy="489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pitchFamily="34"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pitchFamily="34"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pitchFamily="34"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pitchFamily="34" charset="0"/>
              <a:buChar char="•"/>
              <a:defRPr>
                <a:solidFill>
                  <a:schemeClr val="tx1"/>
                </a:solidFill>
                <a:latin typeface="Calibri" pitchFamily="34" charset="0"/>
              </a:defRPr>
            </a:lvl4pPr>
            <a:lvl5pPr marL="2057400" indent="-228600" eaLnBrk="0" hangingPunct="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just" eaLnBrk="1" hangingPunct="1">
              <a:lnSpc>
                <a:spcPct val="100000"/>
              </a:lnSpc>
              <a:spcBef>
                <a:spcPct val="0"/>
              </a:spcBef>
              <a:buFontTx/>
              <a:buNone/>
            </a:pPr>
            <a:r>
              <a:rPr lang="ru-RU" altLang="ru-RU" sz="2400" b="1" u="sng">
                <a:latin typeface="Times New Roman" pitchFamily="18" charset="0"/>
                <a:cs typeface="Times New Roman" pitchFamily="18" charset="0"/>
              </a:rPr>
              <a:t>Цель проекта</a:t>
            </a:r>
            <a:r>
              <a:rPr lang="ru-RU" altLang="ru-RU" sz="2400" u="sng">
                <a:latin typeface="Times New Roman" pitchFamily="18" charset="0"/>
                <a:cs typeface="Times New Roman" pitchFamily="18" charset="0"/>
              </a:rPr>
              <a:t>:</a:t>
            </a:r>
            <a:r>
              <a:rPr lang="ru-RU" altLang="ru-RU" sz="2400">
                <a:latin typeface="Times New Roman" pitchFamily="18" charset="0"/>
                <a:cs typeface="Times New Roman" pitchFamily="18" charset="0"/>
              </a:rPr>
              <a:t> </a:t>
            </a:r>
            <a:r>
              <a:rPr lang="en-US" altLang="ru-RU" sz="2400">
                <a:latin typeface="Times New Roman" pitchFamily="18" charset="0"/>
                <a:cs typeface="Times New Roman" pitchFamily="18" charset="0"/>
              </a:rPr>
              <a:t>Изучить традиции русского</a:t>
            </a:r>
            <a:r>
              <a:rPr lang="ru-RU" altLang="ru-RU" sz="2400">
                <a:latin typeface="Times New Roman" pitchFamily="18" charset="0"/>
                <a:cs typeface="Times New Roman" pitchFamily="18" charset="0"/>
              </a:rPr>
              <a:t> </a:t>
            </a:r>
            <a:r>
              <a:rPr lang="en-US" altLang="ru-RU" sz="2400">
                <a:latin typeface="Times New Roman" pitchFamily="18" charset="0"/>
                <a:cs typeface="Times New Roman" pitchFamily="18" charset="0"/>
              </a:rPr>
              <a:t>народа, связанные с</a:t>
            </a:r>
            <a:r>
              <a:rPr lang="ru-RU" altLang="ru-RU" sz="2400">
                <a:latin typeface="Times New Roman" pitchFamily="18" charset="0"/>
                <a:cs typeface="Times New Roman" pitchFamily="18" charset="0"/>
              </a:rPr>
              <a:t> </a:t>
            </a:r>
            <a:r>
              <a:rPr lang="en-US" altLang="ru-RU" sz="2400">
                <a:latin typeface="Times New Roman" pitchFamily="18" charset="0"/>
                <a:cs typeface="Times New Roman" pitchFamily="18" charset="0"/>
              </a:rPr>
              <a:t>особенностями изготовления и использования</a:t>
            </a:r>
            <a:r>
              <a:rPr lang="ru-RU" altLang="ru-RU" sz="2400">
                <a:latin typeface="Times New Roman" pitchFamily="18" charset="0"/>
                <a:cs typeface="Times New Roman" pitchFamily="18" charset="0"/>
              </a:rPr>
              <a:t> традиционной </a:t>
            </a:r>
            <a:r>
              <a:rPr lang="en-US" altLang="ru-RU" sz="2400">
                <a:latin typeface="Times New Roman" pitchFamily="18" charset="0"/>
                <a:cs typeface="Times New Roman" pitchFamily="18" charset="0"/>
              </a:rPr>
              <a:t>народной куклы.</a:t>
            </a:r>
            <a:endParaRPr lang="ru-RU" altLang="ru-RU" sz="2400">
              <a:latin typeface="Times New Roman" pitchFamily="18" charset="0"/>
              <a:cs typeface="Times New Roman" pitchFamily="18" charset="0"/>
            </a:endParaRPr>
          </a:p>
          <a:p>
            <a:pPr algn="just" eaLnBrk="1" hangingPunct="1">
              <a:lnSpc>
                <a:spcPct val="100000"/>
              </a:lnSpc>
              <a:spcBef>
                <a:spcPct val="0"/>
              </a:spcBef>
              <a:buFontTx/>
              <a:buNone/>
            </a:pPr>
            <a:endParaRPr lang="ru-RU" altLang="ru-RU" sz="2400">
              <a:latin typeface="Times New Roman" pitchFamily="18" charset="0"/>
              <a:cs typeface="Times New Roman" pitchFamily="18" charset="0"/>
            </a:endParaRPr>
          </a:p>
          <a:p>
            <a:pPr eaLnBrk="1" hangingPunct="1">
              <a:lnSpc>
                <a:spcPct val="100000"/>
              </a:lnSpc>
              <a:spcBef>
                <a:spcPct val="0"/>
              </a:spcBef>
              <a:buClr>
                <a:srgbClr val="800000"/>
              </a:buClr>
              <a:buFontTx/>
              <a:buNone/>
            </a:pPr>
            <a:r>
              <a:rPr lang="ru-RU" altLang="ru-RU" sz="2400" b="1" u="sng">
                <a:latin typeface="Times New Roman" pitchFamily="18" charset="0"/>
                <a:cs typeface="Times New Roman" pitchFamily="18" charset="0"/>
              </a:rPr>
              <a:t>Задачи:</a:t>
            </a:r>
          </a:p>
          <a:p>
            <a:pPr algn="just" eaLnBrk="1" hangingPunct="1">
              <a:lnSpc>
                <a:spcPct val="100000"/>
              </a:lnSpc>
              <a:spcBef>
                <a:spcPct val="0"/>
              </a:spcBef>
              <a:buFont typeface="Wingdings" pitchFamily="2" charset="2"/>
              <a:buChar char="Ø"/>
            </a:pPr>
            <a:r>
              <a:rPr lang="ru-RU" altLang="ru-RU" sz="2400">
                <a:latin typeface="Times New Roman" pitchFamily="18" charset="0"/>
              </a:rPr>
              <a:t>  </a:t>
            </a:r>
            <a:r>
              <a:rPr lang="en-US" altLang="ru-RU" sz="2400">
                <a:latin typeface="Times New Roman" pitchFamily="18" charset="0"/>
              </a:rPr>
              <a:t>собрать и проанализировать имеющуюся информацию по </a:t>
            </a:r>
            <a:r>
              <a:rPr lang="ru-RU" altLang="ru-RU" sz="2400">
                <a:latin typeface="Times New Roman" pitchFamily="18" charset="0"/>
              </a:rPr>
              <a:t>данной теме;</a:t>
            </a:r>
          </a:p>
          <a:p>
            <a:pPr algn="just" eaLnBrk="1" hangingPunct="1">
              <a:lnSpc>
                <a:spcPct val="100000"/>
              </a:lnSpc>
              <a:spcBef>
                <a:spcPct val="0"/>
              </a:spcBef>
              <a:buFont typeface="Wingdings" pitchFamily="2" charset="2"/>
              <a:buChar char="Ø"/>
            </a:pPr>
            <a:r>
              <a:rPr lang="ru-RU" altLang="ru-RU" sz="2400">
                <a:latin typeface="Times New Roman" pitchFamily="18" charset="0"/>
              </a:rPr>
              <a:t>  </a:t>
            </a:r>
            <a:r>
              <a:rPr lang="en-US" altLang="ru-RU" sz="2400">
                <a:latin typeface="Times New Roman" pitchFamily="18" charset="0"/>
              </a:rPr>
              <a:t>выяснить историю возникновения русской куклы</a:t>
            </a:r>
            <a:r>
              <a:rPr lang="ru-RU" altLang="ru-RU" sz="2400">
                <a:latin typeface="Times New Roman" pitchFamily="18" charset="0"/>
              </a:rPr>
              <a:t>;</a:t>
            </a:r>
          </a:p>
          <a:p>
            <a:pPr algn="just" eaLnBrk="1" hangingPunct="1">
              <a:lnSpc>
                <a:spcPct val="100000"/>
              </a:lnSpc>
              <a:spcBef>
                <a:spcPct val="0"/>
              </a:spcBef>
              <a:buFont typeface="Wingdings" pitchFamily="2" charset="2"/>
              <a:buChar char="Ø"/>
            </a:pPr>
            <a:r>
              <a:rPr lang="ru-RU" altLang="ru-RU" sz="2400">
                <a:latin typeface="Times New Roman" pitchFamily="18" charset="0"/>
              </a:rPr>
              <a:t>  </a:t>
            </a:r>
            <a:r>
              <a:rPr lang="en-US" altLang="ru-RU" sz="2400">
                <a:latin typeface="Times New Roman" pitchFamily="18" charset="0"/>
              </a:rPr>
              <a:t>изучить виды русских традиционных кукол и их основное предназначение</a:t>
            </a:r>
            <a:r>
              <a:rPr lang="ru-RU" altLang="ru-RU" sz="2400">
                <a:latin typeface="Times New Roman" pitchFamily="18" charset="0"/>
              </a:rPr>
              <a:t>;</a:t>
            </a:r>
          </a:p>
          <a:p>
            <a:pPr algn="just" eaLnBrk="1" hangingPunct="1">
              <a:lnSpc>
                <a:spcPct val="100000"/>
              </a:lnSpc>
              <a:spcBef>
                <a:spcPct val="0"/>
              </a:spcBef>
              <a:buFont typeface="Wingdings" pitchFamily="2" charset="2"/>
              <a:buChar char="Ø"/>
            </a:pPr>
            <a:r>
              <a:rPr lang="ru-RU" altLang="ru-RU" sz="2400">
                <a:latin typeface="Times New Roman" pitchFamily="18" charset="0"/>
              </a:rPr>
              <a:t>  </a:t>
            </a:r>
            <a:r>
              <a:rPr lang="en-US" altLang="ru-RU" sz="2400">
                <a:latin typeface="Times New Roman" pitchFamily="18" charset="0"/>
              </a:rPr>
              <a:t>изучить технологи</a:t>
            </a:r>
            <a:r>
              <a:rPr lang="ru-RU" altLang="ru-RU" sz="2400">
                <a:latin typeface="Times New Roman" pitchFamily="18" charset="0"/>
              </a:rPr>
              <a:t>и</a:t>
            </a:r>
            <a:r>
              <a:rPr lang="en-US" altLang="ru-RU" sz="2400">
                <a:latin typeface="Times New Roman" pitchFamily="18" charset="0"/>
              </a:rPr>
              <a:t> изготовления</a:t>
            </a:r>
            <a:r>
              <a:rPr lang="ru-RU" altLang="ru-RU" sz="2400">
                <a:latin typeface="Times New Roman" pitchFamily="18" charset="0"/>
              </a:rPr>
              <a:t> кукол;</a:t>
            </a:r>
          </a:p>
          <a:p>
            <a:pPr algn="just" eaLnBrk="1" hangingPunct="1">
              <a:lnSpc>
                <a:spcPct val="100000"/>
              </a:lnSpc>
              <a:spcBef>
                <a:spcPct val="0"/>
              </a:spcBef>
              <a:buFont typeface="Wingdings" pitchFamily="2" charset="2"/>
              <a:buChar char="Ø"/>
            </a:pPr>
            <a:r>
              <a:rPr lang="ru-RU" altLang="ru-RU" sz="2400">
                <a:latin typeface="Times New Roman" pitchFamily="18" charset="0"/>
              </a:rPr>
              <a:t>  </a:t>
            </a:r>
            <a:r>
              <a:rPr lang="en-US" altLang="ru-RU" sz="2400">
                <a:latin typeface="Times New Roman" pitchFamily="18" charset="0"/>
              </a:rPr>
              <a:t>изготовить куклы</a:t>
            </a:r>
            <a:r>
              <a:rPr lang="ru-RU" altLang="ru-RU" sz="2400">
                <a:latin typeface="Times New Roman" pitchFamily="18" charset="0"/>
              </a:rPr>
              <a:t>;</a:t>
            </a:r>
          </a:p>
          <a:p>
            <a:pPr algn="just" eaLnBrk="1" hangingPunct="1">
              <a:lnSpc>
                <a:spcPct val="100000"/>
              </a:lnSpc>
              <a:spcBef>
                <a:spcPct val="0"/>
              </a:spcBef>
              <a:buFont typeface="Wingdings" pitchFamily="2" charset="2"/>
              <a:buChar char="Ø"/>
            </a:pPr>
            <a:r>
              <a:rPr lang="ru-RU" altLang="ru-RU" sz="2400">
                <a:latin typeface="Times New Roman" pitchFamily="18" charset="0"/>
              </a:rPr>
              <a:t>  </a:t>
            </a:r>
            <a:r>
              <a:rPr lang="en-US" altLang="ru-RU" sz="2400">
                <a:latin typeface="Times New Roman" pitchFamily="18" charset="0"/>
              </a:rPr>
              <a:t>пробудить интерес к народной кукле</a:t>
            </a:r>
            <a:r>
              <a:rPr lang="ru-RU" altLang="ru-RU" sz="2400">
                <a:latin typeface="Times New Roman" pitchFamily="18" charset="0"/>
              </a:rPr>
              <a:t>.</a:t>
            </a:r>
            <a:endParaRPr lang="ru-RU" altLang="ru-RU" sz="2400">
              <a:latin typeface="Times New Roman" pitchFamily="18" charset="0"/>
              <a:cs typeface="Times New Roman" pitchFamily="18" charset="0"/>
            </a:endParaRPr>
          </a:p>
        </p:txBody>
      </p:sp>
    </p:spTree>
  </p:cSld>
  <p:clrMapOvr>
    <a:masterClrMapping/>
  </p:clrMapOvr>
  <p:transition spd="slow">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Рисунок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p:cNvSpPr/>
          <p:nvPr/>
        </p:nvSpPr>
        <p:spPr>
          <a:xfrm>
            <a:off x="170121" y="431487"/>
            <a:ext cx="7208875" cy="738664"/>
          </a:xfrm>
          <a:prstGeom prst="rect">
            <a:avLst/>
          </a:prstGeom>
        </p:spPr>
        <p:txBody>
          <a:bodyPr>
            <a:spAutoFit/>
          </a:bodyPr>
          <a:lstStyle/>
          <a:p>
            <a:pPr algn="r" fontAlgn="auto">
              <a:spcBef>
                <a:spcPts val="0"/>
              </a:spcBef>
              <a:spcAft>
                <a:spcPts val="0"/>
              </a:spcAft>
              <a:defRPr/>
            </a:pPr>
            <a:r>
              <a:rPr lang="ru-RU" sz="2200" b="1" dirty="0">
                <a:ln>
                  <a:solidFill>
                    <a:srgbClr val="FF0000"/>
                  </a:solidFill>
                </a:ln>
                <a:solidFill>
                  <a:srgbClr val="CC0000"/>
                </a:solidFill>
                <a:latin typeface="Times New Roman" panose="02020603050405020304" pitchFamily="18" charset="0"/>
                <a:cs typeface="Times New Roman" panose="02020603050405020304" pitchFamily="18" charset="0"/>
              </a:rPr>
              <a:t>Кто в детстве в куклы не играл, тот счастья не видал. </a:t>
            </a:r>
            <a:r>
              <a:rPr lang="ru-RU" sz="2000" dirty="0">
                <a:ln>
                  <a:solidFill>
                    <a:srgbClr val="FF0000"/>
                  </a:solidFill>
                </a:ln>
                <a:solidFill>
                  <a:srgbClr val="CC0000"/>
                </a:solidFill>
                <a:latin typeface="Times New Roman" panose="02020603050405020304" pitchFamily="18" charset="0"/>
                <a:cs typeface="Times New Roman" panose="02020603050405020304" pitchFamily="18" charset="0"/>
              </a:rPr>
              <a:t>(народная мудрость)</a:t>
            </a:r>
            <a:endParaRPr lang="ru-RU" sz="2000" b="1" dirty="0">
              <a:ln>
                <a:solidFill>
                  <a:srgbClr val="FF0000"/>
                </a:solidFill>
              </a:ln>
              <a:solidFill>
                <a:srgbClr val="CC0000"/>
              </a:solidFill>
              <a:latin typeface="Times New Roman" panose="02020603050405020304" pitchFamily="18" charset="0"/>
              <a:cs typeface="Times New Roman" panose="02020603050405020304" pitchFamily="18" charset="0"/>
            </a:endParaRPr>
          </a:p>
        </p:txBody>
      </p:sp>
      <p:sp>
        <p:nvSpPr>
          <p:cNvPr id="5124" name="Прямоугольник 3"/>
          <p:cNvSpPr>
            <a:spLocks noChangeArrowheads="1"/>
          </p:cNvSpPr>
          <p:nvPr/>
        </p:nvSpPr>
        <p:spPr bwMode="auto">
          <a:xfrm>
            <a:off x="319088" y="1624013"/>
            <a:ext cx="8591550"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pitchFamily="34"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pitchFamily="34"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pitchFamily="34"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pitchFamily="34" charset="0"/>
              <a:buChar char="•"/>
              <a:defRPr>
                <a:solidFill>
                  <a:schemeClr val="tx1"/>
                </a:solidFill>
                <a:latin typeface="Calibri" pitchFamily="34" charset="0"/>
              </a:defRPr>
            </a:lvl4pPr>
            <a:lvl5pPr marL="2057400" indent="-228600" eaLnBrk="0" hangingPunct="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just" eaLnBrk="1" hangingPunct="1">
              <a:lnSpc>
                <a:spcPct val="100000"/>
              </a:lnSpc>
              <a:spcBef>
                <a:spcPct val="0"/>
              </a:spcBef>
              <a:buFontTx/>
              <a:buNone/>
            </a:pPr>
            <a:r>
              <a:rPr lang="ru-RU" altLang="ru-RU" sz="2400">
                <a:latin typeface="Times New Roman" pitchFamily="18" charset="0"/>
                <a:cs typeface="Times New Roman" pitchFamily="18" charset="0"/>
              </a:rPr>
              <a:t>    Кукла является неотделимой частью нашей жизни. Кто-то играет в куклы в детстве и, вырастая, забывает о любимой игрушке, для других кукла превращается в хобби, а кто-то сам придумывает куклы, создавая уникальные объекты искусства. В любом случае, каждый человек хоть раз в своей жизни сталкивался с куклой. На неё не влияет время, она по-прежнему находит свой путь к сердцам детей и взрослых. Кукла не рождается сама: её создаёт человек. Она обретает жизнь при помощи воображения и воли своего создателя. А вот все ли мы знаем историю такой привычной вещи?</a:t>
            </a:r>
          </a:p>
        </p:txBody>
      </p:sp>
    </p:spTree>
  </p:cSld>
  <p:clrMapOvr>
    <a:masterClrMapping/>
  </p:clrMapOvr>
  <p:transition spd="slow">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Рисунок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392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Текст 4"/>
          <p:cNvSpPr>
            <a:spLocks noGrp="1"/>
          </p:cNvSpPr>
          <p:nvPr>
            <p:ph type="body" sz="half" idx="2"/>
          </p:nvPr>
        </p:nvSpPr>
        <p:spPr>
          <a:xfrm>
            <a:off x="95692" y="845287"/>
            <a:ext cx="7262038" cy="5045150"/>
          </a:xfrm>
          <a:extLst/>
        </p:spPr>
        <p:txBody>
          <a:bodyPr rtlCol="0">
            <a:normAutofit fontScale="92500" lnSpcReduction="10000"/>
          </a:bodyPr>
          <a:lstStyle/>
          <a:p>
            <a:pPr algn="ctr" eaLnBrk="1" fontAlgn="auto" hangingPunct="1">
              <a:lnSpc>
                <a:spcPct val="110000"/>
              </a:lnSpc>
              <a:spcAft>
                <a:spcPts val="0"/>
              </a:spcAft>
              <a:defRPr/>
            </a:pPr>
            <a:r>
              <a:rPr lang="ru-RU" b="1" dirty="0">
                <a:ln>
                  <a:solidFill>
                    <a:srgbClr val="FF0000"/>
                  </a:solidFill>
                </a:ln>
                <a:latin typeface="Times New Roman" panose="02020603050405020304" pitchFamily="18" charset="0"/>
                <a:cs typeface="Times New Roman" panose="02020603050405020304" pitchFamily="18" charset="0"/>
              </a:rPr>
              <a:t> </a:t>
            </a:r>
            <a:r>
              <a:rPr lang="ru-RU" b="1" dirty="0" smtClean="0">
                <a:ln>
                  <a:solidFill>
                    <a:srgbClr val="FF0000"/>
                  </a:solidFill>
                </a:ln>
                <a:latin typeface="Times New Roman" panose="02020603050405020304" pitchFamily="18" charset="0"/>
                <a:cs typeface="Times New Roman" panose="02020603050405020304" pitchFamily="18" charset="0"/>
              </a:rPr>
              <a:t>   </a:t>
            </a:r>
            <a:r>
              <a:rPr lang="ru-RU" sz="2000" b="1" dirty="0" smtClean="0">
                <a:ln>
                  <a:solidFill>
                    <a:srgbClr val="C00000"/>
                  </a:solidFill>
                </a:ln>
                <a:solidFill>
                  <a:srgbClr val="FF0000"/>
                </a:solidFill>
                <a:latin typeface="Times New Roman" panose="02020603050405020304" pitchFamily="18" charset="0"/>
                <a:cs typeface="Times New Roman" panose="02020603050405020304" pitchFamily="18" charset="0"/>
              </a:rPr>
              <a:t>Немного из истории…</a:t>
            </a:r>
            <a:endParaRPr lang="ru-RU" b="1" dirty="0" smtClean="0">
              <a:ln>
                <a:solidFill>
                  <a:srgbClr val="C00000"/>
                </a:solidFill>
              </a:ln>
              <a:solidFill>
                <a:srgbClr val="FF0000"/>
              </a:solidFill>
              <a:latin typeface="Times New Roman" panose="02020603050405020304" pitchFamily="18" charset="0"/>
              <a:cs typeface="Times New Roman" panose="02020603050405020304" pitchFamily="18" charset="0"/>
            </a:endParaRPr>
          </a:p>
          <a:p>
            <a:pPr algn="just" eaLnBrk="1" fontAlgn="auto" hangingPunct="1">
              <a:lnSpc>
                <a:spcPct val="110000"/>
              </a:lnSpc>
              <a:spcAft>
                <a:spcPts val="0"/>
              </a:spcAft>
              <a:defRPr/>
            </a:pPr>
            <a:r>
              <a:rPr lang="ru-RU" sz="1900" dirty="0">
                <a:latin typeface="Times New Roman" panose="02020603050405020304" pitchFamily="18" charset="0"/>
                <a:cs typeface="Times New Roman" panose="02020603050405020304" pitchFamily="18" charset="0"/>
              </a:rPr>
              <a:t> </a:t>
            </a:r>
            <a:r>
              <a:rPr lang="ru-RU" sz="1900" dirty="0" smtClean="0">
                <a:latin typeface="Times New Roman" panose="02020603050405020304" pitchFamily="18" charset="0"/>
                <a:cs typeface="Times New Roman" panose="02020603050405020304" pitchFamily="18" charset="0"/>
              </a:rPr>
              <a:t>   Кукла </a:t>
            </a:r>
            <a:r>
              <a:rPr lang="ru-RU" sz="1900" dirty="0">
                <a:latin typeface="Times New Roman" panose="02020603050405020304" pitchFamily="18" charset="0"/>
                <a:cs typeface="Times New Roman" panose="02020603050405020304" pitchFamily="18" charset="0"/>
              </a:rPr>
              <a:t>известна с глубокой древности, её история прослеживается со времён строительства египетских пирамид до наших дней. </a:t>
            </a:r>
            <a:endParaRPr lang="ru-RU" sz="1900" dirty="0" smtClean="0">
              <a:latin typeface="Times New Roman" panose="02020603050405020304" pitchFamily="18" charset="0"/>
              <a:cs typeface="Times New Roman" panose="02020603050405020304" pitchFamily="18" charset="0"/>
            </a:endParaRPr>
          </a:p>
          <a:p>
            <a:pPr algn="just" eaLnBrk="1" fontAlgn="auto" hangingPunct="1">
              <a:lnSpc>
                <a:spcPct val="110000"/>
              </a:lnSpc>
              <a:spcAft>
                <a:spcPts val="0"/>
              </a:spcAft>
              <a:defRPr/>
            </a:pPr>
            <a:r>
              <a:rPr lang="ru-RU" sz="1900" dirty="0" smtClean="0">
                <a:latin typeface="Times New Roman" panose="02020603050405020304" pitchFamily="18" charset="0"/>
                <a:cs typeface="Times New Roman" panose="02020603050405020304" pitchFamily="18" charset="0"/>
              </a:rPr>
              <a:t>    Русская </a:t>
            </a:r>
            <a:r>
              <a:rPr lang="ru-RU" sz="1900" dirty="0">
                <a:latin typeface="Times New Roman" panose="02020603050405020304" pitchFamily="18" charset="0"/>
                <a:cs typeface="Times New Roman" panose="02020603050405020304" pitchFamily="18" charset="0"/>
              </a:rPr>
              <a:t>народная кукла имеет свою славную историю и богатые традиции. Проведённые раскопки под Новгородом подтверждают, что славянской кукле около тысячи лет. До наших дней кукол сохранилось очень мало, потому что материал, из которого они изготавливались (дерево, ткань, солома, береста, глина) недолговечен. В каждой губернии, каждом уезде, деревне или избе были свои особенные куклы. И отношение к ним было особенное. Нельзя было выбросить или сломать куклу, потому что она была, как живое существо. Кукла была не просто игрушкой, а символом продолжения рода, залогом семейного счастья, считалось, что такая кукла охраняет детский сон и оберегает ребёнка от злых сил. Часто куклу делали безликой. По старинным поверьям, в кукле без лица (т.е. без души) не может поселиться нечистая. Она сопровождала человека с рождения до смерти и была непременным атрибутом любых праздников.</a:t>
            </a:r>
          </a:p>
        </p:txBody>
      </p:sp>
      <p:pic>
        <p:nvPicPr>
          <p:cNvPr id="6"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53313" y="1943100"/>
            <a:ext cx="1612900" cy="29718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slow">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Рисунок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p:cNvSpPr/>
          <p:nvPr/>
        </p:nvSpPr>
        <p:spPr>
          <a:xfrm>
            <a:off x="862013" y="398463"/>
            <a:ext cx="6570662" cy="434975"/>
          </a:xfrm>
          <a:prstGeom prst="rect">
            <a:avLst/>
          </a:prstGeom>
        </p:spPr>
        <p:txBody>
          <a:bodyPr>
            <a:spAutoFit/>
          </a:bodyPr>
          <a:lstStyle/>
          <a:p>
            <a:pPr algn="just" fontAlgn="auto">
              <a:lnSpc>
                <a:spcPct val="93000"/>
              </a:lnSpc>
              <a:spcBef>
                <a:spcPts val="0"/>
              </a:spcBef>
              <a:spcAft>
                <a:spcPts val="0"/>
              </a:spcAft>
              <a:defRPr/>
            </a:pPr>
            <a:r>
              <a:rPr lang="ru-RU" altLang="ru-RU" sz="2400" b="1" dirty="0">
                <a:solidFill>
                  <a:schemeClr val="tx2">
                    <a:lumMod val="50000"/>
                  </a:schemeClr>
                </a:solidFill>
                <a:latin typeface="Times New Roman" pitchFamily="18" charset="0"/>
              </a:rPr>
              <a:t>    </a:t>
            </a:r>
            <a:endParaRPr lang="en-US" altLang="ru-RU" sz="2400" dirty="0">
              <a:latin typeface="Times New Roman" pitchFamily="18" charset="0"/>
              <a:cs typeface="Times New Roman Cyr" pitchFamily="16" charset="0"/>
            </a:endParaRPr>
          </a:p>
        </p:txBody>
      </p:sp>
      <p:sp>
        <p:nvSpPr>
          <p:cNvPr id="7172" name="Заголовок 4"/>
          <p:cNvSpPr>
            <a:spLocks noGrp="1"/>
          </p:cNvSpPr>
          <p:nvPr>
            <p:ph type="title"/>
          </p:nvPr>
        </p:nvSpPr>
        <p:spPr>
          <a:xfrm>
            <a:off x="760413" y="319088"/>
            <a:ext cx="7756525" cy="1325562"/>
          </a:xfrm>
        </p:spPr>
        <p:txBody>
          <a:bodyPr/>
          <a:lstStyle/>
          <a:p>
            <a:pPr algn="just" eaLnBrk="1" hangingPunct="1">
              <a:lnSpc>
                <a:spcPct val="100000"/>
              </a:lnSpc>
            </a:pPr>
            <a:r>
              <a:rPr lang="ru-RU" altLang="ru-RU" sz="2400" smtClean="0">
                <a:latin typeface="Times New Roman" pitchFamily="18" charset="0"/>
                <a:cs typeface="Times New Roman" pitchFamily="18" charset="0"/>
              </a:rPr>
              <a:t>Изучая типологию кукол, я узнала, что по своему назначению куклы делятся на три большие группы: </a:t>
            </a:r>
            <a:br>
              <a:rPr lang="ru-RU" altLang="ru-RU" sz="2400" smtClean="0">
                <a:latin typeface="Times New Roman" pitchFamily="18" charset="0"/>
                <a:cs typeface="Times New Roman" pitchFamily="18" charset="0"/>
              </a:rPr>
            </a:br>
            <a:r>
              <a:rPr lang="ru-RU" altLang="ru-RU" sz="2400" smtClean="0">
                <a:latin typeface="Times New Roman" pitchFamily="18" charset="0"/>
                <a:cs typeface="Times New Roman" pitchFamily="18" charset="0"/>
              </a:rPr>
              <a:t>игровые куклы, обрядовые и куклы – обереги.</a:t>
            </a:r>
            <a:br>
              <a:rPr lang="ru-RU" altLang="ru-RU" sz="2400" smtClean="0">
                <a:latin typeface="Times New Roman" pitchFamily="18" charset="0"/>
                <a:cs typeface="Times New Roman" pitchFamily="18" charset="0"/>
              </a:rPr>
            </a:br>
            <a:endParaRPr lang="ru-RU" altLang="ru-RU" sz="2400" smtClean="0">
              <a:latin typeface="Times New Roman" pitchFamily="18" charset="0"/>
              <a:cs typeface="Times New Roman" pitchFamily="18" charset="0"/>
            </a:endParaRPr>
          </a:p>
        </p:txBody>
      </p:sp>
      <p:pic>
        <p:nvPicPr>
          <p:cNvPr id="10"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2325" y="1600200"/>
            <a:ext cx="2085975" cy="18288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Lst>
        </p:spPr>
      </p:pic>
      <p:sp>
        <p:nvSpPr>
          <p:cNvPr id="7174" name="Прямоугольник 12"/>
          <p:cNvSpPr>
            <a:spLocks noChangeArrowheads="1"/>
          </p:cNvSpPr>
          <p:nvPr/>
        </p:nvSpPr>
        <p:spPr bwMode="auto">
          <a:xfrm>
            <a:off x="804863" y="3429000"/>
            <a:ext cx="20447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buFont typeface="Arial" pitchFamily="34"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pitchFamily="34"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pitchFamily="34"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pitchFamily="34" charset="0"/>
              <a:buChar char="•"/>
              <a:defRPr>
                <a:solidFill>
                  <a:schemeClr val="tx1"/>
                </a:solidFill>
                <a:latin typeface="Calibri" pitchFamily="34" charset="0"/>
              </a:defRPr>
            </a:lvl4pPr>
            <a:lvl5pPr marL="2057400" indent="-228600" eaLnBrk="0" hangingPunct="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ctr" eaLnBrk="1" hangingPunct="1">
              <a:lnSpc>
                <a:spcPct val="100000"/>
              </a:lnSpc>
              <a:spcBef>
                <a:spcPct val="0"/>
              </a:spcBef>
              <a:buFontTx/>
              <a:buNone/>
            </a:pPr>
            <a:r>
              <a:rPr lang="ru-RU" altLang="ru-RU" sz="1800">
                <a:latin typeface="Times New Roman" pitchFamily="18" charset="0"/>
                <a:cs typeface="Times New Roman" pitchFamily="18" charset="0"/>
              </a:rPr>
              <a:t>Игровая кукла</a:t>
            </a:r>
          </a:p>
          <a:p>
            <a:pPr algn="ctr" eaLnBrk="1" hangingPunct="1">
              <a:lnSpc>
                <a:spcPct val="100000"/>
              </a:lnSpc>
              <a:spcBef>
                <a:spcPct val="0"/>
              </a:spcBef>
              <a:buFontTx/>
              <a:buNone/>
            </a:pPr>
            <a:r>
              <a:rPr lang="en-US" altLang="ru-RU" sz="1800">
                <a:latin typeface="Times New Roman" pitchFamily="18" charset="0"/>
                <a:cs typeface="Times New Roman" pitchFamily="18" charset="0"/>
              </a:rPr>
              <a:t>Зайчик</a:t>
            </a:r>
            <a:r>
              <a:rPr lang="ru-RU" altLang="ru-RU" sz="1800">
                <a:latin typeface="Times New Roman" pitchFamily="18" charset="0"/>
                <a:cs typeface="Times New Roman" pitchFamily="18" charset="0"/>
              </a:rPr>
              <a:t>-</a:t>
            </a:r>
            <a:r>
              <a:rPr lang="en-US" altLang="ru-RU" sz="1800">
                <a:latin typeface="Times New Roman" pitchFamily="18" charset="0"/>
                <a:cs typeface="Times New Roman" pitchFamily="18" charset="0"/>
              </a:rPr>
              <a:t>на</a:t>
            </a:r>
            <a:r>
              <a:rPr lang="ru-RU" altLang="ru-RU" sz="1800">
                <a:latin typeface="Times New Roman" pitchFamily="18" charset="0"/>
                <a:cs typeface="Times New Roman" pitchFamily="18" charset="0"/>
              </a:rPr>
              <a:t>-</a:t>
            </a:r>
            <a:r>
              <a:rPr lang="en-US" altLang="ru-RU" sz="1800">
                <a:latin typeface="Times New Roman" pitchFamily="18" charset="0"/>
                <a:cs typeface="Times New Roman" pitchFamily="18" charset="0"/>
              </a:rPr>
              <a:t>пальчик</a:t>
            </a:r>
          </a:p>
        </p:txBody>
      </p:sp>
      <p:pic>
        <p:nvPicPr>
          <p:cNvPr id="15" name="Picture 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36900" y="1976438"/>
            <a:ext cx="2255838" cy="327501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Lst>
        </p:spPr>
      </p:pic>
      <p:sp>
        <p:nvSpPr>
          <p:cNvPr id="7176" name="Прямоугольник 16"/>
          <p:cNvSpPr>
            <a:spLocks noChangeArrowheads="1"/>
          </p:cNvSpPr>
          <p:nvPr/>
        </p:nvSpPr>
        <p:spPr bwMode="auto">
          <a:xfrm>
            <a:off x="3022600" y="5249863"/>
            <a:ext cx="24844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buFont typeface="Arial" pitchFamily="34"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pitchFamily="34"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pitchFamily="34"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pitchFamily="34" charset="0"/>
              <a:buChar char="•"/>
              <a:defRPr>
                <a:solidFill>
                  <a:schemeClr val="tx1"/>
                </a:solidFill>
                <a:latin typeface="Calibri" pitchFamily="34" charset="0"/>
              </a:defRPr>
            </a:lvl4pPr>
            <a:lvl5pPr marL="2057400" indent="-228600" eaLnBrk="0" hangingPunct="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ctr" eaLnBrk="1" hangingPunct="1">
              <a:lnSpc>
                <a:spcPct val="100000"/>
              </a:lnSpc>
              <a:spcBef>
                <a:spcPct val="0"/>
              </a:spcBef>
              <a:buFontTx/>
              <a:buNone/>
            </a:pPr>
            <a:r>
              <a:rPr lang="ru-RU" altLang="ru-RU" sz="1800">
                <a:latin typeface="Times New Roman" pitchFamily="18" charset="0"/>
                <a:cs typeface="Times New Roman" pitchFamily="18" charset="0"/>
              </a:rPr>
              <a:t>Обрядовая кукла Пасха</a:t>
            </a:r>
            <a:endParaRPr lang="en-US" altLang="ru-RU" sz="1800">
              <a:latin typeface="Times New Roman" pitchFamily="18" charset="0"/>
              <a:cs typeface="Times New Roman" pitchFamily="18" charset="0"/>
            </a:endParaRPr>
          </a:p>
        </p:txBody>
      </p:sp>
      <p:pic>
        <p:nvPicPr>
          <p:cNvPr id="18"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608638" y="1509713"/>
            <a:ext cx="2068512" cy="22129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Lst>
        </p:spPr>
      </p:pic>
      <p:sp>
        <p:nvSpPr>
          <p:cNvPr id="7178" name="Прямоугольник 18"/>
          <p:cNvSpPr>
            <a:spLocks noChangeArrowheads="1"/>
          </p:cNvSpPr>
          <p:nvPr/>
        </p:nvSpPr>
        <p:spPr bwMode="auto">
          <a:xfrm>
            <a:off x="5480050" y="3798888"/>
            <a:ext cx="20558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buFont typeface="Arial" pitchFamily="34"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pitchFamily="34"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pitchFamily="34"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pitchFamily="34" charset="0"/>
              <a:buChar char="•"/>
              <a:defRPr>
                <a:solidFill>
                  <a:schemeClr val="tx1"/>
                </a:solidFill>
                <a:latin typeface="Calibri" pitchFamily="34" charset="0"/>
              </a:defRPr>
            </a:lvl4pPr>
            <a:lvl5pPr marL="2057400" indent="-228600" eaLnBrk="0" hangingPunct="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ctr" eaLnBrk="1" hangingPunct="1">
              <a:lnSpc>
                <a:spcPct val="100000"/>
              </a:lnSpc>
              <a:spcBef>
                <a:spcPct val="0"/>
              </a:spcBef>
              <a:buFontTx/>
              <a:buNone/>
            </a:pPr>
            <a:r>
              <a:rPr lang="ru-RU" altLang="ru-RU" sz="1800"/>
              <a:t>Кукла-оберег</a:t>
            </a:r>
          </a:p>
          <a:p>
            <a:pPr algn="ctr" eaLnBrk="1" hangingPunct="1">
              <a:lnSpc>
                <a:spcPct val="100000"/>
              </a:lnSpc>
              <a:spcBef>
                <a:spcPct val="0"/>
              </a:spcBef>
              <a:buFontTx/>
              <a:buNone/>
            </a:pPr>
            <a:r>
              <a:rPr lang="ru-RU" altLang="ru-RU" sz="1800"/>
              <a:t>Кубышка-травница</a:t>
            </a:r>
            <a:endParaRPr lang="en-US" altLang="ru-RU" sz="1800"/>
          </a:p>
        </p:txBody>
      </p:sp>
    </p:spTree>
  </p:cSld>
  <p:clrMapOvr>
    <a:masterClrMapping/>
  </p:clrMapOvr>
  <p:transition spd="slow">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Рисунок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Заголовок 3"/>
          <p:cNvSpPr>
            <a:spLocks noGrp="1"/>
          </p:cNvSpPr>
          <p:nvPr>
            <p:ph type="title"/>
          </p:nvPr>
        </p:nvSpPr>
        <p:spPr>
          <a:xfrm>
            <a:off x="330200" y="365125"/>
            <a:ext cx="8569325" cy="1325563"/>
          </a:xfrm>
        </p:spPr>
        <p:txBody>
          <a:bodyPr/>
          <a:lstStyle/>
          <a:p>
            <a:pPr algn="just" eaLnBrk="1" hangingPunct="1">
              <a:lnSpc>
                <a:spcPct val="100000"/>
              </a:lnSpc>
            </a:pPr>
            <a:r>
              <a:rPr lang="ru-RU" altLang="ru-RU" sz="2400" b="1" smtClean="0">
                <a:solidFill>
                  <a:srgbClr val="FF0000"/>
                </a:solidFill>
                <a:latin typeface="Times New Roman" pitchFamily="18" charset="0"/>
                <a:cs typeface="Times New Roman" pitchFamily="18" charset="0"/>
              </a:rPr>
              <a:t>ИГРОВЫЕ КУКЛЫ </a:t>
            </a:r>
            <a:r>
              <a:rPr lang="ru-RU" altLang="ru-RU" sz="2400" smtClean="0">
                <a:latin typeface="Times New Roman" pitchFamily="18" charset="0"/>
                <a:cs typeface="Times New Roman" pitchFamily="18" charset="0"/>
              </a:rPr>
              <a:t>предназначались для забавы детям. Играли до 7-8 лет все дети, пока они ходили в рубахах. Но лишь мальчики начинали носить порты, а девочки юбку, их игровые роли и сами игры строго разделялись.</a:t>
            </a:r>
          </a:p>
        </p:txBody>
      </p:sp>
      <p:pic>
        <p:nvPicPr>
          <p:cNvPr id="7" name="Объект 6"/>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473075" y="1868488"/>
            <a:ext cx="2900363" cy="3681412"/>
          </a:xfrm>
          <a:effectLst>
            <a:outerShdw blurRad="190500" algn="tl" rotWithShape="0">
              <a:srgbClr val="000000">
                <a:alpha val="70000"/>
              </a:srgbClr>
            </a:outerShdw>
          </a:effectLst>
        </p:spPr>
      </p:pic>
      <p:sp>
        <p:nvSpPr>
          <p:cNvPr id="6" name="Объект 5"/>
          <p:cNvSpPr>
            <a:spLocks noGrp="1"/>
          </p:cNvSpPr>
          <p:nvPr>
            <p:ph sz="half" idx="2"/>
          </p:nvPr>
        </p:nvSpPr>
        <p:spPr>
          <a:xfrm>
            <a:off x="3890963" y="1846263"/>
            <a:ext cx="5008562" cy="3798887"/>
          </a:xfrm>
        </p:spPr>
        <p:txBody>
          <a:bodyPr rtlCol="0">
            <a:normAutofit lnSpcReduction="10000"/>
          </a:bodyPr>
          <a:lstStyle/>
          <a:p>
            <a:pPr marL="0" indent="0" algn="just" eaLnBrk="1" fontAlgn="auto" hangingPunct="1">
              <a:lnSpc>
                <a:spcPct val="100000"/>
              </a:lnSpc>
              <a:spcAft>
                <a:spcPts val="0"/>
              </a:spcAft>
              <a:buFont typeface="Arial" pitchFamily="34" charset="0"/>
              <a:buNone/>
              <a:defRPr/>
            </a:pPr>
            <a:r>
              <a:rPr lang="ru-RU" sz="2400" b="1" dirty="0" smtClean="0">
                <a:latin typeface="Times New Roman" panose="02020603050405020304" pitchFamily="18" charset="0"/>
                <a:cs typeface="Times New Roman" panose="02020603050405020304" pitchFamily="18" charset="0"/>
              </a:rPr>
              <a:t>Зайчик-на-пальчик.</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Ч</a:t>
            </a:r>
            <a:r>
              <a:rPr lang="ru-RU" sz="2400" dirty="0" smtClean="0">
                <a:latin typeface="Times New Roman" panose="02020603050405020304" pitchFamily="18" charset="0"/>
                <a:cs typeface="Times New Roman" panose="02020603050405020304" pitchFamily="18" charset="0"/>
              </a:rPr>
              <a:t>аще </a:t>
            </a:r>
            <a:r>
              <a:rPr lang="ru-RU" sz="2400" dirty="0">
                <a:latin typeface="Times New Roman" panose="02020603050405020304" pitchFamily="18" charset="0"/>
                <a:cs typeface="Times New Roman" panose="02020603050405020304" pitchFamily="18" charset="0"/>
              </a:rPr>
              <a:t>всего </a:t>
            </a:r>
            <a:r>
              <a:rPr lang="ru-RU" sz="2400" dirty="0" smtClean="0">
                <a:latin typeface="Times New Roman" panose="02020603050405020304" pitchFamily="18" charset="0"/>
                <a:cs typeface="Times New Roman" panose="02020603050405020304" pitchFamily="18" charset="0"/>
              </a:rPr>
              <a:t>его делали </a:t>
            </a:r>
            <a:r>
              <a:rPr lang="ru-RU" sz="2400" dirty="0">
                <a:latin typeface="Times New Roman" panose="02020603050405020304" pitchFamily="18" charset="0"/>
                <a:cs typeface="Times New Roman" panose="02020603050405020304" pitchFamily="18" charset="0"/>
              </a:rPr>
              <a:t>детям с трёх лет, чтобы они имели друга и собеседника. Зайчик одевался на пальчик и был всегда рядом. Эту игрушку раньше родители давали детям, когда уходили из </a:t>
            </a:r>
            <a:r>
              <a:rPr lang="ru-RU" sz="2400" dirty="0" smtClean="0">
                <a:latin typeface="Times New Roman" panose="02020603050405020304" pitchFamily="18" charset="0"/>
                <a:cs typeface="Times New Roman" panose="02020603050405020304" pitchFamily="18" charset="0"/>
              </a:rPr>
              <a:t>дома. И </a:t>
            </a:r>
            <a:r>
              <a:rPr lang="ru-RU" sz="2400" dirty="0">
                <a:latin typeface="Times New Roman" panose="02020603050405020304" pitchFamily="18" charset="0"/>
                <a:cs typeface="Times New Roman" panose="02020603050405020304" pitchFamily="18" charset="0"/>
              </a:rPr>
              <a:t>если </a:t>
            </a:r>
            <a:r>
              <a:rPr lang="ru-RU" sz="2400" dirty="0" smtClean="0">
                <a:latin typeface="Times New Roman" panose="02020603050405020304" pitchFamily="18" charset="0"/>
                <a:cs typeface="Times New Roman" panose="02020603050405020304" pitchFamily="18" charset="0"/>
              </a:rPr>
              <a:t>становилось </a:t>
            </a:r>
            <a:r>
              <a:rPr lang="ru-RU" sz="2400" dirty="0">
                <a:latin typeface="Times New Roman" panose="02020603050405020304" pitchFamily="18" charset="0"/>
                <a:cs typeface="Times New Roman" panose="02020603050405020304" pitchFamily="18" charset="0"/>
              </a:rPr>
              <a:t>скучно или страшно, к нему можно обратиться как к другу, поговорить с ним, пожаловаться или просто поиграть</a:t>
            </a:r>
            <a:r>
              <a:rPr lang="ru-RU" sz="2400" dirty="0"/>
              <a:t>. </a:t>
            </a:r>
            <a:endParaRPr lang="ru-RU" sz="2400" dirty="0">
              <a:latin typeface="Times New Roman" panose="02020603050405020304" pitchFamily="18" charset="0"/>
              <a:cs typeface="Times New Roman" panose="02020603050405020304" pitchFamily="18" charset="0"/>
            </a:endParaRPr>
          </a:p>
        </p:txBody>
      </p:sp>
    </p:spTree>
  </p:cSld>
  <p:clrMapOvr>
    <a:masterClrMapping/>
  </p:clrMapOvr>
  <p:transition spd="slow">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Рисунок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Заголовок 3"/>
          <p:cNvSpPr>
            <a:spLocks noGrp="1"/>
          </p:cNvSpPr>
          <p:nvPr>
            <p:ph type="title"/>
          </p:nvPr>
        </p:nvSpPr>
        <p:spPr>
          <a:xfrm>
            <a:off x="330200" y="365125"/>
            <a:ext cx="8569325" cy="1325563"/>
          </a:xfrm>
        </p:spPr>
        <p:txBody>
          <a:bodyPr/>
          <a:lstStyle/>
          <a:p>
            <a:pPr algn="just" eaLnBrk="1" hangingPunct="1">
              <a:lnSpc>
                <a:spcPct val="100000"/>
              </a:lnSpc>
            </a:pPr>
            <a:r>
              <a:rPr lang="ru-RU" altLang="ru-RU" sz="2400" b="1" smtClean="0">
                <a:solidFill>
                  <a:srgbClr val="FF0000"/>
                </a:solidFill>
                <a:latin typeface="Times New Roman" pitchFamily="18" charset="0"/>
                <a:cs typeface="Times New Roman" pitchFamily="18" charset="0"/>
              </a:rPr>
              <a:t>ОБРЯДОВЫЕ КУКЛЫ.</a:t>
            </a:r>
            <a:r>
              <a:rPr lang="ru-RU" altLang="ru-RU" sz="2400" b="1" smtClean="0">
                <a:latin typeface="Times New Roman" pitchFamily="18" charset="0"/>
                <a:cs typeface="Times New Roman" pitchFamily="18" charset="0"/>
              </a:rPr>
              <a:t> </a:t>
            </a:r>
            <a:r>
              <a:rPr lang="ru-RU" altLang="ru-RU" sz="2400" smtClean="0">
                <a:latin typeface="Times New Roman" pitchFamily="18" charset="0"/>
                <a:cs typeface="Times New Roman" pitchFamily="18" charset="0"/>
              </a:rPr>
              <a:t>В каждой области России были свои обрядовые куклы и традиции их создания. Каждая куколка делалась с определенной целью, имела своё название, свою историю, свой обряд приготовления.</a:t>
            </a:r>
          </a:p>
        </p:txBody>
      </p:sp>
      <p:sp>
        <p:nvSpPr>
          <p:cNvPr id="9220" name="Объект 5"/>
          <p:cNvSpPr>
            <a:spLocks noGrp="1"/>
          </p:cNvSpPr>
          <p:nvPr>
            <p:ph sz="half" idx="2"/>
          </p:nvPr>
        </p:nvSpPr>
        <p:spPr>
          <a:xfrm>
            <a:off x="3636963" y="1836738"/>
            <a:ext cx="5262562" cy="3798887"/>
          </a:xfrm>
        </p:spPr>
        <p:txBody>
          <a:bodyPr/>
          <a:lstStyle/>
          <a:p>
            <a:pPr marL="0" indent="0" algn="just" eaLnBrk="1" hangingPunct="1">
              <a:lnSpc>
                <a:spcPct val="100000"/>
              </a:lnSpc>
              <a:buFont typeface="Arial" pitchFamily="34" charset="0"/>
              <a:buNone/>
            </a:pPr>
            <a:r>
              <a:rPr lang="ru-RU" altLang="ru-RU" sz="2400" b="1" smtClean="0">
                <a:latin typeface="Times New Roman" pitchFamily="18" charset="0"/>
                <a:cs typeface="Times New Roman" pitchFamily="18" charset="0"/>
              </a:rPr>
              <a:t>Масленица</a:t>
            </a:r>
            <a:r>
              <a:rPr lang="ru-RU" altLang="ru-RU" sz="2400" smtClean="0">
                <a:latin typeface="Times New Roman" pitchFamily="18" charset="0"/>
                <a:cs typeface="Times New Roman" pitchFamily="18" charset="0"/>
              </a:rPr>
              <a:t> – большая кукла из лыка или соломы, обязательно ряженая в текстильные одежды. Её делали в конце зимы во время масленичной недели и сжигали сразу после изготовления. Сгорая, кукла заодно превращала в золу и пепел весь негатив, что накопился у людей за долгую зиму. </a:t>
            </a:r>
          </a:p>
        </p:txBody>
      </p:sp>
      <p:pic>
        <p:nvPicPr>
          <p:cNvPr id="5" name="Объект 4"/>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782638" y="1825625"/>
            <a:ext cx="2481262" cy="3746500"/>
          </a:xfrm>
          <a:effectLst>
            <a:outerShdw blurRad="190500" algn="tl" rotWithShape="0">
              <a:srgbClr val="000000">
                <a:alpha val="70000"/>
              </a:srgbClr>
            </a:outerShdw>
          </a:effectLst>
        </p:spPr>
      </p:pic>
    </p:spTree>
  </p:cSld>
  <p:clrMapOvr>
    <a:masterClrMapping/>
  </p:clrMapOvr>
  <p:transition spd="slow">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Рисунок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392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5738" y="987425"/>
            <a:ext cx="2498725" cy="37242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Lst>
        </p:spPr>
      </p:pic>
      <p:sp>
        <p:nvSpPr>
          <p:cNvPr id="10244" name="Прямоугольник 8"/>
          <p:cNvSpPr>
            <a:spLocks noChangeArrowheads="1"/>
          </p:cNvSpPr>
          <p:nvPr/>
        </p:nvSpPr>
        <p:spPr bwMode="auto">
          <a:xfrm>
            <a:off x="0" y="4711700"/>
            <a:ext cx="28702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pitchFamily="34"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pitchFamily="34"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pitchFamily="34"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pitchFamily="34" charset="0"/>
              <a:buChar char="•"/>
              <a:defRPr>
                <a:solidFill>
                  <a:schemeClr val="tx1"/>
                </a:solidFill>
                <a:latin typeface="Calibri" pitchFamily="34" charset="0"/>
              </a:defRPr>
            </a:lvl4pPr>
            <a:lvl5pPr marL="2057400" indent="-228600" eaLnBrk="0" hangingPunct="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ctr" eaLnBrk="1" hangingPunct="1">
              <a:lnSpc>
                <a:spcPct val="100000"/>
              </a:lnSpc>
              <a:spcBef>
                <a:spcPct val="0"/>
              </a:spcBef>
              <a:buFontTx/>
              <a:buNone/>
            </a:pPr>
            <a:r>
              <a:rPr lang="ru-RU" altLang="ru-RU" sz="1800">
                <a:latin typeface="Times New Roman" pitchFamily="18" charset="0"/>
                <a:cs typeface="Times New Roman Cyr" pitchFamily="18" charset="0"/>
              </a:rPr>
              <a:t>Кукла</a:t>
            </a:r>
            <a:r>
              <a:rPr lang="ru-RU" altLang="ru-RU" sz="1800" b="1">
                <a:latin typeface="Times New Roman" pitchFamily="18" charset="0"/>
                <a:cs typeface="Times New Roman Cyr" pitchFamily="18" charset="0"/>
              </a:rPr>
              <a:t> Неразлучники </a:t>
            </a:r>
            <a:r>
              <a:rPr lang="ru-RU" altLang="ru-RU" sz="1800">
                <a:latin typeface="Times New Roman" pitchFamily="18" charset="0"/>
                <a:cs typeface="Times New Roman Cyr" pitchFamily="18" charset="0"/>
              </a:rPr>
              <a:t>использовалась в обряде свадьбы. </a:t>
            </a:r>
            <a:endParaRPr lang="ru-RU" altLang="ru-RU" sz="1800"/>
          </a:p>
        </p:txBody>
      </p:sp>
      <p:pic>
        <p:nvPicPr>
          <p:cNvPr id="10" name="Picture 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98825" y="1905000"/>
            <a:ext cx="2351088" cy="39243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Lst>
        </p:spPr>
      </p:pic>
      <p:sp>
        <p:nvSpPr>
          <p:cNvPr id="10246" name="Прямоугольник 10"/>
          <p:cNvSpPr>
            <a:spLocks noChangeArrowheads="1"/>
          </p:cNvSpPr>
          <p:nvPr/>
        </p:nvSpPr>
        <p:spPr bwMode="auto">
          <a:xfrm>
            <a:off x="2776538" y="862013"/>
            <a:ext cx="35877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pitchFamily="34"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pitchFamily="34"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pitchFamily="34"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pitchFamily="34" charset="0"/>
              <a:buChar char="•"/>
              <a:defRPr>
                <a:solidFill>
                  <a:schemeClr val="tx1"/>
                </a:solidFill>
                <a:latin typeface="Calibri" pitchFamily="34" charset="0"/>
              </a:defRPr>
            </a:lvl4pPr>
            <a:lvl5pPr marL="2057400" indent="-228600" eaLnBrk="0" hangingPunct="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ctr" eaLnBrk="1" hangingPunct="1">
              <a:lnSpc>
                <a:spcPct val="100000"/>
              </a:lnSpc>
              <a:spcBef>
                <a:spcPct val="0"/>
              </a:spcBef>
              <a:buFontTx/>
              <a:buNone/>
            </a:pPr>
            <a:r>
              <a:rPr lang="en-US" altLang="ru-RU" sz="1800">
                <a:latin typeface="Times New Roman" pitchFamily="18" charset="0"/>
                <a:cs typeface="Times New Roman Cyr" pitchFamily="18" charset="0"/>
              </a:rPr>
              <a:t>Кукла</a:t>
            </a:r>
            <a:r>
              <a:rPr lang="en-US" altLang="ru-RU" sz="1800" b="1">
                <a:latin typeface="Times New Roman" pitchFamily="18" charset="0"/>
                <a:cs typeface="Times New Roman Cyr" pitchFamily="18" charset="0"/>
              </a:rPr>
              <a:t> Пасха</a:t>
            </a:r>
            <a:r>
              <a:rPr lang="en-US" altLang="ru-RU" sz="1800">
                <a:latin typeface="Times New Roman" pitchFamily="18" charset="0"/>
                <a:cs typeface="Times New Roman Cyr" pitchFamily="18" charset="0"/>
              </a:rPr>
              <a:t> делалась к Вербному воскресенью, использовалась как пасхальный подарок.</a:t>
            </a:r>
            <a:br>
              <a:rPr lang="en-US" altLang="ru-RU" sz="1800">
                <a:latin typeface="Times New Roman" pitchFamily="18" charset="0"/>
                <a:cs typeface="Times New Roman Cyr" pitchFamily="18" charset="0"/>
              </a:rPr>
            </a:br>
            <a:endParaRPr lang="ru-RU" altLang="ru-RU" sz="1800"/>
          </a:p>
        </p:txBody>
      </p:sp>
      <p:pic>
        <p:nvPicPr>
          <p:cNvPr id="1026" name="Picture 2" descr="http://works.doklad.ru/images/YnbHtjqt7Fs/3315cca5.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624638" y="968375"/>
            <a:ext cx="2274887" cy="309403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0248" name="Прямоугольник 11"/>
          <p:cNvSpPr>
            <a:spLocks noChangeArrowheads="1"/>
          </p:cNvSpPr>
          <p:nvPr/>
        </p:nvSpPr>
        <p:spPr bwMode="auto">
          <a:xfrm>
            <a:off x="5770563" y="4075113"/>
            <a:ext cx="3373437"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pitchFamily="34"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pitchFamily="34"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pitchFamily="34"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pitchFamily="34" charset="0"/>
              <a:buChar char="•"/>
              <a:defRPr>
                <a:solidFill>
                  <a:schemeClr val="tx1"/>
                </a:solidFill>
                <a:latin typeface="Calibri" pitchFamily="34" charset="0"/>
              </a:defRPr>
            </a:lvl4pPr>
            <a:lvl5pPr marL="2057400" indent="-228600" eaLnBrk="0" hangingPunct="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ctr" eaLnBrk="1" hangingPunct="1">
              <a:lnSpc>
                <a:spcPct val="100000"/>
              </a:lnSpc>
              <a:spcBef>
                <a:spcPct val="0"/>
              </a:spcBef>
              <a:buFontTx/>
              <a:buNone/>
            </a:pPr>
            <a:r>
              <a:rPr lang="ru-RU" altLang="ru-RU" sz="1800" b="1">
                <a:latin typeface="Times New Roman" pitchFamily="18" charset="0"/>
                <a:cs typeface="Times New Roman" pitchFamily="18" charset="0"/>
              </a:rPr>
              <a:t>Купавка</a:t>
            </a:r>
            <a:r>
              <a:rPr lang="ru-RU" altLang="ru-RU" sz="1800">
                <a:latin typeface="Times New Roman" pitchFamily="18" charset="0"/>
                <a:cs typeface="Times New Roman" pitchFamily="18" charset="0"/>
              </a:rPr>
              <a:t> – кукла-однодневка, олицетворяла начало купаний. Делали эту куколку на крестообразной основе специально для праздника Ивана Купалы.</a:t>
            </a:r>
          </a:p>
        </p:txBody>
      </p:sp>
    </p:spTree>
  </p:cSld>
  <p:clrMapOvr>
    <a:masterClrMapping/>
  </p:clrMapOvr>
  <p:transition spd="slow">
    <p:split orient="vert"/>
  </p:transition>
  <p:timing>
    <p:tnLst>
      <p:par>
        <p:cTn id="1" dur="indefinite" restart="never" nodeType="tmRoot"/>
      </p:par>
    </p:tnLst>
  </p:timing>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905</TotalTime>
  <Words>1430</Words>
  <Application>Microsoft Office PowerPoint</Application>
  <PresentationFormat>Экран (4:3)</PresentationFormat>
  <Paragraphs>61</Paragraphs>
  <Slides>20</Slides>
  <Notes>1</Notes>
  <HiddenSlides>0</HiddenSlides>
  <MMClips>1</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«Изучение и сохранение  русских национальных традиций  на примере создания образов  русской народной куклы»</vt:lpstr>
      <vt:lpstr>Презентация PowerPoint</vt:lpstr>
      <vt:lpstr>Презентация PowerPoint</vt:lpstr>
      <vt:lpstr>Презентация PowerPoint</vt:lpstr>
      <vt:lpstr>Презентация PowerPoint</vt:lpstr>
      <vt:lpstr>Изучая типологию кукол, я узнала, что по своему назначению куклы делятся на три большие группы:  игровые куклы, обрядовые и куклы – обереги. </vt:lpstr>
      <vt:lpstr>ИГРОВЫЕ КУКЛЫ предназначались для забавы детям. Играли до 7-8 лет все дети, пока они ходили в рубахах. Но лишь мальчики начинали носить порты, а девочки юбку, их игровые роли и сами игры строго разделялись.</vt:lpstr>
      <vt:lpstr>ОБРЯДОВЫЕ КУКЛЫ. В каждой области России были свои обрядовые куклы и традиции их создания. Каждая куколка делалась с определенной целью, имела своё название, свою историю, свой обряд приготовления.</vt:lpstr>
      <vt:lpstr>Презентация PowerPoint</vt:lpstr>
      <vt:lpstr>Презентация PowerPoint</vt:lpstr>
      <vt:lpstr>Презентация PowerPoint</vt:lpstr>
      <vt:lpstr>Презентация PowerPoint</vt:lpstr>
      <vt:lpstr>Презентация PowerPoint</vt:lpstr>
      <vt:lpstr>ИЗГОТОВЛЕНИЕ  КУКОЛ</vt:lpstr>
      <vt:lpstr>Презентация PowerPoint</vt:lpstr>
      <vt:lpstr>Презентация PowerPoint</vt:lpstr>
      <vt:lpstr>ЗАКЛЮЧЕНИЕ</vt:lpstr>
      <vt:lpstr>Выводы:  На основании полученных в результате исследования фактов, можно утверждать, что познание традиций изготовления русских народных кукол позволяет познакомиться с культурой и традициями русского народа. Кукла, как неотъемлемая часть русской культуры, способствует сохранению и возрождению культурного наследия нашего народа. </vt:lpstr>
      <vt:lpstr>Чем дальше в будущее входим,  Тем больше прошлым дорожим,  И в старом красоту находим,  Хоть новому принадлежим... </vt:lpstr>
      <vt:lpstr>Спасибо за внимание!</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Михаил Горяйнов</dc:creator>
  <cp:lastModifiedBy>SamLab.ws</cp:lastModifiedBy>
  <cp:revision>109</cp:revision>
  <dcterms:created xsi:type="dcterms:W3CDTF">2013-11-19T05:52:05Z</dcterms:created>
  <dcterms:modified xsi:type="dcterms:W3CDTF">2018-03-12T18:09:24Z</dcterms:modified>
</cp:coreProperties>
</file>