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77" r:id="rId12"/>
    <p:sldId id="267" r:id="rId13"/>
    <p:sldId id="268" r:id="rId14"/>
    <p:sldId id="269" r:id="rId15"/>
    <p:sldId id="270" r:id="rId16"/>
    <p:sldId id="271" r:id="rId17"/>
    <p:sldId id="278" r:id="rId18"/>
    <p:sldId id="279" r:id="rId19"/>
    <p:sldId id="280" r:id="rId20"/>
    <p:sldId id="281" r:id="rId21"/>
    <p:sldId id="282" r:id="rId22"/>
    <p:sldId id="283" r:id="rId23"/>
    <p:sldId id="272" r:id="rId24"/>
    <p:sldId id="275" r:id="rId25"/>
    <p:sldId id="288" r:id="rId26"/>
    <p:sldId id="289" r:id="rId27"/>
    <p:sldId id="295" r:id="rId28"/>
    <p:sldId id="290" r:id="rId29"/>
    <p:sldId id="291" r:id="rId30"/>
    <p:sldId id="292" r:id="rId31"/>
    <p:sldId id="293" r:id="rId32"/>
    <p:sldId id="294" r:id="rId33"/>
    <p:sldId id="299" r:id="rId34"/>
    <p:sldId id="284" r:id="rId35"/>
    <p:sldId id="27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94621" autoAdjust="0"/>
  </p:normalViewPr>
  <p:slideViewPr>
    <p:cSldViewPr>
      <p:cViewPr varScale="1">
        <p:scale>
          <a:sx n="95" d="100"/>
          <a:sy n="95" d="100"/>
        </p:scale>
        <p:origin x="-9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KYgU6ZbA_Y" TargetMode="External"/><Relationship Id="rId2" Type="http://schemas.openxmlformats.org/officeDocument/2006/relationships/hyperlink" Target="http://product.corel.com/help/CorelDRAW/540238885/Main/RU/Quick-Start-Guide/CorelDRAW-Graphics-Suite-X8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pgraph.tpu.ru/bookcorel/introduction.htm" TargetMode="External"/><Relationship Id="rId4" Type="http://schemas.openxmlformats.org/officeDocument/2006/relationships/hyperlink" Target="http://www.almodi.org/programmy/raznoe-po/coreldraw-graphics-suite-x8-predstavlen-v-rossi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2959968"/>
          </a:xfrm>
        </p:spPr>
        <p:txBody>
          <a:bodyPr/>
          <a:lstStyle/>
          <a:p>
            <a:r>
              <a:rPr lang="en-US" sz="6000" dirty="0" smtClean="0"/>
              <a:t>CorelDraw</a:t>
            </a:r>
            <a:r>
              <a:rPr lang="ru-RU" sz="6000" dirty="0" smtClean="0"/>
              <a:t> </a:t>
            </a:r>
            <a:r>
              <a:rPr lang="en-US" sz="6000" dirty="0" smtClean="0"/>
              <a:t>X8. </a:t>
            </a:r>
            <a:r>
              <a:rPr lang="ru-RU" sz="6000" dirty="0" smtClean="0"/>
              <a:t>Введение и первые шаги.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933056"/>
            <a:ext cx="7232848" cy="18002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Коюшев Павел Иванович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Должность: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algn="l"/>
            <a:r>
              <a:rPr lang="ru-RU" b="1" dirty="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Учреждение: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ГУ РК "Детский дом № 1"  г. Сыктывкара</a:t>
            </a:r>
            <a:endParaRPr lang="ru-RU" dirty="0" smtClean="0">
              <a:solidFill>
                <a:schemeClr val="tx1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 smtClean="0"/>
          </a:p>
          <a:p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Сыктывкар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2018</a:t>
            </a:r>
            <a:endParaRPr lang="ru-RU" dirty="0">
              <a:solidFill>
                <a:schemeClr val="tx1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5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2786"/>
          </a:xfrm>
        </p:spPr>
        <p:txBody>
          <a:bodyPr/>
          <a:lstStyle/>
          <a:p>
            <a:r>
              <a:rPr lang="ru-RU" dirty="0" smtClean="0"/>
              <a:t>Окно </a:t>
            </a:r>
            <a:r>
              <a:rPr lang="ru-RU" dirty="0"/>
              <a:t>программы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" y="862786"/>
            <a:ext cx="9117484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26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84784"/>
          </a:xfrm>
        </p:spPr>
        <p:txBody>
          <a:bodyPr/>
          <a:lstStyle/>
          <a:p>
            <a:r>
              <a:rPr lang="ru-RU" dirty="0"/>
              <a:t>Набор инструментов </a:t>
            </a:r>
            <a:r>
              <a:rPr lang="en-US" dirty="0"/>
              <a:t>CorelDRAW X8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Большинство инструментов из набора CorelDRAW доступно через выпадающие меню. Для доступа к этим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инструментам щелкните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маленькую стрелку в правом нижнем углу кнопки</a:t>
            </a:r>
            <a:r>
              <a:rPr lang="ru-RU">
                <a:solidFill>
                  <a:schemeClr val="tx1"/>
                </a:solidFill>
                <a:latin typeface="Century Schoolbook" panose="02040604050505020304" pitchFamily="18" charset="0"/>
              </a:rPr>
              <a:t>. </a:t>
            </a:r>
            <a:endParaRPr lang="ru-RU" smtClean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mtClean="0">
                <a:solidFill>
                  <a:schemeClr val="tx1"/>
                </a:solidFill>
                <a:latin typeface="Century Schoolbook" panose="02040604050505020304" pitchFamily="18" charset="0"/>
              </a:rPr>
              <a:t>На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следующих </a:t>
            </a:r>
            <a:r>
              <a:rPr lang="ru-RU" smtClean="0">
                <a:solidFill>
                  <a:schemeClr val="tx1"/>
                </a:solidFill>
                <a:latin typeface="Century Schoolbook" panose="02040604050505020304" pitchFamily="18" charset="0"/>
              </a:rPr>
              <a:t>двух слайдах показан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набор инструментов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и выпадающие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меню, которые доступны в рабочем пространстве по умолчанию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. </a:t>
            </a:r>
            <a:endParaRPr lang="ru-RU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11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64704"/>
          </a:xfrm>
        </p:spPr>
        <p:txBody>
          <a:bodyPr/>
          <a:lstStyle/>
          <a:p>
            <a:r>
              <a:rPr lang="ru-RU" dirty="0"/>
              <a:t>Набор инструментов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424936" cy="560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37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/>
              <a:t>Набор инструментов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052736"/>
            <a:ext cx="8566337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1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/>
              <a:t>Шаблоны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Шаблоны позволяют быстро создать новый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проект. Шаблоны 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можно выбирать, просматривать и искать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по имени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, категории, ключевым словам или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примечаниям создателя.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0847"/>
            <a:ext cx="5184576" cy="463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3573016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Экран приветствия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&gt; </a:t>
            </a:r>
            <a:r>
              <a:rPr lang="ru-RU" dirty="0" smtClean="0">
                <a:solidFill>
                  <a:srgbClr val="FF0000"/>
                </a:solidFill>
              </a:rPr>
              <a:t>Создать из шаблона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77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/>
              <a:t>Рисование линий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Инструменты для рисования, доступные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в</a:t>
            </a:r>
            <a:r>
              <a:rPr lang="en-US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выпадающем 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меню </a:t>
            </a:r>
            <a:r>
              <a:rPr lang="ru-RU" sz="2000" i="1" u="sng" dirty="0">
                <a:solidFill>
                  <a:schemeClr val="tx1"/>
                </a:solidFill>
                <a:latin typeface="Century Schoolbook" panose="02040604050505020304" pitchFamily="18" charset="0"/>
              </a:rPr>
              <a:t>Кривая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, позволяют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создавать</a:t>
            </a:r>
            <a:r>
              <a:rPr lang="en-US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изогнутые 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и прямые линии, а также линии,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состоящие</a:t>
            </a:r>
            <a:r>
              <a:rPr lang="en-US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как 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из изогнутых, так и из прямых сегментов.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Сегменты</a:t>
            </a:r>
            <a:r>
              <a:rPr lang="en-US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линий 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соединяются с помощью узлов,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которые</a:t>
            </a:r>
            <a:r>
              <a:rPr lang="en-US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изображаются 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небольшими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квадратами.</a:t>
            </a:r>
            <a:r>
              <a:rPr lang="en-US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Инструменты </a:t>
            </a:r>
            <a:r>
              <a:rPr lang="ru-RU" sz="2000" i="1" u="sng" dirty="0">
                <a:solidFill>
                  <a:schemeClr val="tx1"/>
                </a:solidFill>
                <a:latin typeface="Century Schoolbook" panose="02040604050505020304" pitchFamily="18" charset="0"/>
              </a:rPr>
              <a:t>Свободная форма</a:t>
            </a:r>
            <a:r>
              <a:rPr lang="ru-RU" sz="20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и </a:t>
            </a:r>
            <a:r>
              <a:rPr lang="ru-RU" sz="2000" i="1" u="sng" dirty="0">
                <a:solidFill>
                  <a:schemeClr val="tx1"/>
                </a:solidFill>
                <a:latin typeface="Century Schoolbook" panose="02040604050505020304" pitchFamily="18" charset="0"/>
              </a:rPr>
              <a:t>Ломаная </a:t>
            </a:r>
            <a:r>
              <a:rPr lang="ru-RU" sz="2000" i="1" u="sng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линия</a:t>
            </a:r>
            <a:r>
              <a:rPr lang="en-US" sz="2000" i="1" u="sng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позволяют 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рисовать линии свободной формы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так</a:t>
            </a:r>
            <a:r>
              <a:rPr lang="en-US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же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, как при создании эскиза в блокноте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эскизов.</a:t>
            </a:r>
            <a:r>
              <a:rPr lang="en-US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Инструменты </a:t>
            </a:r>
            <a:r>
              <a:rPr lang="ru-RU" sz="2000" i="1" u="sng" dirty="0">
                <a:solidFill>
                  <a:schemeClr val="tx1"/>
                </a:solidFill>
                <a:latin typeface="Century Schoolbook" panose="02040604050505020304" pitchFamily="18" charset="0"/>
              </a:rPr>
              <a:t>Безье</a:t>
            </a:r>
            <a:r>
              <a:rPr lang="ru-RU" sz="20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и </a:t>
            </a:r>
            <a:r>
              <a:rPr lang="ru-RU" sz="2000" i="1" u="sng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Перо</a:t>
            </a:r>
            <a:r>
              <a:rPr lang="en-US" sz="20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позволяют 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рисовать линии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по</a:t>
            </a:r>
            <a:r>
              <a:rPr lang="en-US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сегменту 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за раз, точно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размещая</a:t>
            </a:r>
            <a:r>
              <a:rPr lang="en-US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каждый 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узел и контролируя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форму</a:t>
            </a:r>
            <a:r>
              <a:rPr lang="en-US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каждого 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изогнутого сегмента.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37112"/>
            <a:ext cx="2232248" cy="1068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37112"/>
            <a:ext cx="2557915" cy="954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30999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/>
              <a:t>Рисование фигур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В программе CorelDRAW доступны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разнообразные</a:t>
            </a:r>
            <a:r>
              <a:rPr lang="en-US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инструменты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для рисования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фигур</a:t>
            </a:r>
            <a:r>
              <a:rPr lang="en-US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.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Представлены на изображениях ниже.</a:t>
            </a:r>
            <a:endParaRPr lang="ru-RU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37" y="3585976"/>
            <a:ext cx="27241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387" y="4610100"/>
            <a:ext cx="2266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106" y="3429000"/>
            <a:ext cx="23717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94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b="1" dirty="0"/>
              <a:t>Прямоугольники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5748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Перетаскивая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инструмент</a:t>
            </a:r>
            <a:r>
              <a:rPr lang="en-US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i="1" u="sng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Прямоугольник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по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диагонали,</a:t>
            </a:r>
            <a:r>
              <a:rPr lang="en-US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можно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нарисовать прямоугольник или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квадрат (для этого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необходимо</a:t>
            </a:r>
            <a:r>
              <a:rPr lang="en-US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удерживать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клавишу </a:t>
            </a:r>
            <a:r>
              <a:rPr lang="ru-RU" i="1" u="sng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Ctrl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).</a:t>
            </a:r>
            <a:r>
              <a:rPr lang="en-US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Инструмент </a:t>
            </a:r>
            <a:r>
              <a:rPr lang="ru-RU" i="1" u="sng" dirty="0">
                <a:solidFill>
                  <a:schemeClr val="tx1"/>
                </a:solidFill>
                <a:latin typeface="Century Schoolbook" panose="02040604050505020304" pitchFamily="18" charset="0"/>
              </a:rPr>
              <a:t>Прямоугольник через 3</a:t>
            </a:r>
          </a:p>
          <a:p>
            <a:pPr marL="0" indent="0">
              <a:buNone/>
            </a:pPr>
            <a:r>
              <a:rPr lang="ru-RU" i="1" u="sng" dirty="0">
                <a:solidFill>
                  <a:schemeClr val="tx1"/>
                </a:solidFill>
                <a:latin typeface="Century Schoolbook" panose="02040604050505020304" pitchFamily="18" charset="0"/>
              </a:rPr>
              <a:t>точки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 позволяет быстро рисовать прямоугольники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под углом.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33056"/>
            <a:ext cx="3575287" cy="1778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1128"/>
            <a:ext cx="27241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529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b="1" dirty="0"/>
              <a:t>Эллипсы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Эллипсы можно рисовать, перетаскивая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по</a:t>
            </a:r>
            <a:r>
              <a:rPr lang="en-US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диагонали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инструмент </a:t>
            </a:r>
            <a:r>
              <a:rPr lang="ru-RU" i="1" u="sng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Эллипс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.</a:t>
            </a:r>
            <a:r>
              <a:rPr lang="en-US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Удерживайте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нажатой клавишу </a:t>
            </a:r>
            <a:r>
              <a:rPr lang="ru-RU" i="1" u="sng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Ctrl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чтобы</a:t>
            </a:r>
            <a:r>
              <a:rPr lang="en-US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сохранить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правильную скругленную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форму</a:t>
            </a:r>
            <a:r>
              <a:rPr lang="en-US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рамки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. Инструмент </a:t>
            </a:r>
            <a:r>
              <a:rPr lang="ru-RU" i="1" u="sng" dirty="0">
                <a:solidFill>
                  <a:schemeClr val="tx1"/>
                </a:solidFill>
                <a:latin typeface="Century Schoolbook" panose="02040604050505020304" pitchFamily="18" charset="0"/>
              </a:rPr>
              <a:t>Эллипс через 3 </a:t>
            </a:r>
            <a:r>
              <a:rPr lang="ru-RU" i="1" u="sng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точки</a:t>
            </a:r>
            <a:r>
              <a:rPr lang="en-US" i="1" u="sng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позволяет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быстро рисовать эллипсы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под</a:t>
            </a:r>
            <a:r>
              <a:rPr lang="en-US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углом.</a:t>
            </a:r>
            <a:r>
              <a:rPr lang="en-US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Чтобы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нарисовать дугу или сектор, нажмите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кнопку</a:t>
            </a:r>
            <a:r>
              <a:rPr lang="en-US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i="1" u="sng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Дуга</a:t>
            </a:r>
            <a:r>
              <a:rPr lang="ru-RU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или </a:t>
            </a:r>
            <a:r>
              <a:rPr lang="ru-RU" i="1" u="sng" dirty="0">
                <a:solidFill>
                  <a:schemeClr val="tx1"/>
                </a:solidFill>
                <a:latin typeface="Century Schoolbook" panose="02040604050505020304" pitchFamily="18" charset="0"/>
              </a:rPr>
              <a:t>Сектор</a:t>
            </a:r>
            <a:r>
              <a:rPr lang="ru-RU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на панели свойств и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начните</a:t>
            </a:r>
            <a:r>
              <a:rPr lang="en-US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перетаскивание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21088"/>
            <a:ext cx="3600400" cy="1639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97152"/>
            <a:ext cx="2266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526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b="1" dirty="0"/>
              <a:t>Сложные фигуры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01008"/>
            <a:ext cx="3753269" cy="1821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395536" y="1052736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entury Schoolbook" panose="02040604050505020304" pitchFamily="18" charset="0"/>
              </a:rPr>
              <a:t>Используя инструменты выпадающего меню </a:t>
            </a:r>
            <a:r>
              <a:rPr lang="ru-RU" sz="2400" i="1" u="sng" dirty="0" smtClean="0">
                <a:latin typeface="Century Schoolbook" panose="02040604050505020304" pitchFamily="18" charset="0"/>
              </a:rPr>
              <a:t>Объект</a:t>
            </a:r>
            <a:r>
              <a:rPr lang="ru-RU" sz="2400" dirty="0" smtClean="0">
                <a:latin typeface="Century Schoolbook" panose="02040604050505020304" pitchFamily="18" charset="0"/>
              </a:rPr>
              <a:t>,</a:t>
            </a:r>
            <a:r>
              <a:rPr lang="en-US" sz="2400" dirty="0" smtClean="0">
                <a:latin typeface="Century Schoolbook" panose="02040604050505020304" pitchFamily="18" charset="0"/>
              </a:rPr>
              <a:t> </a:t>
            </a:r>
            <a:r>
              <a:rPr lang="ru-RU" sz="2400" dirty="0" smtClean="0">
                <a:latin typeface="Century Schoolbook" panose="02040604050505020304" pitchFamily="18" charset="0"/>
              </a:rPr>
              <a:t>можно </a:t>
            </a:r>
            <a:r>
              <a:rPr lang="ru-RU" sz="2400" dirty="0">
                <a:latin typeface="Century Schoolbook" panose="02040604050505020304" pitchFamily="18" charset="0"/>
              </a:rPr>
              <a:t>рисовать </a:t>
            </a:r>
            <a:r>
              <a:rPr lang="ru-RU" sz="2400" i="1" u="sng" dirty="0">
                <a:latin typeface="Century Schoolbook" panose="02040604050505020304" pitchFamily="18" charset="0"/>
              </a:rPr>
              <a:t>многоугольники</a:t>
            </a:r>
            <a:r>
              <a:rPr lang="ru-RU" sz="2400" dirty="0">
                <a:latin typeface="Century Schoolbook" panose="02040604050505020304" pitchFamily="18" charset="0"/>
              </a:rPr>
              <a:t>, </a:t>
            </a:r>
            <a:r>
              <a:rPr lang="ru-RU" sz="2400" i="1" u="sng" dirty="0">
                <a:latin typeface="Century Schoolbook" panose="02040604050505020304" pitchFamily="18" charset="0"/>
              </a:rPr>
              <a:t>сетки</a:t>
            </a:r>
            <a:r>
              <a:rPr lang="ru-RU" sz="2400" dirty="0">
                <a:latin typeface="Century Schoolbook" panose="02040604050505020304" pitchFamily="18" charset="0"/>
              </a:rPr>
              <a:t>, </a:t>
            </a:r>
            <a:r>
              <a:rPr lang="ru-RU" sz="2400" i="1" u="sng" dirty="0">
                <a:latin typeface="Century Schoolbook" panose="02040604050505020304" pitchFamily="18" charset="0"/>
              </a:rPr>
              <a:t>спирали</a:t>
            </a:r>
            <a:r>
              <a:rPr lang="ru-RU" sz="2400" dirty="0">
                <a:latin typeface="Century Schoolbook" panose="02040604050505020304" pitchFamily="18" charset="0"/>
              </a:rPr>
              <a:t> и </a:t>
            </a:r>
            <a:r>
              <a:rPr lang="ru-RU" sz="2400" dirty="0" smtClean="0">
                <a:latin typeface="Century Schoolbook" panose="02040604050505020304" pitchFamily="18" charset="0"/>
              </a:rPr>
              <a:t>два</a:t>
            </a:r>
            <a:r>
              <a:rPr lang="en-US" sz="2400" dirty="0" smtClean="0">
                <a:latin typeface="Century Schoolbook" panose="02040604050505020304" pitchFamily="18" charset="0"/>
              </a:rPr>
              <a:t> </a:t>
            </a:r>
            <a:r>
              <a:rPr lang="ru-RU" sz="2400" dirty="0" smtClean="0">
                <a:latin typeface="Century Schoolbook" panose="02040604050505020304" pitchFamily="18" charset="0"/>
              </a:rPr>
              <a:t>типа </a:t>
            </a:r>
            <a:r>
              <a:rPr lang="ru-RU" sz="2400" i="1" u="sng" dirty="0">
                <a:latin typeface="Century Schoolbook" panose="02040604050505020304" pitchFamily="18" charset="0"/>
              </a:rPr>
              <a:t>звезд</a:t>
            </a:r>
            <a:r>
              <a:rPr lang="ru-RU" sz="2400" dirty="0">
                <a:latin typeface="Century Schoolbook" panose="02040604050505020304" pitchFamily="18" charset="0"/>
              </a:rPr>
              <a:t>: </a:t>
            </a:r>
            <a:r>
              <a:rPr lang="ru-RU" sz="2400" i="1" u="sng" dirty="0">
                <a:latin typeface="Century Schoolbook" panose="02040604050505020304" pitchFamily="18" charset="0"/>
              </a:rPr>
              <a:t>правильные и сложные</a:t>
            </a:r>
            <a:r>
              <a:rPr lang="ru-RU" sz="2400" dirty="0">
                <a:latin typeface="Century Schoolbook" panose="02040604050505020304" pitchFamily="18" charset="0"/>
              </a:rPr>
              <a:t>. Изменить </a:t>
            </a:r>
            <a:r>
              <a:rPr lang="ru-RU" sz="2400" dirty="0" smtClean="0">
                <a:latin typeface="Century Schoolbook" panose="02040604050505020304" pitchFamily="18" charset="0"/>
              </a:rPr>
              <a:t>число</a:t>
            </a:r>
            <a:r>
              <a:rPr lang="en-US" sz="2400" dirty="0" smtClean="0">
                <a:latin typeface="Century Schoolbook" panose="02040604050505020304" pitchFamily="18" charset="0"/>
              </a:rPr>
              <a:t> </a:t>
            </a:r>
            <a:r>
              <a:rPr lang="ru-RU" sz="2400" dirty="0" smtClean="0">
                <a:latin typeface="Century Schoolbook" panose="02040604050505020304" pitchFamily="18" charset="0"/>
              </a:rPr>
              <a:t>сторон </a:t>
            </a:r>
            <a:r>
              <a:rPr lang="ru-RU" sz="2400" dirty="0">
                <a:latin typeface="Century Schoolbook" panose="02040604050505020304" pitchFamily="18" charset="0"/>
              </a:rPr>
              <a:t>многоугольника, вершин звезды, столбцов </a:t>
            </a:r>
            <a:r>
              <a:rPr lang="ru-RU" sz="2400" dirty="0" smtClean="0">
                <a:latin typeface="Century Schoolbook" panose="02040604050505020304" pitchFamily="18" charset="0"/>
              </a:rPr>
              <a:t>в</a:t>
            </a:r>
            <a:r>
              <a:rPr lang="en-US" sz="2400" dirty="0" smtClean="0">
                <a:latin typeface="Century Schoolbook" panose="02040604050505020304" pitchFamily="18" charset="0"/>
              </a:rPr>
              <a:t> </a:t>
            </a:r>
            <a:r>
              <a:rPr lang="ru-RU" sz="2400" dirty="0" smtClean="0">
                <a:latin typeface="Century Schoolbook" panose="02040604050505020304" pitchFamily="18" charset="0"/>
              </a:rPr>
              <a:t>сетке </a:t>
            </a:r>
            <a:r>
              <a:rPr lang="ru-RU" sz="2400" dirty="0">
                <a:latin typeface="Century Schoolbook" panose="02040604050505020304" pitchFamily="18" charset="0"/>
              </a:rPr>
              <a:t>и завитков спирали можно на панели свойств.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52021"/>
            <a:ext cx="23717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27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Познакомиться с самой популярной программой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для работы с векторной графикой </a:t>
            </a:r>
            <a:r>
              <a:rPr lang="en-US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CorelDraw.</a:t>
            </a:r>
          </a:p>
          <a:p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Научиться работать с основными инструментами программы.</a:t>
            </a:r>
          </a:p>
          <a:p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Научиться использовать простейшие эффекты.</a:t>
            </a:r>
            <a:endParaRPr lang="ru-RU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91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/>
              <a:t>Правильные фигуры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1525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Инструменты выпадающего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меню</a:t>
            </a:r>
            <a:r>
              <a:rPr lang="en-US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i="1" u="sng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Объект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позволяют также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рисовать</a:t>
            </a:r>
            <a:r>
              <a:rPr lang="en-US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основные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фигуры, стрелки,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фигуры</a:t>
            </a:r>
            <a:r>
              <a:rPr lang="en-US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схем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, баннеры и выноски. На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панели</a:t>
            </a:r>
            <a:r>
              <a:rPr lang="en-US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задач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выберите заготовку фигуры и перетащите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маркер</a:t>
            </a:r>
            <a:r>
              <a:rPr lang="en-US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виде ромба (</a:t>
            </a:r>
            <a:r>
              <a:rPr lang="ru-RU" i="1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глиф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), чтобы изменить внешний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вид</a:t>
            </a:r>
            <a:r>
              <a:rPr lang="en-US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фигуры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73016"/>
            <a:ext cx="3568760" cy="1736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93914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/>
              <a:t>Текст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В рисунки можно добавлять текст двух типов –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простой</a:t>
            </a:r>
            <a:r>
              <a:rPr lang="en-US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и 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фигурный. Можно также загрузить готовый текст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из</a:t>
            </a:r>
            <a:r>
              <a:rPr lang="en-US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внешнего 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файла или вставить текст из буфера обмена.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060848"/>
            <a:ext cx="8229600" cy="6206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800" b="1" dirty="0"/>
              <a:t>Простой текст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681536"/>
            <a:ext cx="81575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entury Schoolbook" panose="02040604050505020304" pitchFamily="18" charset="0"/>
              </a:rPr>
              <a:t>Простой текст можно </a:t>
            </a:r>
            <a:r>
              <a:rPr lang="ru-RU" sz="2000" dirty="0" smtClean="0">
                <a:latin typeface="Century Schoolbook" panose="02040604050505020304" pitchFamily="18" charset="0"/>
              </a:rPr>
              <a:t>использовать</a:t>
            </a:r>
            <a:r>
              <a:rPr lang="en-US" sz="2000" dirty="0" smtClean="0">
                <a:latin typeface="Century Schoolbook" panose="02040604050505020304" pitchFamily="18" charset="0"/>
              </a:rPr>
              <a:t> </a:t>
            </a:r>
            <a:r>
              <a:rPr lang="ru-RU" sz="2000" dirty="0" smtClean="0">
                <a:latin typeface="Century Schoolbook" panose="02040604050505020304" pitchFamily="18" charset="0"/>
              </a:rPr>
              <a:t>для </a:t>
            </a:r>
            <a:r>
              <a:rPr lang="ru-RU" sz="2000" dirty="0">
                <a:latin typeface="Century Schoolbook" panose="02040604050505020304" pitchFamily="18" charset="0"/>
              </a:rPr>
              <a:t>больших блоков текста с</a:t>
            </a:r>
          </a:p>
          <a:p>
            <a:r>
              <a:rPr lang="ru-RU" sz="2000" dirty="0">
                <a:latin typeface="Century Schoolbook" panose="02040604050505020304" pitchFamily="18" charset="0"/>
              </a:rPr>
              <a:t>высокими требованиями </a:t>
            </a:r>
            <a:r>
              <a:rPr lang="ru-RU" sz="2000" dirty="0" smtClean="0">
                <a:latin typeface="Century Schoolbook" panose="02040604050505020304" pitchFamily="18" charset="0"/>
              </a:rPr>
              <a:t>к</a:t>
            </a:r>
            <a:r>
              <a:rPr lang="en-US" sz="2000" dirty="0" smtClean="0">
                <a:latin typeface="Century Schoolbook" panose="02040604050505020304" pitchFamily="18" charset="0"/>
              </a:rPr>
              <a:t> </a:t>
            </a:r>
            <a:r>
              <a:rPr lang="ru-RU" sz="2000" dirty="0" smtClean="0">
                <a:latin typeface="Century Schoolbook" panose="02040604050505020304" pitchFamily="18" charset="0"/>
              </a:rPr>
              <a:t>форматированию</a:t>
            </a:r>
            <a:r>
              <a:rPr lang="ru-RU" sz="2000" dirty="0">
                <a:latin typeface="Century Schoolbook" panose="02040604050505020304" pitchFamily="18" charset="0"/>
              </a:rPr>
              <a:t>. </a:t>
            </a:r>
            <a:r>
              <a:rPr lang="ru-RU" sz="2000" dirty="0" smtClean="0">
                <a:latin typeface="Century Schoolbook" panose="02040604050505020304" pitchFamily="18" charset="0"/>
              </a:rPr>
              <a:t>Перед</a:t>
            </a:r>
            <a:r>
              <a:rPr lang="en-US" sz="2000" dirty="0" smtClean="0">
                <a:latin typeface="Century Schoolbook" panose="02040604050505020304" pitchFamily="18" charset="0"/>
              </a:rPr>
              <a:t> </a:t>
            </a:r>
            <a:r>
              <a:rPr lang="ru-RU" sz="2000" dirty="0" smtClean="0">
                <a:latin typeface="Century Schoolbook" panose="02040604050505020304" pitchFamily="18" charset="0"/>
              </a:rPr>
              <a:t>добавлением </a:t>
            </a:r>
            <a:r>
              <a:rPr lang="ru-RU" sz="2000" dirty="0">
                <a:latin typeface="Century Schoolbook" panose="02040604050505020304" pitchFamily="18" charset="0"/>
              </a:rPr>
              <a:t>простого </a:t>
            </a:r>
            <a:r>
              <a:rPr lang="ru-RU" sz="2000" dirty="0" smtClean="0">
                <a:latin typeface="Century Schoolbook" panose="02040604050505020304" pitchFamily="18" charset="0"/>
              </a:rPr>
              <a:t>текста</a:t>
            </a:r>
            <a:r>
              <a:rPr lang="en-US" sz="2000" dirty="0" smtClean="0">
                <a:latin typeface="Century Schoolbook" panose="02040604050505020304" pitchFamily="18" charset="0"/>
              </a:rPr>
              <a:t> </a:t>
            </a:r>
            <a:r>
              <a:rPr lang="ru-RU" sz="2000" dirty="0" smtClean="0">
                <a:latin typeface="Century Schoolbook" panose="02040604050505020304" pitchFamily="18" charset="0"/>
              </a:rPr>
              <a:t>необходимо </a:t>
            </a:r>
            <a:r>
              <a:rPr lang="ru-RU" sz="2000" dirty="0">
                <a:latin typeface="Century Schoolbook" panose="02040604050505020304" pitchFamily="18" charset="0"/>
              </a:rPr>
              <a:t>перетащить </a:t>
            </a:r>
            <a:r>
              <a:rPr lang="ru-RU" sz="2000" dirty="0" smtClean="0">
                <a:latin typeface="Century Schoolbook" panose="02040604050505020304" pitchFamily="18" charset="0"/>
              </a:rPr>
              <a:t>инструмент</a:t>
            </a:r>
            <a:r>
              <a:rPr lang="en-US" sz="2000" dirty="0" smtClean="0">
                <a:latin typeface="Century Schoolbook" panose="02040604050505020304" pitchFamily="18" charset="0"/>
              </a:rPr>
              <a:t> </a:t>
            </a:r>
            <a:r>
              <a:rPr lang="ru-RU" sz="2000" i="1" u="sng" dirty="0" smtClean="0">
                <a:latin typeface="Century Schoolbook" panose="02040604050505020304" pitchFamily="18" charset="0"/>
              </a:rPr>
              <a:t>Текст</a:t>
            </a:r>
            <a:r>
              <a:rPr lang="ru-RU" sz="2000" dirty="0" smtClean="0">
                <a:latin typeface="Century Schoolbook" panose="02040604050505020304" pitchFamily="18" charset="0"/>
              </a:rPr>
              <a:t>, </a:t>
            </a:r>
            <a:r>
              <a:rPr lang="ru-RU" sz="2000" dirty="0">
                <a:latin typeface="Century Schoolbook" panose="02040604050505020304" pitchFamily="18" charset="0"/>
              </a:rPr>
              <a:t>чтобы создать </a:t>
            </a:r>
            <a:r>
              <a:rPr lang="ru-RU" sz="2000" dirty="0" smtClean="0">
                <a:latin typeface="Century Schoolbook" panose="02040604050505020304" pitchFamily="18" charset="0"/>
              </a:rPr>
              <a:t>текстовый</a:t>
            </a:r>
            <a:r>
              <a:rPr lang="en-US" sz="2000" dirty="0" smtClean="0">
                <a:latin typeface="Century Schoolbook" panose="02040604050505020304" pitchFamily="18" charset="0"/>
              </a:rPr>
              <a:t> </a:t>
            </a:r>
            <a:r>
              <a:rPr lang="ru-RU" sz="2000" dirty="0" smtClean="0">
                <a:latin typeface="Century Schoolbook" panose="02040604050505020304" pitchFamily="18" charset="0"/>
              </a:rPr>
              <a:t>фрейм</a:t>
            </a:r>
            <a:r>
              <a:rPr lang="ru-RU" sz="2000" dirty="0">
                <a:latin typeface="Century Schoolbook" panose="02040604050505020304" pitchFamily="18" charset="0"/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05613"/>
            <a:ext cx="2942855" cy="2386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932416"/>
            <a:ext cx="333375" cy="333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259632" y="5445224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Инструмент </a:t>
            </a:r>
            <a:r>
              <a:rPr lang="ru-RU" sz="1400" i="1" u="sng" dirty="0" smtClean="0"/>
              <a:t>Текст</a:t>
            </a:r>
            <a:endParaRPr lang="ru-RU" sz="1400" i="1" u="sng" dirty="0"/>
          </a:p>
        </p:txBody>
      </p:sp>
    </p:spTree>
    <p:extLst>
      <p:ext uri="{BB962C8B-B14F-4D97-AF65-F5344CB8AC3E}">
        <p14:creationId xmlns:p14="http://schemas.microsoft.com/office/powerpoint/2010/main" val="1845237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92696"/>
          </a:xfrm>
        </p:spPr>
        <p:txBody>
          <a:bodyPr/>
          <a:lstStyle/>
          <a:p>
            <a:r>
              <a:rPr lang="ru-RU" dirty="0"/>
              <a:t>Фигурный текст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052736"/>
            <a:ext cx="6789440" cy="13247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Фигурный текст используется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для</a:t>
            </a:r>
            <a:r>
              <a:rPr lang="en-US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коротких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строк текста, к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которым</a:t>
            </a:r>
            <a:r>
              <a:rPr lang="en-US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можно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применить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различные</a:t>
            </a:r>
            <a:r>
              <a:rPr lang="en-US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эффекты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, таких как тени или контуры.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1" y="1103470"/>
            <a:ext cx="14287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21088"/>
            <a:ext cx="37814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12665" y="3001385"/>
            <a:ext cx="6624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entury Schoolbook" panose="02040604050505020304" pitchFamily="18" charset="0"/>
              </a:rPr>
              <a:t>Чтобы расположить выбранный текст вдоль пути, выберите </a:t>
            </a:r>
            <a:r>
              <a:rPr lang="ru-RU" sz="2000" i="1" u="sng" dirty="0">
                <a:latin typeface="Century Schoolbook" panose="02040604050505020304" pitchFamily="18" charset="0"/>
              </a:rPr>
              <a:t>Текст вдоль пути </a:t>
            </a:r>
            <a:r>
              <a:rPr lang="ru-RU" sz="2000" dirty="0">
                <a:latin typeface="Century Schoolbook" panose="02040604050505020304" pitchFamily="18" charset="0"/>
              </a:rPr>
              <a:t>в меню </a:t>
            </a:r>
            <a:r>
              <a:rPr lang="ru-RU" sz="2000" i="1" u="sng" dirty="0">
                <a:latin typeface="Century Schoolbook" panose="02040604050505020304" pitchFamily="18" charset="0"/>
              </a:rPr>
              <a:t>Текст</a:t>
            </a:r>
            <a:r>
              <a:rPr lang="ru-RU" sz="2000" dirty="0">
                <a:latin typeface="Century Schoolbook" panose="02040604050505020304" pitchFamily="18" charset="0"/>
              </a:rPr>
              <a:t>, а затем </a:t>
            </a:r>
            <a:r>
              <a:rPr lang="ru-RU" sz="2000" dirty="0" smtClean="0">
                <a:latin typeface="Century Schoolbook" panose="02040604050505020304" pitchFamily="18" charset="0"/>
              </a:rPr>
              <a:t>щелкните на</a:t>
            </a:r>
            <a:r>
              <a:rPr lang="en-US" sz="2000" dirty="0" smtClean="0">
                <a:latin typeface="Century Schoolbook" panose="02040604050505020304" pitchFamily="18" charset="0"/>
              </a:rPr>
              <a:t> </a:t>
            </a:r>
            <a:r>
              <a:rPr lang="ru-RU" sz="2000" dirty="0" smtClean="0">
                <a:latin typeface="Century Schoolbook" panose="02040604050505020304" pitchFamily="18" charset="0"/>
              </a:rPr>
              <a:t>нарисованный вами путь.</a:t>
            </a:r>
            <a:endParaRPr lang="ru-RU" sz="2000" dirty="0">
              <a:latin typeface="Century Schoolbook" panose="020406040505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09120"/>
            <a:ext cx="1476375" cy="295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123728" y="2576389"/>
            <a:ext cx="5040560" cy="4879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Расположить текст вдоль пути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93717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Century Schoolbook" panose="02040604050505020304" pitchFamily="18" charset="0"/>
              </a:rPr>
              <a:t>На странице можно отобразить линейки, сетки и</a:t>
            </a:r>
            <a:br>
              <a:rPr lang="ru-RU" sz="2200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Century Schoolbook" panose="02040604050505020304" pitchFamily="18" charset="0"/>
              </a:rPr>
              <a:t>направляющие для более удобной организации</a:t>
            </a:r>
            <a:br>
              <a:rPr lang="ru-RU" sz="2200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Century Schoolbook" panose="02040604050505020304" pitchFamily="18" charset="0"/>
              </a:rPr>
              <a:t>объектов и их точного размещения в требуемых местах. </a:t>
            </a:r>
            <a:br>
              <a:rPr lang="ru-RU" sz="2200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endParaRPr lang="ru-RU" sz="2200" dirty="0" smtClean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Century Schoolbook" panose="02040604050505020304" pitchFamily="18" charset="0"/>
              </a:rPr>
              <a:t>Чтобы отобразить или скрыть сетки, направляющие</a:t>
            </a:r>
            <a:br>
              <a:rPr lang="ru-RU" sz="2200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Century Schoolbook" panose="02040604050505020304" pitchFamily="18" charset="0"/>
              </a:rPr>
              <a:t>и линейки, щелкните меню </a:t>
            </a:r>
            <a:r>
              <a:rPr lang="ru-RU" sz="2200" i="1" u="sng" dirty="0">
                <a:solidFill>
                  <a:schemeClr val="tx1"/>
                </a:solidFill>
                <a:latin typeface="Century Schoolbook" panose="02040604050505020304" pitchFamily="18" charset="0"/>
              </a:rPr>
              <a:t>Вид</a:t>
            </a:r>
            <a:r>
              <a:rPr lang="ru-RU" sz="22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Century Schoolbook" panose="02040604050505020304" pitchFamily="18" charset="0"/>
              </a:rPr>
              <a:t>и </a:t>
            </a:r>
            <a:r>
              <a:rPr lang="ru-RU" sz="22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выберите необходимые элементы.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68760"/>
          </a:xfrm>
        </p:spPr>
        <p:txBody>
          <a:bodyPr/>
          <a:lstStyle/>
          <a:p>
            <a:r>
              <a:rPr lang="ru-RU" sz="4400" b="1" dirty="0">
                <a:effectLst/>
              </a:rPr>
              <a:t>Инструменты макета страницы</a:t>
            </a:r>
            <a:r>
              <a:rPr lang="ru-RU" sz="4400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4221088"/>
            <a:ext cx="392675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0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>
                <a:effectLst/>
              </a:rPr>
              <a:t>Работа с объектами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19256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800" dirty="0">
                <a:solidFill>
                  <a:schemeClr val="tx1"/>
                </a:solidFill>
                <a:latin typeface="Century Schoolbook" panose="02040604050505020304" pitchFamily="18" charset="0"/>
              </a:rPr>
              <a:t>Существенную роль при создании рисунков играет</a:t>
            </a:r>
            <a:br>
              <a:rPr lang="ru-RU" sz="3800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ru-RU" sz="3800" dirty="0">
                <a:solidFill>
                  <a:schemeClr val="tx1"/>
                </a:solidFill>
                <a:latin typeface="Century Schoolbook" panose="02040604050505020304" pitchFamily="18" charset="0"/>
              </a:rPr>
              <a:t>работа с объектами. </a:t>
            </a:r>
            <a:endParaRPr lang="ru-RU" sz="3800" dirty="0" smtClean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3800" dirty="0">
                <a:solidFill>
                  <a:schemeClr val="tx1"/>
                </a:solidFill>
                <a:latin typeface="Century Schoolbook" panose="02040604050505020304" pitchFamily="18" charset="0"/>
              </a:rPr>
              <a:t>Выберите объект </a:t>
            </a:r>
            <a:r>
              <a:rPr lang="ru-RU" sz="3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с помощью инструмента</a:t>
            </a:r>
            <a:r>
              <a:rPr lang="en-US" sz="3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sz="3800" i="1" u="sng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Указатель</a:t>
            </a:r>
            <a:r>
              <a:rPr lang="ru-RU" sz="38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sz="3800" dirty="0">
                <a:solidFill>
                  <a:schemeClr val="tx1"/>
                </a:solidFill>
                <a:latin typeface="Century Schoolbook" panose="02040604050505020304" pitchFamily="18" charset="0"/>
              </a:rPr>
              <a:t>, </a:t>
            </a:r>
            <a:r>
              <a:rPr lang="ru-RU" sz="3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чтобы активировать </a:t>
            </a:r>
            <a:r>
              <a:rPr lang="ru-RU" sz="3800" dirty="0">
                <a:solidFill>
                  <a:schemeClr val="tx1"/>
                </a:solidFill>
                <a:latin typeface="Century Schoolbook" panose="02040604050505020304" pitchFamily="18" charset="0"/>
              </a:rPr>
              <a:t>м</a:t>
            </a:r>
            <a:r>
              <a:rPr lang="ru-RU" sz="3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аркеры</a:t>
            </a:r>
            <a:r>
              <a:rPr lang="en-US" sz="3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sz="3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выбора</a:t>
            </a:r>
            <a:r>
              <a:rPr lang="ru-RU" sz="3800" dirty="0">
                <a:solidFill>
                  <a:schemeClr val="tx1"/>
                </a:solidFill>
                <a:latin typeface="Century Schoolbook" panose="02040604050505020304" pitchFamily="18" charset="0"/>
              </a:rPr>
              <a:t>. </a:t>
            </a:r>
            <a:r>
              <a:rPr lang="ru-RU" sz="3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Для пропорционального</a:t>
            </a:r>
            <a:r>
              <a:rPr lang="ru-RU" sz="3800" dirty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sz="3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изменения размеров объекта </a:t>
            </a:r>
            <a:r>
              <a:rPr lang="ru-RU" sz="3800" dirty="0">
                <a:solidFill>
                  <a:schemeClr val="tx1"/>
                </a:solidFill>
                <a:latin typeface="Century Schoolbook" panose="02040604050505020304" pitchFamily="18" charset="0"/>
              </a:rPr>
              <a:t>перетащите угловой маркер. </a:t>
            </a:r>
            <a:r>
              <a:rPr lang="ru-RU" sz="3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Для непропорционального </a:t>
            </a:r>
            <a:r>
              <a:rPr lang="ru-RU" sz="3800" dirty="0">
                <a:solidFill>
                  <a:schemeClr val="tx1"/>
                </a:solidFill>
                <a:latin typeface="Century Schoolbook" panose="02040604050505020304" pitchFamily="18" charset="0"/>
              </a:rPr>
              <a:t>изменения размеров</a:t>
            </a:r>
            <a:br>
              <a:rPr lang="ru-RU" sz="3800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ru-RU" sz="3800" dirty="0">
                <a:solidFill>
                  <a:schemeClr val="tx1"/>
                </a:solidFill>
                <a:latin typeface="Century Schoolbook" panose="02040604050505020304" pitchFamily="18" charset="0"/>
              </a:rPr>
              <a:t>объекта перетащите средний маркер. </a:t>
            </a:r>
            <a:endParaRPr lang="ru-RU" sz="3800" dirty="0" smtClean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3800" dirty="0">
                <a:solidFill>
                  <a:schemeClr val="tx1"/>
                </a:solidFill>
                <a:latin typeface="Century Schoolbook" panose="02040604050505020304" pitchFamily="18" charset="0"/>
              </a:rPr>
              <a:t>Для выбора нескольких объектов, щелкните каждый</a:t>
            </a:r>
            <a:br>
              <a:rPr lang="ru-RU" sz="3800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ru-RU" sz="3800" dirty="0">
                <a:solidFill>
                  <a:schemeClr val="tx1"/>
                </a:solidFill>
                <a:latin typeface="Century Schoolbook" panose="02040604050505020304" pitchFamily="18" charset="0"/>
              </a:rPr>
              <a:t>из них, удерживая клавишу </a:t>
            </a:r>
            <a:r>
              <a:rPr lang="ru-RU" sz="3800" i="1" u="sng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Shift</a:t>
            </a:r>
            <a:r>
              <a:rPr lang="ru-RU" sz="3800" dirty="0">
                <a:solidFill>
                  <a:schemeClr val="tx1"/>
                </a:solidFill>
                <a:latin typeface="Century Schoolbook" panose="02040604050505020304" pitchFamily="18" charset="0"/>
              </a:rPr>
              <a:t>. </a:t>
            </a:r>
            <a:endParaRPr lang="ru-RU" sz="3800" dirty="0" smtClean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3800" dirty="0">
                <a:solidFill>
                  <a:schemeClr val="tx1"/>
                </a:solidFill>
                <a:latin typeface="Century Schoolbook" panose="02040604050505020304" pitchFamily="18" charset="0"/>
              </a:rPr>
              <a:t>Для перемещения выбранного объекта, коснитесь</a:t>
            </a:r>
            <a:br>
              <a:rPr lang="ru-RU" sz="3800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ru-RU" sz="3800" dirty="0">
                <a:solidFill>
                  <a:schemeClr val="tx1"/>
                </a:solidFill>
                <a:latin typeface="Century Schoolbook" panose="02040604050505020304" pitchFamily="18" charset="0"/>
              </a:rPr>
              <a:t>указателем его центра и перетащите объект в новое</a:t>
            </a:r>
            <a:br>
              <a:rPr lang="ru-RU" sz="3800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ru-RU" sz="3800" dirty="0">
                <a:solidFill>
                  <a:schemeClr val="tx1"/>
                </a:solidFill>
                <a:latin typeface="Century Schoolbook" panose="02040604050505020304" pitchFamily="18" charset="0"/>
              </a:rPr>
              <a:t>место.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81128"/>
            <a:ext cx="26193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46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116632"/>
            <a:ext cx="8229600" cy="979512"/>
          </a:xfrm>
        </p:spPr>
        <p:txBody>
          <a:bodyPr/>
          <a:lstStyle/>
          <a:p>
            <a:r>
              <a:rPr lang="ru-RU" dirty="0">
                <a:effectLst/>
              </a:rPr>
              <a:t>Работа с объектами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" y="1196753"/>
            <a:ext cx="8229600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Дважды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щелкните объект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,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чтобы появились маркеры поворота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Перетащите угловой 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маркер,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чтобы повернуть 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объект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по часовой 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или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против часовой 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стрелки. </a:t>
            </a:r>
            <a:endParaRPr lang="ru-RU" sz="2000" dirty="0" smtClean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Во время группировки двух или более объектов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эти объекты 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рассматриваются как одно целое. 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Чтобы сгруппировать или разгруппировать выбранные объекты, щелкните </a:t>
            </a:r>
            <a:r>
              <a:rPr lang="ru-RU" sz="2000" i="1" u="sng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Объект</a:t>
            </a:r>
            <a:r>
              <a:rPr lang="en-US" sz="2000" i="1" u="sng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&gt;</a:t>
            </a:r>
            <a:r>
              <a:rPr lang="ru-RU" sz="2000" i="1" u="sng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Группа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и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выберите необходимый параметр.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endParaRPr lang="ru-RU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16832"/>
            <a:ext cx="2232248" cy="155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157192"/>
            <a:ext cx="3312368" cy="158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59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8" y="116632"/>
            <a:ext cx="8229600" cy="908720"/>
          </a:xfrm>
        </p:spPr>
        <p:txBody>
          <a:bodyPr/>
          <a:lstStyle/>
          <a:p>
            <a:r>
              <a:rPr lang="ru-RU" sz="4800" dirty="0">
                <a:effectLst/>
              </a:rPr>
              <a:t>Формирование объектов</a:t>
            </a:r>
            <a:r>
              <a:rPr lang="ru-RU" sz="48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8" y="1124744"/>
            <a:ext cx="8229600" cy="501697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Форму объектов можно изменить с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помощью инструмента </a:t>
            </a:r>
            <a:r>
              <a:rPr lang="ru-RU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Форма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. Различные типы объектов</a:t>
            </a:r>
            <a:b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могут иметь и различную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форму.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7283" y="3068960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entury Schoolbook" panose="02040604050505020304" pitchFamily="18" charset="0"/>
              </a:rPr>
              <a:t>Перетаскивая </a:t>
            </a:r>
            <a:r>
              <a:rPr lang="ru-RU" sz="2000" dirty="0" smtClean="0">
                <a:latin typeface="Century Schoolbook" panose="02040604050505020304" pitchFamily="18" charset="0"/>
              </a:rPr>
              <a:t>углы</a:t>
            </a:r>
            <a:r>
              <a:rPr lang="en-US" sz="2000" dirty="0" smtClean="0">
                <a:latin typeface="Century Schoolbook" panose="02040604050505020304" pitchFamily="18" charset="0"/>
              </a:rPr>
              <a:t> </a:t>
            </a:r>
            <a:r>
              <a:rPr lang="ru-RU" sz="2000" dirty="0" smtClean="0">
                <a:latin typeface="Century Schoolbook" panose="02040604050505020304" pitchFamily="18" charset="0"/>
              </a:rPr>
              <a:t>прямоугольника </a:t>
            </a:r>
            <a:r>
              <a:rPr lang="ru-RU" sz="2000" dirty="0">
                <a:latin typeface="Century Schoolbook" panose="02040604050505020304" pitchFamily="18" charset="0"/>
              </a:rPr>
              <a:t>с </a:t>
            </a:r>
            <a:r>
              <a:rPr lang="ru-RU" sz="2000" dirty="0" smtClean="0">
                <a:latin typeface="Century Schoolbook" panose="02040604050505020304" pitchFamily="18" charset="0"/>
              </a:rPr>
              <a:t>помощью</a:t>
            </a:r>
            <a:r>
              <a:rPr lang="en-US" sz="2000" dirty="0" smtClean="0">
                <a:latin typeface="Century Schoolbook" panose="02040604050505020304" pitchFamily="18" charset="0"/>
              </a:rPr>
              <a:t> </a:t>
            </a:r>
            <a:r>
              <a:rPr lang="ru-RU" sz="2000" dirty="0" smtClean="0">
                <a:latin typeface="Century Schoolbook" panose="02040604050505020304" pitchFamily="18" charset="0"/>
              </a:rPr>
              <a:t>инструмента </a:t>
            </a:r>
            <a:r>
              <a:rPr lang="ru-RU" sz="2000" dirty="0">
                <a:latin typeface="Century Schoolbook" panose="02040604050505020304" pitchFamily="18" charset="0"/>
              </a:rPr>
              <a:t>Форма </a:t>
            </a:r>
            <a:r>
              <a:rPr lang="ru-RU" sz="2000" dirty="0" smtClean="0">
                <a:latin typeface="Century Schoolbook" panose="02040604050505020304" pitchFamily="18" charset="0"/>
              </a:rPr>
              <a:t>,</a:t>
            </a:r>
            <a:r>
              <a:rPr lang="en-US" sz="2000" dirty="0" smtClean="0">
                <a:latin typeface="Century Schoolbook" panose="02040604050505020304" pitchFamily="18" charset="0"/>
              </a:rPr>
              <a:t> </a:t>
            </a:r>
            <a:r>
              <a:rPr lang="ru-RU" sz="2000" dirty="0" smtClean="0">
                <a:latin typeface="Century Schoolbook" panose="02040604050505020304" pitchFamily="18" charset="0"/>
              </a:rPr>
              <a:t>можно </a:t>
            </a:r>
            <a:r>
              <a:rPr lang="ru-RU" sz="2000" dirty="0">
                <a:latin typeface="Century Schoolbook" panose="02040604050505020304" pitchFamily="18" charset="0"/>
              </a:rPr>
              <a:t>округлить все </a:t>
            </a:r>
            <a:r>
              <a:rPr lang="ru-RU" sz="2000" dirty="0" smtClean="0">
                <a:latin typeface="Century Schoolbook" panose="02040604050505020304" pitchFamily="18" charset="0"/>
              </a:rPr>
              <a:t>его</a:t>
            </a:r>
            <a:r>
              <a:rPr lang="en-US" sz="2000" dirty="0" smtClean="0">
                <a:latin typeface="Century Schoolbook" panose="02040604050505020304" pitchFamily="18" charset="0"/>
              </a:rPr>
              <a:t> </a:t>
            </a:r>
            <a:r>
              <a:rPr lang="ru-RU" sz="2000" dirty="0" smtClean="0">
                <a:latin typeface="Century Schoolbook" panose="02040604050505020304" pitchFamily="18" charset="0"/>
              </a:rPr>
              <a:t>углы</a:t>
            </a:r>
            <a:r>
              <a:rPr lang="ru-RU" sz="2000" dirty="0">
                <a:latin typeface="Century Schoolbook" panose="020406040505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560565"/>
            <a:ext cx="14954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76846"/>
            <a:ext cx="3248123" cy="142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7283" y="5126052"/>
            <a:ext cx="684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entury Schoolbook" panose="02040604050505020304" pitchFamily="18" charset="0"/>
              </a:rPr>
              <a:t>C</a:t>
            </a:r>
            <a:r>
              <a:rPr lang="ru-RU" sz="2000" dirty="0" smtClean="0">
                <a:latin typeface="Century Schoolbook" panose="02040604050505020304" pitchFamily="18" charset="0"/>
              </a:rPr>
              <a:t> помощью</a:t>
            </a:r>
            <a:r>
              <a:rPr lang="en-US" sz="2000" dirty="0" smtClean="0">
                <a:latin typeface="Century Schoolbook" panose="02040604050505020304" pitchFamily="18" charset="0"/>
              </a:rPr>
              <a:t> </a:t>
            </a:r>
            <a:r>
              <a:rPr lang="ru-RU" sz="2000" dirty="0" smtClean="0">
                <a:latin typeface="Century Schoolbook" panose="02040604050505020304" pitchFamily="18" charset="0"/>
              </a:rPr>
              <a:t>панели </a:t>
            </a:r>
            <a:r>
              <a:rPr lang="ru-RU" sz="2000" dirty="0">
                <a:latin typeface="Century Schoolbook" panose="02040604050505020304" pitchFamily="18" charset="0"/>
              </a:rPr>
              <a:t>свойств можно </a:t>
            </a:r>
            <a:r>
              <a:rPr lang="ru-RU" sz="2000" dirty="0" smtClean="0">
                <a:latin typeface="Century Schoolbook" panose="02040604050505020304" pitchFamily="18" charset="0"/>
              </a:rPr>
              <a:t>создать</a:t>
            </a:r>
            <a:r>
              <a:rPr lang="en-US" sz="2000" dirty="0" smtClean="0">
                <a:latin typeface="Century Schoolbook" panose="02040604050505020304" pitchFamily="18" charset="0"/>
              </a:rPr>
              <a:t> </a:t>
            </a:r>
            <a:r>
              <a:rPr lang="ru-RU" sz="2000" dirty="0" smtClean="0">
                <a:latin typeface="Century Schoolbook" panose="02040604050505020304" pitchFamily="18" charset="0"/>
              </a:rPr>
              <a:t>прямоугольник </a:t>
            </a:r>
            <a:r>
              <a:rPr lang="ru-RU" sz="2000" dirty="0">
                <a:latin typeface="Century Schoolbook" panose="02040604050505020304" pitchFamily="18" charset="0"/>
              </a:rPr>
              <a:t>с </a:t>
            </a:r>
            <a:r>
              <a:rPr lang="ru-RU" sz="2000" dirty="0" smtClean="0">
                <a:latin typeface="Century Schoolbook" panose="02040604050505020304" pitchFamily="18" charset="0"/>
              </a:rPr>
              <a:t>закругленными</a:t>
            </a:r>
            <a:r>
              <a:rPr lang="en-US" sz="2000" dirty="0" smtClean="0">
                <a:latin typeface="Century Schoolbook" panose="02040604050505020304" pitchFamily="18" charset="0"/>
              </a:rPr>
              <a:t> </a:t>
            </a:r>
            <a:r>
              <a:rPr lang="ru-RU" sz="2000" dirty="0" smtClean="0">
                <a:latin typeface="Century Schoolbook" panose="02040604050505020304" pitchFamily="18" charset="0"/>
              </a:rPr>
              <a:t>углами</a:t>
            </a:r>
            <a:r>
              <a:rPr lang="ru-RU" sz="2000" dirty="0">
                <a:latin typeface="Century Schoolbook" panose="02040604050505020304" pitchFamily="18" charset="0"/>
              </a:rPr>
              <a:t>, углами с выемками </a:t>
            </a:r>
            <a:r>
              <a:rPr lang="ru-RU" sz="2000" dirty="0" smtClean="0">
                <a:latin typeface="Century Schoolbook" panose="02040604050505020304" pitchFamily="18" charset="0"/>
              </a:rPr>
              <a:t>и</a:t>
            </a:r>
            <a:r>
              <a:rPr lang="en-US" sz="2000" dirty="0" smtClean="0">
                <a:latin typeface="Century Schoolbook" panose="02040604050505020304" pitchFamily="18" charset="0"/>
              </a:rPr>
              <a:t> </a:t>
            </a:r>
            <a:r>
              <a:rPr lang="ru-RU" sz="2000" dirty="0" smtClean="0">
                <a:latin typeface="Century Schoolbook" panose="02040604050505020304" pitchFamily="18" charset="0"/>
              </a:rPr>
              <a:t>фасками</a:t>
            </a:r>
            <a:r>
              <a:rPr lang="ru-RU" sz="2000" dirty="0">
                <a:latin typeface="Century Schoolbook" panose="02040604050505020304" pitchFamily="18" charset="0"/>
              </a:rPr>
              <a:t>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627784" y="2616888"/>
            <a:ext cx="4032448" cy="548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effectLst/>
              </a:rPr>
              <a:t>Прямоугольники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1932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ru-RU" dirty="0" smtClean="0"/>
              <a:t>Заливка объектов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Объекты и другие замкнутые области можно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заполнять цветными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, текстурированными и другими заливками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и узорами.</a:t>
            </a:r>
            <a:endParaRPr lang="ru-RU" sz="20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3274" y="1700808"/>
            <a:ext cx="7953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Например, при </a:t>
            </a:r>
            <a:r>
              <a:rPr lang="ru-RU" dirty="0" smtClean="0">
                <a:latin typeface="Century Schoolbook" panose="02040604050505020304" pitchFamily="18" charset="0"/>
              </a:rPr>
              <a:t>создании прямоугольника </a:t>
            </a:r>
            <a:r>
              <a:rPr lang="ru-RU" dirty="0">
                <a:latin typeface="Century Schoolbook" panose="02040604050505020304" pitchFamily="18" charset="0"/>
              </a:rPr>
              <a:t>в </a:t>
            </a:r>
            <a:r>
              <a:rPr lang="ru-RU" dirty="0" smtClean="0">
                <a:latin typeface="Century Schoolbook" panose="02040604050505020304" pitchFamily="18" charset="0"/>
              </a:rPr>
              <a:t>окне настройки </a:t>
            </a:r>
            <a:r>
              <a:rPr lang="ru-RU" dirty="0">
                <a:latin typeface="Century Schoolbook" panose="02040604050505020304" pitchFamily="18" charset="0"/>
              </a:rPr>
              <a:t>Свойства </a:t>
            </a:r>
            <a:r>
              <a:rPr lang="ru-RU" dirty="0" smtClean="0">
                <a:latin typeface="Century Schoolbook" panose="02040604050505020304" pitchFamily="18" charset="0"/>
              </a:rPr>
              <a:t>объекта автоматически отображаются параметры </a:t>
            </a:r>
            <a:r>
              <a:rPr lang="ru-RU" dirty="0">
                <a:latin typeface="Century Schoolbook" panose="02040604050505020304" pitchFamily="18" charset="0"/>
              </a:rPr>
              <a:t>абриса, заливки и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прозрачности, а </a:t>
            </a:r>
            <a:r>
              <a:rPr lang="ru-RU" dirty="0" smtClean="0">
                <a:latin typeface="Century Schoolbook" panose="02040604050505020304" pitchFamily="18" charset="0"/>
              </a:rPr>
              <a:t>также свойства </a:t>
            </a:r>
            <a:r>
              <a:rPr lang="ru-RU" dirty="0">
                <a:latin typeface="Century Schoolbook" panose="02040604050505020304" pitchFamily="18" charset="0"/>
              </a:rPr>
              <a:t>прямоугольника.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492896"/>
            <a:ext cx="1826438" cy="378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732" y="2708920"/>
            <a:ext cx="6408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Schoolbook" panose="02040604050505020304" pitchFamily="18" charset="0"/>
              </a:rPr>
              <a:t>Объект можно заполнить однородной или </a:t>
            </a:r>
            <a:r>
              <a:rPr lang="ru-RU" sz="1600" i="1" u="sng" dirty="0" smtClean="0">
                <a:latin typeface="Century Schoolbook" panose="02040604050505020304" pitchFamily="18" charset="0"/>
              </a:rPr>
              <a:t>интерактивной</a:t>
            </a:r>
            <a:endParaRPr lang="ru-RU" sz="1600" i="1" u="sng" dirty="0">
              <a:latin typeface="Century Schoolbook" panose="02040604050505020304" pitchFamily="18" charset="0"/>
            </a:endParaRPr>
          </a:p>
          <a:p>
            <a:r>
              <a:rPr lang="ru-RU" sz="1600" i="1" u="sng" dirty="0">
                <a:latin typeface="Century Schoolbook" panose="02040604050505020304" pitchFamily="18" charset="0"/>
              </a:rPr>
              <a:t>заливкой</a:t>
            </a:r>
            <a:r>
              <a:rPr lang="ru-RU" sz="1600" dirty="0">
                <a:latin typeface="Century Schoolbook" panose="02040604050505020304" pitchFamily="18" charset="0"/>
              </a:rPr>
              <a:t>, а также заливками узора, текстуры, сеткой</a:t>
            </a:r>
          </a:p>
          <a:p>
            <a:r>
              <a:rPr lang="ru-RU" sz="1600" dirty="0">
                <a:latin typeface="Century Schoolbook" panose="02040604050505020304" pitchFamily="18" charset="0"/>
              </a:rPr>
              <a:t>или заливкой </a:t>
            </a:r>
            <a:r>
              <a:rPr lang="en-US" sz="1600" dirty="0" smtClean="0">
                <a:latin typeface="Century Schoolbook" panose="02040604050505020304" pitchFamily="18" charset="0"/>
              </a:rPr>
              <a:t>PostScript.</a:t>
            </a:r>
            <a:r>
              <a:rPr lang="ru-RU" sz="1600" dirty="0" smtClean="0">
                <a:latin typeface="Century Schoolbook" panose="02040604050505020304" pitchFamily="18" charset="0"/>
              </a:rPr>
              <a:t> </a:t>
            </a:r>
            <a:r>
              <a:rPr lang="ru-RU" sz="1600" i="1" u="sng" dirty="0" smtClean="0">
                <a:latin typeface="Century Schoolbook" panose="02040604050505020304" pitchFamily="18" charset="0"/>
              </a:rPr>
              <a:t>Интерактивная </a:t>
            </a:r>
            <a:r>
              <a:rPr lang="ru-RU" sz="1600" i="1" u="sng" dirty="0">
                <a:latin typeface="Century Schoolbook" panose="02040604050505020304" pitchFamily="18" charset="0"/>
              </a:rPr>
              <a:t>заливка</a:t>
            </a:r>
            <a:r>
              <a:rPr lang="ru-RU" sz="1600" dirty="0">
                <a:latin typeface="Century Schoolbook" panose="02040604050505020304" pitchFamily="18" charset="0"/>
              </a:rPr>
              <a:t> — это смешанная заливка из двух </a:t>
            </a:r>
            <a:r>
              <a:rPr lang="ru-RU" sz="1600" dirty="0" smtClean="0">
                <a:latin typeface="Century Schoolbook" panose="02040604050505020304" pitchFamily="18" charset="0"/>
              </a:rPr>
              <a:t>и более </a:t>
            </a:r>
            <a:r>
              <a:rPr lang="ru-RU" sz="1600" dirty="0">
                <a:latin typeface="Century Schoolbook" panose="02040604050505020304" pitchFamily="18" charset="0"/>
              </a:rPr>
              <a:t>цветов с плавными переходами</a:t>
            </a:r>
            <a:r>
              <a:rPr lang="ru-RU" sz="1600" dirty="0" smtClean="0">
                <a:latin typeface="Century Schoolbook" panose="02040604050505020304" pitchFamily="18" charset="0"/>
              </a:rPr>
              <a:t>. Можно залить узором.</a:t>
            </a:r>
            <a:endParaRPr lang="ru-RU" sz="1600" dirty="0">
              <a:latin typeface="Century Schoolbook" panose="02040604050505020304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36" y="4564579"/>
            <a:ext cx="2232248" cy="64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90" y="4116838"/>
            <a:ext cx="2190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160" y="4162072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536" y="4720356"/>
            <a:ext cx="21717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1763688" y="4339920"/>
            <a:ext cx="864096" cy="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437284" y="5054993"/>
            <a:ext cx="703252" cy="122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563219"/>
            <a:ext cx="21717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99" y="5403721"/>
            <a:ext cx="1965186" cy="99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 стрелкой 18"/>
          <p:cNvCxnSpPr/>
          <p:nvPr/>
        </p:nvCxnSpPr>
        <p:spPr>
          <a:xfrm flipV="1">
            <a:off x="2921287" y="5862029"/>
            <a:ext cx="57059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817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/>
          <a:lstStyle/>
          <a:p>
            <a:r>
              <a:rPr lang="ru-RU" sz="4400" b="1" dirty="0"/>
              <a:t>Эллипсы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Чтобы создать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из</a:t>
            </a:r>
            <a:r>
              <a:rPr lang="en-US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эллипса сектор</a:t>
            </a:r>
            <a:r>
              <a:rPr lang="en-US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окружности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,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с помощью</a:t>
            </a:r>
            <a:r>
              <a:rPr lang="en-US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инструмента</a:t>
            </a:r>
            <a:r>
              <a:rPr lang="en-US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i="1" u="sng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Форма</a:t>
            </a:r>
            <a:r>
              <a:rPr lang="en-US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перетащите узел так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,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чтобы</a:t>
            </a:r>
            <a:r>
              <a:rPr lang="en-US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указатель 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находился внутри эллипса. Чтобы создать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из</a:t>
            </a:r>
            <a:r>
              <a:rPr lang="en-US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эллипса 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дугу, перетащите узел так, чтобы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указатель</a:t>
            </a:r>
            <a:r>
              <a:rPr lang="en-US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находился 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снаружи эллипса.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69" y="2610854"/>
            <a:ext cx="30384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64360"/>
            <a:ext cx="32289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2120" y="4194225"/>
            <a:ext cx="77122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Для изменения формы многоугольника или </a:t>
            </a:r>
            <a:r>
              <a:rPr lang="ru-RU" dirty="0" smtClean="0">
                <a:latin typeface="Century Schoolbook" panose="02040604050505020304" pitchFamily="18" charset="0"/>
              </a:rPr>
              <a:t>звезды</a:t>
            </a:r>
            <a:r>
              <a:rPr lang="en-US" dirty="0" smtClean="0"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latin typeface="Century Schoolbook" panose="02040604050505020304" pitchFamily="18" charset="0"/>
              </a:rPr>
              <a:t>щелкните</a:t>
            </a:r>
            <a:r>
              <a:rPr lang="en-US" dirty="0" smtClean="0"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latin typeface="Century Schoolbook" panose="02040604050505020304" pitchFamily="18" charset="0"/>
              </a:rPr>
              <a:t>инструмент </a:t>
            </a:r>
            <a:r>
              <a:rPr lang="ru-RU" i="1" u="sng" dirty="0">
                <a:latin typeface="Century Schoolbook" panose="02040604050505020304" pitchFamily="18" charset="0"/>
              </a:rPr>
              <a:t>Форма</a:t>
            </a:r>
            <a:r>
              <a:rPr lang="ru-RU" b="1" dirty="0">
                <a:latin typeface="Century Schoolbook" panose="02040604050505020304" pitchFamily="18" charset="0"/>
              </a:rPr>
              <a:t> </a:t>
            </a:r>
            <a:r>
              <a:rPr lang="ru-RU" dirty="0">
                <a:latin typeface="Century Schoolbook" panose="02040604050505020304" pitchFamily="18" charset="0"/>
              </a:rPr>
              <a:t>и перетащите узел </a:t>
            </a:r>
            <a:r>
              <a:rPr lang="ru-RU" dirty="0" smtClean="0">
                <a:latin typeface="Century Schoolbook" panose="02040604050505020304" pitchFamily="18" charset="0"/>
              </a:rPr>
              <a:t>в</a:t>
            </a:r>
            <a:r>
              <a:rPr lang="en-US" dirty="0" smtClean="0"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latin typeface="Century Schoolbook" panose="02040604050505020304" pitchFamily="18" charset="0"/>
              </a:rPr>
              <a:t>нужном </a:t>
            </a:r>
            <a:r>
              <a:rPr lang="ru-RU" dirty="0">
                <a:latin typeface="Century Schoolbook" panose="02040604050505020304" pitchFamily="18" charset="0"/>
              </a:rPr>
              <a:t>направлении. </a:t>
            </a:r>
            <a:endParaRPr lang="en-US" dirty="0" smtClean="0">
              <a:latin typeface="Century Schoolbook" panose="02040604050505020304" pitchFamily="18" charset="0"/>
            </a:endParaRPr>
          </a:p>
          <a:p>
            <a:r>
              <a:rPr lang="ru-RU" dirty="0" smtClean="0">
                <a:latin typeface="Century Schoolbook" panose="02040604050505020304" pitchFamily="18" charset="0"/>
              </a:rPr>
              <a:t>Для </a:t>
            </a:r>
            <a:r>
              <a:rPr lang="ru-RU" dirty="0">
                <a:latin typeface="Century Schoolbook" panose="02040604050505020304" pitchFamily="18" charset="0"/>
              </a:rPr>
              <a:t>создания звезды </a:t>
            </a:r>
            <a:r>
              <a:rPr lang="ru-RU" dirty="0" smtClean="0">
                <a:latin typeface="Century Schoolbook" panose="02040604050505020304" pitchFamily="18" charset="0"/>
              </a:rPr>
              <a:t>из</a:t>
            </a:r>
            <a:r>
              <a:rPr lang="en-US" dirty="0" smtClean="0"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latin typeface="Century Schoolbook" panose="02040604050505020304" pitchFamily="18" charset="0"/>
              </a:rPr>
              <a:t>многоугольника </a:t>
            </a:r>
            <a:r>
              <a:rPr lang="ru-RU" dirty="0">
                <a:latin typeface="Century Schoolbook" panose="02040604050505020304" pitchFamily="18" charset="0"/>
              </a:rPr>
              <a:t>перетащите узел к центру.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9" y="5229200"/>
            <a:ext cx="3517005" cy="90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784" y="5229200"/>
            <a:ext cx="3035721" cy="127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300571" y="3700362"/>
            <a:ext cx="4608512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Многоугольники и звезды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46710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1"/>
            <a:ext cx="8229600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Инструмент </a:t>
            </a:r>
            <a:r>
              <a:rPr lang="ru-RU" i="1" u="sng" dirty="0">
                <a:solidFill>
                  <a:schemeClr val="tx1"/>
                </a:solidFill>
                <a:latin typeface="Century Schoolbook" panose="02040604050505020304" pitchFamily="18" charset="0"/>
              </a:rPr>
              <a:t>Скручивание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 позволяет применить к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объекту эффект скручивания. Для этого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щелкнуть</a:t>
            </a:r>
            <a:r>
              <a:rPr lang="en-US" dirty="0">
                <a:solidFill>
                  <a:schemeClr val="tx1"/>
                </a:solidFill>
                <a:latin typeface="Century Schoolbook" panose="02040604050505020304" pitchFamily="18" charset="0"/>
              </a:rPr>
              <a:t>,</a:t>
            </a:r>
            <a:endParaRPr lang="ru-RU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удерживать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объект</a:t>
            </a:r>
            <a:r>
              <a:rPr lang="en-US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и скрутить фигуру в нужном направлении.</a:t>
            </a:r>
            <a:endParaRPr lang="en-US" dirty="0" smtClean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12976"/>
            <a:ext cx="3238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/>
          <a:lstStyle/>
          <a:p>
            <a:r>
              <a:rPr lang="ru-RU" sz="4400" b="1" dirty="0" smtClean="0"/>
              <a:t>Скручивание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60822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b="1" dirty="0">
                <a:effectLst/>
              </a:rPr>
              <a:t>Введение в </a:t>
            </a:r>
            <a:r>
              <a:rPr lang="en-US" b="1" dirty="0" smtClean="0">
                <a:effectLst/>
              </a:rPr>
              <a:t>CorelDRAW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Century Schoolbook" panose="02040604050505020304" pitchFamily="18" charset="0"/>
              </a:rPr>
              <a:t>Программа CorelDRAW является одной из ведущих и самых популярных программ для работы с векторной графикой и входит в состав специализированного графического пакета программ - Corel Graphic Suite</a:t>
            </a:r>
            <a:r>
              <a:rPr lang="ru-RU" sz="1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.</a:t>
            </a:r>
          </a:p>
          <a:p>
            <a:r>
              <a:rPr lang="ru-RU" sz="1600" dirty="0">
                <a:solidFill>
                  <a:schemeClr val="tx1"/>
                </a:solidFill>
                <a:latin typeface="Century Schoolbook" panose="02040604050505020304" pitchFamily="18" charset="0"/>
              </a:rPr>
              <a:t>Это очень мощный графический редактор, которым одинаково удобно пользоваться и профессионалам в сфере компьютерной графики и начинающим любителям</a:t>
            </a:r>
            <a:r>
              <a:rPr lang="ru-RU" sz="1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.</a:t>
            </a:r>
          </a:p>
          <a:p>
            <a:r>
              <a:rPr lang="ru-RU" sz="1600" dirty="0">
                <a:solidFill>
                  <a:schemeClr val="tx1"/>
                </a:solidFill>
                <a:latin typeface="Century Schoolbook" panose="02040604050505020304" pitchFamily="18" charset="0"/>
              </a:rPr>
              <a:t>Программа CorelDRAW ориентирована на работу с векторной графикой. </a:t>
            </a:r>
            <a:r>
              <a:rPr lang="ru-RU" sz="1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Основными </a:t>
            </a:r>
            <a:r>
              <a:rPr lang="ru-RU" sz="1600" dirty="0">
                <a:solidFill>
                  <a:schemeClr val="tx1"/>
                </a:solidFill>
                <a:latin typeface="Century Schoolbook" panose="02040604050505020304" pitchFamily="18" charset="0"/>
              </a:rPr>
              <a:t>достоинствами векторной графики являются легкая масштабируемость и трансформация изображений и объектов без потери в качестве и малый размер получаемых файлов. </a:t>
            </a:r>
            <a:endParaRPr lang="ru-RU" sz="1600" dirty="0" smtClean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Century Schoolbook" panose="02040604050505020304" pitchFamily="18" charset="0"/>
              </a:rPr>
              <a:t>Удобнее всего использовать эту программу там, где требуется рисунок и </a:t>
            </a:r>
            <a:r>
              <a:rPr lang="ru-RU" sz="1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текст. Можно </a:t>
            </a:r>
            <a:r>
              <a:rPr lang="ru-RU" sz="1600" dirty="0">
                <a:solidFill>
                  <a:schemeClr val="tx1"/>
                </a:solidFill>
                <a:latin typeface="Century Schoolbook" panose="02040604050505020304" pitchFamily="18" charset="0"/>
              </a:rPr>
              <a:t>легко построить кривую, геометрическую фигуру или букву текста, быстро и с высокой точностью откорректировать их форму и цвет, изогнуть текст по заданной </a:t>
            </a:r>
            <a:r>
              <a:rPr lang="ru-RU" sz="1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кривой. Это </a:t>
            </a:r>
            <a:r>
              <a:rPr lang="ru-RU" sz="1600" dirty="0">
                <a:solidFill>
                  <a:schemeClr val="tx1"/>
                </a:solidFill>
                <a:latin typeface="Century Schoolbook" panose="02040604050505020304" pitchFamily="18" charset="0"/>
              </a:rPr>
              <a:t>могут быть всевозможные иллюстрации, схемы и чертежи, логотипы, бланки, листовки, дипломы и буклеты. С помощью CorelDRAW вы сможете легко и быстро изготовить макет цветного плаката и рекламного буклета, брошюры и обложки книги, объявления или календаря, визитки, Интернет-сайта и многого другого. Для подобных работ CorelDRAW - идеальное средство создания графики</a:t>
            </a:r>
            <a:r>
              <a:rPr lang="ru-RU" sz="1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3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585" y="188640"/>
            <a:ext cx="8229600" cy="792088"/>
          </a:xfrm>
        </p:spPr>
        <p:txBody>
          <a:bodyPr/>
          <a:lstStyle/>
          <a:p>
            <a:r>
              <a:rPr lang="ru-RU" sz="4800" dirty="0"/>
              <a:t>Эффекты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296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Для объектов можно создать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иллюзию трехмерного</a:t>
            </a:r>
            <a:endParaRPr lang="ru-RU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пространства, добавив эффекты контура, тени или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скоса.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0265" y="2718212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entury Schoolbook" panose="02040604050505020304" pitchFamily="18" charset="0"/>
              </a:rPr>
              <a:t>Можно создать контур объекта </a:t>
            </a:r>
            <a:r>
              <a:rPr lang="ru-RU" sz="2000" dirty="0" smtClean="0">
                <a:latin typeface="Century Schoolbook" panose="02040604050505020304" pitchFamily="18" charset="0"/>
              </a:rPr>
              <a:t>для формирования </a:t>
            </a:r>
            <a:r>
              <a:rPr lang="ru-RU" sz="2000" dirty="0">
                <a:latin typeface="Century Schoolbook" panose="02040604050505020304" pitchFamily="18" charset="0"/>
              </a:rPr>
              <a:t>ряда </a:t>
            </a:r>
            <a:r>
              <a:rPr lang="ru-RU" sz="2000" dirty="0" smtClean="0">
                <a:latin typeface="Century Schoolbook" panose="02040604050505020304" pitchFamily="18" charset="0"/>
              </a:rPr>
              <a:t>концентрических линий</a:t>
            </a:r>
            <a:r>
              <a:rPr lang="ru-RU" sz="2000" dirty="0">
                <a:latin typeface="Century Schoolbook" panose="02040604050505020304" pitchFamily="18" charset="0"/>
              </a:rPr>
              <a:t>, идущих внутрь или </a:t>
            </a:r>
            <a:r>
              <a:rPr lang="ru-RU" sz="2000" dirty="0" smtClean="0">
                <a:latin typeface="Century Schoolbook" panose="02040604050505020304" pitchFamily="18" charset="0"/>
              </a:rPr>
              <a:t>наружу объекта</a:t>
            </a:r>
            <a:r>
              <a:rPr lang="ru-RU" sz="2000" dirty="0">
                <a:latin typeface="Century Schoolbook" panose="020406040505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6410" y="3573016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entury Schoolbook" panose="02040604050505020304" pitchFamily="18" charset="0"/>
              </a:rPr>
              <a:t>Чтобы применить эффект </a:t>
            </a:r>
            <a:r>
              <a:rPr lang="ru-RU" sz="2000" dirty="0" smtClean="0">
                <a:latin typeface="Century Schoolbook" panose="02040604050505020304" pitchFamily="18" charset="0"/>
              </a:rPr>
              <a:t>контура, щелкните </a:t>
            </a:r>
            <a:r>
              <a:rPr lang="ru-RU" sz="2000" i="1" u="sng" dirty="0" smtClean="0">
                <a:latin typeface="Century Schoolbook" panose="02040604050505020304" pitchFamily="18" charset="0"/>
              </a:rPr>
              <a:t>Эффекты</a:t>
            </a:r>
            <a:r>
              <a:rPr lang="en-US" sz="2000" i="1" u="sng" dirty="0" smtClean="0">
                <a:latin typeface="Century Schoolbook" panose="02040604050505020304" pitchFamily="18" charset="0"/>
              </a:rPr>
              <a:t>&gt;</a:t>
            </a:r>
            <a:r>
              <a:rPr lang="ru-RU" sz="2000" i="1" u="sng" dirty="0" smtClean="0">
                <a:latin typeface="Century Schoolbook" panose="02040604050505020304" pitchFamily="18" charset="0"/>
              </a:rPr>
              <a:t>Контур</a:t>
            </a:r>
            <a:r>
              <a:rPr lang="ru-RU" sz="2000" dirty="0">
                <a:latin typeface="Century Schoolbook" panose="02040604050505020304" pitchFamily="18" charset="0"/>
              </a:rPr>
              <a:t>, </a:t>
            </a:r>
            <a:r>
              <a:rPr lang="ru-RU" sz="2000" dirty="0" smtClean="0">
                <a:latin typeface="Century Schoolbook" panose="02040604050505020304" pitchFamily="18" charset="0"/>
              </a:rPr>
              <a:t>выберите необходимые </a:t>
            </a:r>
            <a:r>
              <a:rPr lang="ru-RU" sz="2000" dirty="0">
                <a:latin typeface="Century Schoolbook" panose="02040604050505020304" pitchFamily="18" charset="0"/>
              </a:rPr>
              <a:t>параметры в окне настройки </a:t>
            </a:r>
            <a:r>
              <a:rPr lang="ru-RU" sz="2000" i="1" u="sng" dirty="0" smtClean="0">
                <a:latin typeface="Century Schoolbook" panose="02040604050505020304" pitchFamily="18" charset="0"/>
              </a:rPr>
              <a:t>Контур </a:t>
            </a:r>
            <a:r>
              <a:rPr lang="ru-RU" sz="2000" dirty="0" smtClean="0">
                <a:latin typeface="Century Schoolbook" panose="02040604050505020304" pitchFamily="18" charset="0"/>
              </a:rPr>
              <a:t>и </a:t>
            </a:r>
            <a:r>
              <a:rPr lang="ru-RU" sz="2000" dirty="0">
                <a:latin typeface="Century Schoolbook" panose="02040604050505020304" pitchFamily="18" charset="0"/>
              </a:rPr>
              <a:t>щелкните </a:t>
            </a:r>
            <a:r>
              <a:rPr lang="ru-RU" sz="2000" i="1" u="sng" dirty="0">
                <a:latin typeface="Century Schoolbook" panose="02040604050505020304" pitchFamily="18" charset="0"/>
              </a:rPr>
              <a:t>Применить</a:t>
            </a:r>
            <a:r>
              <a:rPr lang="ru-RU" sz="2000" dirty="0">
                <a:latin typeface="Century Schoolbook" panose="02040604050505020304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771" y="5013176"/>
            <a:ext cx="35718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563888" y="2214156"/>
            <a:ext cx="1944217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Контур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20789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b="1" dirty="0"/>
              <a:t>Тень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215" y="1052736"/>
            <a:ext cx="8229600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Тени имитируют свет, падающий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на объект 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под одним из пяти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ракурсов: плоский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, справа, слева, снизу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и сверху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. При добавлении тени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можно изменить 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ее перспективу и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настроить такие 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атрибуты, как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цвет, непрозрачность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, уровень </a:t>
            </a:r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затухания, угол 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и размытие.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5705" y="2825101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entury Schoolbook" panose="02040604050505020304" pitchFamily="18" charset="0"/>
              </a:rPr>
              <a:t>Чтобы </a:t>
            </a:r>
            <a:r>
              <a:rPr lang="ru-RU" sz="2000" dirty="0">
                <a:latin typeface="Century Schoolbook" panose="02040604050505020304" pitchFamily="18" charset="0"/>
              </a:rPr>
              <a:t>применить эффект тени, выберите </a:t>
            </a:r>
            <a:r>
              <a:rPr lang="ru-RU" sz="2000" dirty="0" smtClean="0">
                <a:latin typeface="Century Schoolbook" panose="02040604050505020304" pitchFamily="18" charset="0"/>
              </a:rPr>
              <a:t>объект, щелкните </a:t>
            </a:r>
            <a:r>
              <a:rPr lang="ru-RU" sz="2000" dirty="0">
                <a:latin typeface="Century Schoolbook" panose="02040604050505020304" pitchFamily="18" charset="0"/>
              </a:rPr>
              <a:t>инструмент </a:t>
            </a:r>
            <a:r>
              <a:rPr lang="ru-RU" sz="2000" i="1" u="sng" dirty="0">
                <a:latin typeface="Century Schoolbook" panose="02040604050505020304" pitchFamily="18" charset="0"/>
              </a:rPr>
              <a:t>Тень</a:t>
            </a:r>
            <a:r>
              <a:rPr lang="ru-RU" sz="2000" b="1" dirty="0">
                <a:latin typeface="Century Schoolbook" panose="02040604050505020304" pitchFamily="18" charset="0"/>
              </a:rPr>
              <a:t> </a:t>
            </a:r>
            <a:r>
              <a:rPr lang="ru-RU" sz="2000" dirty="0">
                <a:latin typeface="Century Schoolbook" panose="02040604050505020304" pitchFamily="18" charset="0"/>
              </a:rPr>
              <a:t>и перетащите </a:t>
            </a:r>
            <a:r>
              <a:rPr lang="ru-RU" sz="2000" dirty="0" smtClean="0">
                <a:latin typeface="Century Schoolbook" panose="02040604050505020304" pitchFamily="18" charset="0"/>
              </a:rPr>
              <a:t>курсор от </a:t>
            </a:r>
            <a:r>
              <a:rPr lang="ru-RU" sz="2000" dirty="0">
                <a:latin typeface="Century Schoolbook" panose="02040604050505020304" pitchFamily="18" charset="0"/>
              </a:rPr>
              <a:t>центра объекта. Задайте необходимые </a:t>
            </a:r>
            <a:r>
              <a:rPr lang="ru-RU" sz="2000" dirty="0" smtClean="0">
                <a:latin typeface="Century Schoolbook" panose="02040604050505020304" pitchFamily="18" charset="0"/>
              </a:rPr>
              <a:t>атрибуты на </a:t>
            </a:r>
            <a:r>
              <a:rPr lang="ru-RU" sz="2000" dirty="0">
                <a:latin typeface="Century Schoolbook" panose="02040604050505020304" pitchFamily="18" charset="0"/>
              </a:rPr>
              <a:t>панели свойств.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81128"/>
            <a:ext cx="28003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664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80728"/>
          </a:xfrm>
        </p:spPr>
        <p:txBody>
          <a:bodyPr/>
          <a:lstStyle/>
          <a:p>
            <a:r>
              <a:rPr lang="ru-RU" sz="4800" b="1" dirty="0"/>
              <a:t>Эффект скоса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91264" cy="2016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Эффект скоса (</a:t>
            </a:r>
            <a:r>
              <a:rPr lang="ru-RU" i="1" u="sng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Эффекты</a:t>
            </a:r>
            <a:r>
              <a:rPr lang="en-US" i="1" u="sng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&gt;</a:t>
            </a:r>
            <a:r>
              <a:rPr lang="ru-RU" i="1" u="sng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Скос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) добавляет к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рисунку или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тексту эффект глубины 3D за счет скоса по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краям объекта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.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Стиль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скоса </a:t>
            </a:r>
            <a:r>
              <a:rPr lang="ru-RU" i="1" u="sng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Рельеф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придает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объекту рельефный вид. Стиль </a:t>
            </a:r>
            <a:r>
              <a:rPr lang="ru-RU" i="1" u="sng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Мягкий край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создает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скошенные поверхности с тенями в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некоторых местах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77072"/>
            <a:ext cx="30003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65104"/>
            <a:ext cx="26860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842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79512"/>
          </a:xfrm>
        </p:spPr>
        <p:txBody>
          <a:bodyPr/>
          <a:lstStyle/>
          <a:p>
            <a:r>
              <a:rPr lang="ru-RU" dirty="0" smtClean="0"/>
              <a:t>Ответьте на вопросы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336704" cy="465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696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2059632"/>
          </a:xfrm>
        </p:spPr>
        <p:txBody>
          <a:bodyPr/>
          <a:lstStyle/>
          <a:p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7181080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источников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URL: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product.corel.com/help/CorelDRAW/540238885/Main/RU/Quick-Start-Guide/CorelDRAW-Graphics-Suite-X8.pdf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URL: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://www.youtube.com/watch?v=5KYgU6ZbA_Y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URL: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www.almodi.org/programmy/raznoe-po/coreldraw-graphics-suite-x8-predstavlen-v-rossii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URL: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compgraph.tpu.ru/bookcorel/introduction.htm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975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440160"/>
          </a:xfrm>
        </p:spPr>
        <p:txBody>
          <a:bodyPr/>
          <a:lstStyle/>
          <a:p>
            <a:r>
              <a:rPr lang="ru-RU" sz="4400" dirty="0"/>
              <a:t>Типы объектов используемых в CorelDraw: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прямые и кривые линии и их отрезки;</a:t>
            </a:r>
          </a:p>
          <a:p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прямоугольники и квадраты;</a:t>
            </a:r>
          </a:p>
          <a:p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эллипсы и окружности;</a:t>
            </a:r>
          </a:p>
          <a:p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многоугольники;</a:t>
            </a:r>
          </a:p>
          <a:p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текст;</a:t>
            </a:r>
          </a:p>
          <a:p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растровые изображения.</a:t>
            </a:r>
          </a:p>
        </p:txBody>
      </p:sp>
    </p:spTree>
    <p:extLst>
      <p:ext uri="{BB962C8B-B14F-4D97-AF65-F5344CB8AC3E}">
        <p14:creationId xmlns:p14="http://schemas.microsoft.com/office/powerpoint/2010/main" val="217153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b="1" dirty="0">
                <a:effectLst/>
              </a:rPr>
              <a:t>Запуск </a:t>
            </a:r>
            <a:r>
              <a:rPr lang="en-US" b="1" dirty="0">
                <a:effectLst/>
              </a:rPr>
              <a:t>CorelDraw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осуществляется обычными способами, принятыми в MS Windows. Интерфейс окна программы подобен окнам других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приложений.</a:t>
            </a:r>
            <a:endParaRPr lang="ru-RU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95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txBody>
          <a:bodyPr/>
          <a:lstStyle/>
          <a:p>
            <a:r>
              <a:rPr lang="ru-RU" sz="4000" dirty="0" smtClean="0"/>
              <a:t>Запуск программы в </a:t>
            </a:r>
            <a:r>
              <a:rPr lang="en-US" sz="4000" dirty="0" smtClean="0"/>
              <a:t>Windows 10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58" y="692696"/>
            <a:ext cx="7488832" cy="599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7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951"/>
            <a:ext cx="8352928" cy="668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98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20688"/>
          </a:xfrm>
        </p:spPr>
        <p:txBody>
          <a:bodyPr/>
          <a:lstStyle/>
          <a:p>
            <a:r>
              <a:rPr lang="ru-RU" sz="4800" dirty="0" smtClean="0"/>
              <a:t>Экран приветствия</a:t>
            </a:r>
            <a:endParaRPr lang="ru-RU" sz="4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416824" cy="610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8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191" y="116632"/>
            <a:ext cx="8229600" cy="1484784"/>
          </a:xfrm>
        </p:spPr>
        <p:txBody>
          <a:bodyPr/>
          <a:lstStyle/>
          <a:p>
            <a:r>
              <a:rPr lang="ru-RU" sz="4400" dirty="0" smtClean="0"/>
              <a:t>Создайте файл с данными настройками </a:t>
            </a:r>
            <a:endParaRPr lang="ru-RU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116" y="1772816"/>
            <a:ext cx="40957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9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795</TotalTime>
  <Words>1233</Words>
  <Application>Microsoft Office PowerPoint</Application>
  <PresentationFormat>Экран (4:3)</PresentationFormat>
  <Paragraphs>117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Исполнительная</vt:lpstr>
      <vt:lpstr>CorelDraw X8. Введение и первые шаги.</vt:lpstr>
      <vt:lpstr>Цели и задачи</vt:lpstr>
      <vt:lpstr>Введение в CorelDRAW</vt:lpstr>
      <vt:lpstr>Типы объектов используемых в CorelDraw:</vt:lpstr>
      <vt:lpstr>Запуск CorelDraw</vt:lpstr>
      <vt:lpstr>Запуск программы в Windows 10</vt:lpstr>
      <vt:lpstr>Презентация PowerPoint</vt:lpstr>
      <vt:lpstr>Экран приветствия</vt:lpstr>
      <vt:lpstr>Создайте файл с данными настройками </vt:lpstr>
      <vt:lpstr>Окно программы </vt:lpstr>
      <vt:lpstr>Набор инструментов CorelDRAW X8</vt:lpstr>
      <vt:lpstr>Набор инструментов</vt:lpstr>
      <vt:lpstr>Набор инструментов</vt:lpstr>
      <vt:lpstr>Шаблоны</vt:lpstr>
      <vt:lpstr>Рисование линий</vt:lpstr>
      <vt:lpstr>Рисование фигур</vt:lpstr>
      <vt:lpstr>Прямоугольники</vt:lpstr>
      <vt:lpstr>Эллипсы</vt:lpstr>
      <vt:lpstr>Сложные фигуры</vt:lpstr>
      <vt:lpstr>Правильные фигуры</vt:lpstr>
      <vt:lpstr>Текст</vt:lpstr>
      <vt:lpstr>Фигурный текст</vt:lpstr>
      <vt:lpstr>Инструменты макета страницы </vt:lpstr>
      <vt:lpstr>Работа с объектами </vt:lpstr>
      <vt:lpstr>Работа с объектами </vt:lpstr>
      <vt:lpstr>Формирование объектов </vt:lpstr>
      <vt:lpstr>Заливка объектов</vt:lpstr>
      <vt:lpstr>Эллипсы</vt:lpstr>
      <vt:lpstr>Скручивание</vt:lpstr>
      <vt:lpstr>Эффекты</vt:lpstr>
      <vt:lpstr>Тень</vt:lpstr>
      <vt:lpstr>Эффект скоса</vt:lpstr>
      <vt:lpstr>Ответьте на вопросы</vt:lpstr>
      <vt:lpstr>Спасибо за внимание!</vt:lpstr>
      <vt:lpstr>Список источников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335</cp:revision>
  <dcterms:created xsi:type="dcterms:W3CDTF">2016-10-31T08:49:12Z</dcterms:created>
  <dcterms:modified xsi:type="dcterms:W3CDTF">2018-03-01T08:28:42Z</dcterms:modified>
</cp:coreProperties>
</file>