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0" r:id="rId17"/>
    <p:sldId id="274" r:id="rId18"/>
    <p:sldId id="273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8.jpeg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Экология: </a:t>
            </a:r>
            <a:br>
              <a:rPr lang="ru-RU" dirty="0" smtClean="0"/>
            </a:br>
            <a:r>
              <a:rPr lang="ru-RU" dirty="0" smtClean="0"/>
              <a:t>важнейшие </a:t>
            </a:r>
            <a:r>
              <a:rPr lang="ru-RU" dirty="0" smtClean="0"/>
              <a:t>имена и </a:t>
            </a:r>
            <a:r>
              <a:rPr lang="ru-RU" dirty="0" smtClean="0"/>
              <a:t>открытия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643446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Чебаков Дмитрий, 12 лет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Выголова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Ираида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Ивановна</a:t>
            </a:r>
            <a:r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педагог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дополнительного образования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285728"/>
            <a:ext cx="370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МБУ ДО «Дом детского творчества»</a:t>
            </a:r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Рене Реомюр</a:t>
            </a:r>
            <a:br>
              <a:rPr lang="ru-RU" dirty="0" smtClean="0"/>
            </a:br>
            <a:r>
              <a:rPr lang="ru-RU" dirty="0" smtClean="0"/>
              <a:t>(1683 – 1757)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285992"/>
            <a:ext cx="5286380" cy="3257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 работе «Мемуары по естественной истории насекомых» рассматривал огромное количество сведений об условиях жизни насекомых, их общественном устройстве, сезонных явлениях, паразитизме и другом.</a:t>
            </a:r>
            <a:endParaRPr lang="ru-RU" sz="2400" dirty="0"/>
          </a:p>
        </p:txBody>
      </p:sp>
      <p:sp>
        <p:nvSpPr>
          <p:cNvPr id="8194" name="AutoShape 2" descr="https://go4.imgsmail.ru/imgpreview?key=3fa1af78c7120b48&amp;mb=imgdb_preview_1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go4.imgsmail.ru/imgpreview?key=3fa1af78c7120b48&amp;mb=imgdb_preview_1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go4.imgsmail.ru/imgpreview?key=3fa1af78c7120b48&amp;mb=imgdb_preview_1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go4.imgsmail.ru/imgpreview?key=3fa1af78c7120b48&amp;mb=imgdb_preview_1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://www.peoples.ru/science/biology/reaumur/DvewG2KPIp88o_midd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643338" cy="4886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15898" y="6101337"/>
            <a:ext cx="828102" cy="7566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Карл Линней</a:t>
            </a:r>
            <a:br>
              <a:rPr lang="ru-RU" dirty="0" smtClean="0"/>
            </a:br>
            <a:r>
              <a:rPr lang="ru-RU" dirty="0" smtClean="0"/>
              <a:t>(1707 – 1788)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71612"/>
            <a:ext cx="5143504" cy="5286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Крупнейший шведский естествоиспытатель Карл Линней в своей диссертации под названием «Экономия природы» утверждает, что для поддержания равновесия взаимных отношений организмов, кроме размножение, важно и их уничтожение, так как гибель одного организма делает возможным существованием других.</a:t>
            </a:r>
            <a:endParaRPr lang="ru-RU" sz="2400" dirty="0"/>
          </a:p>
        </p:txBody>
      </p:sp>
      <p:pic>
        <p:nvPicPr>
          <p:cNvPr id="7170" name="Picture 2" descr="http://politikus.ru/uploads/posts/2015-11/144737906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500174"/>
            <a:ext cx="3688139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785786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Жорж Бюффон</a:t>
            </a:r>
            <a:br>
              <a:rPr lang="ru-RU" dirty="0" smtClean="0"/>
            </a:br>
            <a:r>
              <a:rPr lang="ru-RU" dirty="0" smtClean="0"/>
              <a:t>(1707 – 1788)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928802"/>
            <a:ext cx="500062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В работе «Естественная история» отразились результаты исследования по популяционной экологии — влияние климата, характера местности и других внешних условий на популяции. Также Бюффон описал рост численности некоторых животных в геометрической прогрессии.</a:t>
            </a:r>
            <a:endParaRPr lang="ru-RU" sz="2400" dirty="0"/>
          </a:p>
        </p:txBody>
      </p:sp>
      <p:pic>
        <p:nvPicPr>
          <p:cNvPr id="6146" name="Picture 2" descr="http://posmotrimir.ru/images/buf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929090" cy="4819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7336" y="6101312"/>
            <a:ext cx="756664" cy="756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Степан Петрович Крашенинников </a:t>
            </a:r>
            <a:br>
              <a:rPr lang="ru-RU" dirty="0" smtClean="0"/>
            </a:br>
            <a:r>
              <a:rPr lang="ru-RU" dirty="0" smtClean="0"/>
              <a:t>(1710—1759)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428868"/>
            <a:ext cx="5214942" cy="33575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С.П. </a:t>
            </a:r>
            <a:r>
              <a:rPr lang="ru-RU" sz="2400" dirty="0" err="1" smtClean="0"/>
              <a:t>Крашенников</a:t>
            </a:r>
            <a:r>
              <a:rPr lang="ru-RU" sz="2400" dirty="0" smtClean="0"/>
              <a:t> – русский ботаник, этнограф, географ, путешественник, исследователь Сибири и Камчатки, автор знаменитой книги «Описание земли Камчатки» (1755), в ней рассказывается об экологии животных и растений полуострова.</a:t>
            </a:r>
            <a:endParaRPr lang="ru-RU" sz="2400" dirty="0"/>
          </a:p>
        </p:txBody>
      </p:sp>
      <p:sp>
        <p:nvSpPr>
          <p:cNvPr id="2050" name="AutoShape 2" descr="Stepan Krasheninni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Stepan Krasheninni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Stepan Krasheninni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portal-kultura.ru/upload/medialibrary/e90/05-KRASHENINNIKOV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700454" cy="5019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86776" y="6143644"/>
            <a:ext cx="857224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Иван Иванович Лепёхин</a:t>
            </a:r>
            <a:br>
              <a:rPr lang="ru-RU" sz="4000" dirty="0" smtClean="0"/>
            </a:br>
            <a:r>
              <a:rPr lang="ru-RU" sz="3600" dirty="0" smtClean="0"/>
              <a:t>(1771 – 1805)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52" y="1214422"/>
            <a:ext cx="6858048" cy="47577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Русский учёный-энциклопедист, путешественник, естествоиспытатель, лексикограф, академик Петербургской академии наук. В книге «Дневные записки путешествия доктора и Академии наук адъюнкта Ивана Лепёхина по разным провинциям Российского государства» описал биологические характеристики зверей и птиц, зависимость существования и географического распределения животных от климатических условий и растительности, зависимость численности, распределения, плодовитости и миграций белки, кедровки и прочих от урожая кедровых орехов и других хвойных пород.</a:t>
            </a:r>
            <a:endParaRPr lang="ru-RU" sz="2400" dirty="0"/>
          </a:p>
        </p:txBody>
      </p:sp>
      <p:sp>
        <p:nvSpPr>
          <p:cNvPr id="27650" name="AutoShape 2" descr="https://go2.imgsmail.ru/imgpreview?key=2899c1e7a44634ac&amp;mb=imgdb_preview_20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go2.imgsmail.ru/imgpreview?key=2899c1e7a44634ac&amp;mb=imgdb_preview_20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go2.imgsmail.ru/imgpreview?key=2899c1e7a44634ac&amp;mb=imgdb_preview_20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s://go2.imgsmail.ru/imgpreview?key=2899c1e7a44634ac&amp;mb=imgdb_preview_20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s://go2.imgsmail.ru/imgpreview?key=2899c1e7a44634ac&amp;mb=imgdb_preview_20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https://go2.imgsmail.ru/imgpreview?key=2899c1e7a44634ac&amp;mb=imgdb_preview_20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https://go2.imgsmail.ru/imgpreview?key=2899c1e7a44634ac&amp;mb=imgdb_preview_20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4" name="Picture 16" descr="ПО СЛЕДАМ АКАДЕМИЧЕСКИХ ЭКСПЕДИЦИЙ / В глубь степ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2347249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Петер </a:t>
            </a:r>
            <a:r>
              <a:rPr lang="ru-RU" sz="4000" dirty="0" err="1" smtClean="0"/>
              <a:t>Симон</a:t>
            </a:r>
            <a:r>
              <a:rPr lang="ru-RU" sz="4000" dirty="0" smtClean="0"/>
              <a:t> Паллас</a:t>
            </a:r>
            <a:br>
              <a:rPr lang="ru-RU" sz="4000" dirty="0" smtClean="0"/>
            </a:br>
            <a:r>
              <a:rPr lang="ru-RU" sz="4000" dirty="0" smtClean="0"/>
              <a:t>(1741 – 1811)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357298"/>
            <a:ext cx="5286380" cy="49292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В книгах «Путешествия по различным провинциям Российского государства», «</a:t>
            </a:r>
            <a:r>
              <a:rPr lang="ru-RU" sz="2400" dirty="0" err="1" smtClean="0"/>
              <a:t>Zoographia</a:t>
            </a:r>
            <a:r>
              <a:rPr lang="ru-RU" sz="2400" dirty="0" smtClean="0"/>
              <a:t> </a:t>
            </a:r>
            <a:r>
              <a:rPr lang="ru-RU" sz="2400" dirty="0" err="1" smtClean="0"/>
              <a:t>rosso-asiatica</a:t>
            </a:r>
            <a:r>
              <a:rPr lang="ru-RU" sz="2400" dirty="0" smtClean="0"/>
              <a:t>» ученый рассказал об экологическом подходе к изучению животных (влияние внешних условий на животную жизнь), о климатологии и физической географии, дал описание частной экологии грызунов, программу наблюдений периодических явлений в популяциях животных.</a:t>
            </a:r>
            <a:endParaRPr lang="ru-RU" sz="2400" dirty="0"/>
          </a:p>
        </p:txBody>
      </p:sp>
      <p:sp>
        <p:nvSpPr>
          <p:cNvPr id="28674" name="AutoShape 2" descr="https://niknature.nethouse.ru/static/img/0000/0003/1263/31263786.d0zl975rn5.W66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niknature.nethouse.ru/static/img/0000/0003/1263/31263786.d0zl975rn5.W66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://akunb.altlib.ru/images/elib/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714239" cy="4939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15898" y="6172750"/>
            <a:ext cx="828102" cy="6852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Эберхард</a:t>
            </a:r>
            <a:r>
              <a:rPr lang="ru-RU" dirty="0" smtClean="0"/>
              <a:t>  </a:t>
            </a:r>
            <a:r>
              <a:rPr lang="ru-RU" dirty="0" err="1" smtClean="0"/>
              <a:t>Циммерман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(1743—1815)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714488"/>
            <a:ext cx="4714876" cy="46148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 своей работе «Зоогеография» (1777) ученый рассказывает о  зависимости распространения млекопитающих от климата, как по причине его прямого влияния, так и через растительность как важнейший источник пищи для животных.</a:t>
            </a:r>
            <a:endParaRPr lang="ru-RU" sz="2400" dirty="0"/>
          </a:p>
        </p:txBody>
      </p:sp>
      <p:pic>
        <p:nvPicPr>
          <p:cNvPr id="29698" name="Picture 2" descr="http://kansashistory.us/zimmerma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492321" cy="4886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5898" y="6101336"/>
            <a:ext cx="828102" cy="756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Василий Васильевич Докучаев</a:t>
            </a:r>
            <a:br>
              <a:rPr lang="ru-RU" dirty="0" smtClean="0"/>
            </a:br>
            <a:r>
              <a:rPr lang="ru-RU" dirty="0" smtClean="0"/>
              <a:t>(1846 – 1903)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332037"/>
            <a:ext cx="4857752" cy="25971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Основоположник современного почвоведения разработал целостное учение о ландшафтно-географических зонах.</a:t>
            </a:r>
            <a:endParaRPr lang="ru-RU" sz="2400" dirty="0"/>
          </a:p>
        </p:txBody>
      </p:sp>
      <p:pic>
        <p:nvPicPr>
          <p:cNvPr id="2050" name="Picture 2" descr="http://xn----7sbbaazuatxpyidedi7gqh.xn--p1ai/i/priroda/Samara-Les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000528" cy="4908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86776" y="6143644"/>
            <a:ext cx="857224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Владимир Иванович Вернадский</a:t>
            </a:r>
            <a:br>
              <a:rPr lang="ru-RU" dirty="0" smtClean="0"/>
            </a:br>
            <a:r>
              <a:rPr lang="ru-RU" dirty="0" smtClean="0"/>
              <a:t>(1863 – 1845)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600200"/>
            <a:ext cx="40719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 первые употребил термин биосфера. В своей работе «Биосфера» развил идею эволюции поверхности земного шара как целостного процесса взаимодействия костной материи с живым веществом.</a:t>
            </a:r>
            <a:endParaRPr lang="ru-RU" sz="2400" dirty="0"/>
          </a:p>
        </p:txBody>
      </p:sp>
      <p:sp>
        <p:nvSpPr>
          <p:cNvPr id="3074" name="AutoShape 2" descr="http://polymus.ru/media/cache/d9/ce/d9ce756cb756d9c956292988b457d1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polymus.ru/media/cache/d9/ce/d9ce756cb756d9c956292988b457d1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polymus.ru/media/cache/d9/ce/d9ce756cb756d9c956292988b457d1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ezerskaya.ru/photos/golovne-pro-vernadskogo-62141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429125" cy="498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15898" y="6101312"/>
            <a:ext cx="828102" cy="756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001156" cy="4525963"/>
          </a:xfrm>
        </p:spPr>
        <p:txBody>
          <a:bodyPr/>
          <a:lstStyle/>
          <a:p>
            <a:r>
              <a:rPr lang="ru-RU" sz="2400" b="1" dirty="0" smtClean="0"/>
              <a:t>Экология. Школьный справочник</a:t>
            </a:r>
            <a:r>
              <a:rPr lang="ru-RU" sz="2400" dirty="0" smtClean="0"/>
              <a:t>/сост. А.П. </a:t>
            </a:r>
            <a:r>
              <a:rPr lang="ru-RU" sz="2400" dirty="0" err="1" smtClean="0"/>
              <a:t>Ошмарин</a:t>
            </a:r>
            <a:r>
              <a:rPr lang="ru-RU" sz="2400" dirty="0" smtClean="0"/>
              <a:t>, В.И. </a:t>
            </a:r>
            <a:r>
              <a:rPr lang="ru-RU" sz="2400" dirty="0" err="1" smtClean="0"/>
              <a:t>Ошмарина</a:t>
            </a:r>
            <a:r>
              <a:rPr lang="ru-RU" sz="2400" dirty="0" smtClean="0"/>
              <a:t>. «Академия развития», 1998. – 240 с., ил – (серия: «сдадим экзамен на «отлично»»)        </a:t>
            </a:r>
          </a:p>
          <a:p>
            <a:r>
              <a:rPr lang="ru-RU" sz="2400" b="1" dirty="0" smtClean="0"/>
              <a:t>История экологии. – </a:t>
            </a:r>
            <a:r>
              <a:rPr lang="en-US" sz="2400" dirty="0" smtClean="0"/>
              <a:t>https://ru.wikipedia.org/wiki/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Экология – это наука, изучающая взаимоотношение живой и неживой природы.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simvolplace.ru/upload/resize_cache/impel_landing/f5923f96562e447edade2c80f79cb452__687_350ffffff_rs_cphc_cpv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40" y="2143115"/>
            <a:ext cx="8556640" cy="4359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История развития экологии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29289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В качестве отдельной дисциплины экология зародилась на рубеже XX века, и получила общественную известность в 1960-е годы, в связи с широко распространённым беспокойством за состоянием окружающей среды. Тем не менее, идеи экологии в какой-то степени известны уже давно, и принципы экологии разрабатывались постепенно, тесно переплетаясь с развитием других биологических дисциплин. </a:t>
            </a:r>
            <a:endParaRPr lang="ru-RU" sz="2400" dirty="0"/>
          </a:p>
        </p:txBody>
      </p:sp>
      <p:pic>
        <p:nvPicPr>
          <p:cNvPr id="17410" name="Picture 2" descr="http://uslide.ru/images/24/30885/960/img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3786166"/>
            <a:ext cx="4357718" cy="2974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1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350043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 Одним из первых экологов можно считать Аристотеля. В «Истории животных» он дал экологическую классификацию животных, писал о среде обитания, типе движения, местообитании, сезонной активности, общественной жизни, наличии убежищ, использовании голоса. Его последователь, Теофраст, в основном исследовал растения и считается античным основоположником геоботаники. Плиний Старший в своей работе «Естественная история» представил экономическую подоплёку </a:t>
            </a:r>
            <a:r>
              <a:rPr lang="ru-RU" sz="2400" dirty="0" err="1" smtClean="0"/>
              <a:t>зооэкологических</a:t>
            </a:r>
            <a:r>
              <a:rPr lang="ru-RU" sz="2400" dirty="0" smtClean="0"/>
              <a:t> представлений. </a:t>
            </a:r>
            <a:endParaRPr lang="ru-RU" sz="2400" dirty="0"/>
          </a:p>
        </p:txBody>
      </p:sp>
      <p:pic>
        <p:nvPicPr>
          <p:cNvPr id="14338" name="Picture 2" descr="http://www.pravoslavie.ru/sas/image/102224/222448.p.jpg?0.868726139189675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928662" y="3571876"/>
            <a:ext cx="3714776" cy="2515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7224" y="614364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Аристотель</a:t>
            </a:r>
            <a:endParaRPr lang="ru-RU" dirty="0"/>
          </a:p>
        </p:txBody>
      </p:sp>
      <p:pic>
        <p:nvPicPr>
          <p:cNvPr id="16388" name="Picture 4" descr="http://shoyher.narod.ru/Portret/Teofra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3500438"/>
            <a:ext cx="2340992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1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 индийских трактатах «Рамаяна» и «Махабхарата» (VI—I века до н. э.) можно обнаружить описания образа жизни зверей (более 50 видов), местообитания, питания, размножения, суточной активности, поведения при изменениях природной обстановки.</a:t>
            </a:r>
            <a:endParaRPr lang="ru-RU" sz="2400" dirty="0"/>
          </a:p>
        </p:txBody>
      </p:sp>
      <p:pic>
        <p:nvPicPr>
          <p:cNvPr id="13314" name="Picture 2" descr="http://zooblog.ru/uploads/posts/2015-09/1441567597_screenshot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429420" cy="4329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43050"/>
            <a:ext cx="447199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Термин «экология» впервые предложил немецкий биолог Эрнст Геккель в 1866 году в книге «Общая морфология организмов». </a:t>
            </a:r>
            <a:endParaRPr lang="ru-RU" sz="2400" dirty="0"/>
          </a:p>
        </p:txBody>
      </p:sp>
      <p:sp>
        <p:nvSpPr>
          <p:cNvPr id="12290" name="AutoShape 2" descr="https://upload.wikimedia.org/wikipedia/commons/8/81/Ernst_Haeckel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upload.wikimedia.org/wikipedia/commons/8/81/Ernst_Haeckel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upload.wikimedia.org/wikipedia/commons/3/3b/Ernst_Haeckel_18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upload.wikimedia.org/wikipedia/commons/3/3b/Ernst_Haeckel_18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https://upload.wikimedia.org/wikipedia/commons/3/3b/Ernst_Haeckel_18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http://eco.sutd.ru/ecotest/images/gekke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28604"/>
            <a:ext cx="4307924" cy="5833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14414" y="62865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Эрнст Геккель</a:t>
            </a:r>
            <a:endParaRPr lang="ru-RU" b="1" dirty="0"/>
          </a:p>
        </p:txBody>
      </p:sp>
    </p:spTree>
  </p:cSld>
  <p:clrMapOvr>
    <a:masterClrMapping/>
  </p:clrMapOvr>
  <p:transition spd="med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7630" y="642918"/>
            <a:ext cx="5186370" cy="5483245"/>
          </a:xfrm>
        </p:spPr>
        <p:txBody>
          <a:bodyPr>
            <a:noAutofit/>
          </a:bodyPr>
          <a:lstStyle/>
          <a:p>
            <a:r>
              <a:rPr lang="ru-RU" sz="2400" dirty="0" smtClean="0">
                <a:hlinkClick r:id="rId2" action="ppaction://hlinksldjump"/>
              </a:rPr>
              <a:t>Р. Бойль </a:t>
            </a:r>
            <a:endParaRPr lang="ru-RU" sz="2400" dirty="0" smtClean="0"/>
          </a:p>
          <a:p>
            <a:r>
              <a:rPr lang="ru-RU" sz="2400" dirty="0" err="1" smtClean="0">
                <a:hlinkClick r:id="rId3" action="ppaction://hlinksldjump"/>
              </a:rPr>
              <a:t>Антони</a:t>
            </a:r>
            <a:r>
              <a:rPr lang="ru-RU" sz="2400" dirty="0" smtClean="0">
                <a:hlinkClick r:id="rId3" action="ppaction://hlinksldjump"/>
              </a:rPr>
              <a:t> Ван Левенгук 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tx2"/>
                </a:solidFill>
                <a:hlinkClick r:id="rId4" action="ppaction://hlinksldjump"/>
              </a:rPr>
              <a:t>Рене Реомюр</a:t>
            </a:r>
            <a:r>
              <a:rPr lang="ru-RU" sz="24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sz="2400" dirty="0" smtClean="0">
                <a:hlinkClick r:id="rId5" action="ppaction://hlinksldjump"/>
              </a:rPr>
              <a:t>Карл Линней</a:t>
            </a:r>
            <a:r>
              <a:rPr lang="ru-RU" sz="2400" dirty="0" smtClean="0"/>
              <a:t> </a:t>
            </a:r>
          </a:p>
          <a:p>
            <a:r>
              <a:rPr lang="ru-RU" sz="2400" dirty="0" smtClean="0">
                <a:hlinkClick r:id="rId6" action="ppaction://hlinksldjump"/>
              </a:rPr>
              <a:t>Жорж Бюффон</a:t>
            </a:r>
            <a:r>
              <a:rPr lang="ru-RU" sz="2400" dirty="0" smtClean="0"/>
              <a:t> </a:t>
            </a:r>
          </a:p>
          <a:p>
            <a:r>
              <a:rPr lang="ru-RU" sz="2400" dirty="0" smtClean="0">
                <a:hlinkClick r:id="rId7" action="ppaction://hlinksldjump"/>
              </a:rPr>
              <a:t>Степан Петрович Крашенинников</a:t>
            </a:r>
            <a:r>
              <a:rPr lang="ru-RU" sz="2400" dirty="0" smtClean="0"/>
              <a:t> </a:t>
            </a:r>
          </a:p>
          <a:p>
            <a:r>
              <a:rPr lang="ru-RU" sz="2400" dirty="0" smtClean="0">
                <a:hlinkClick r:id="rId8" action="ppaction://hlinksldjump"/>
              </a:rPr>
              <a:t>Иван Иванович Лепёхин </a:t>
            </a:r>
            <a:endParaRPr lang="ru-RU" sz="2400" dirty="0" smtClean="0"/>
          </a:p>
          <a:p>
            <a:r>
              <a:rPr lang="ru-RU" sz="2400" dirty="0" smtClean="0">
                <a:hlinkClick r:id="rId9" action="ppaction://hlinksldjump"/>
              </a:rPr>
              <a:t>Петер </a:t>
            </a:r>
            <a:r>
              <a:rPr lang="ru-RU" sz="2400" dirty="0" err="1" smtClean="0">
                <a:hlinkClick r:id="rId9" action="ppaction://hlinksldjump"/>
              </a:rPr>
              <a:t>Симон</a:t>
            </a:r>
            <a:r>
              <a:rPr lang="ru-RU" sz="2400" dirty="0" smtClean="0">
                <a:hlinkClick r:id="rId9" action="ppaction://hlinksldjump"/>
              </a:rPr>
              <a:t> Паллас</a:t>
            </a:r>
            <a:r>
              <a:rPr lang="ru-RU" sz="2400" dirty="0" smtClean="0"/>
              <a:t> </a:t>
            </a:r>
          </a:p>
          <a:p>
            <a:r>
              <a:rPr lang="ru-RU" sz="2400" dirty="0" err="1" smtClean="0">
                <a:hlinkClick r:id="rId10" action="ppaction://hlinksldjump"/>
              </a:rPr>
              <a:t>Эберхард</a:t>
            </a:r>
            <a:r>
              <a:rPr lang="ru-RU" sz="2400" dirty="0" smtClean="0">
                <a:hlinkClick r:id="rId10" action="ppaction://hlinksldjump"/>
              </a:rPr>
              <a:t> </a:t>
            </a:r>
            <a:r>
              <a:rPr lang="ru-RU" sz="2400" dirty="0" err="1" smtClean="0">
                <a:hlinkClick r:id="rId10" action="ppaction://hlinksldjump"/>
              </a:rPr>
              <a:t>Циммерман</a:t>
            </a:r>
            <a:r>
              <a:rPr lang="ru-RU" sz="2400" dirty="0" smtClean="0">
                <a:hlinkClick r:id="rId10" action="ppaction://hlinksldjump"/>
              </a:rPr>
              <a:t>  </a:t>
            </a:r>
            <a:endParaRPr lang="ru-RU" sz="2400" dirty="0" smtClean="0"/>
          </a:p>
          <a:p>
            <a:r>
              <a:rPr lang="ru-RU" sz="2400" dirty="0" smtClean="0">
                <a:hlinkClick r:id="rId11" action="ppaction://hlinksldjump"/>
              </a:rPr>
              <a:t>Василий Васильевич Докучаев</a:t>
            </a:r>
            <a:endParaRPr lang="ru-RU" sz="2400" dirty="0" smtClean="0"/>
          </a:p>
          <a:p>
            <a:r>
              <a:rPr lang="ru-RU" sz="2400" dirty="0" smtClean="0">
                <a:hlinkClick r:id="rId12" action="ppaction://hlinksldjump"/>
              </a:rPr>
              <a:t>Владимир Иванович Вернадский</a:t>
            </a:r>
            <a:endParaRPr lang="ru-RU" sz="2400" dirty="0" smtClean="0"/>
          </a:p>
          <a:p>
            <a:endParaRPr lang="ru-RU" sz="2000" dirty="0"/>
          </a:p>
        </p:txBody>
      </p:sp>
      <p:pic>
        <p:nvPicPr>
          <p:cNvPr id="13314" name="Picture 2" descr="http://globalmg.ru/assets/images/baza/link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596" y="1928802"/>
            <a:ext cx="321471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Роберт Бойль</a:t>
            </a:r>
            <a:br>
              <a:rPr lang="ru-RU" dirty="0" smtClean="0"/>
            </a:br>
            <a:r>
              <a:rPr lang="ru-RU" dirty="0" smtClean="0"/>
              <a:t>(1627 – 1691)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785926"/>
            <a:ext cx="485778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Провел один из первых экологических экспериментов — влияние атмосферного давления на животных, стойкость к вакууму водных, земноводных и других животных с непостоянной температурой тела.</a:t>
            </a:r>
            <a:endParaRPr lang="ru-RU" sz="2400" dirty="0"/>
          </a:p>
        </p:txBody>
      </p:sp>
      <p:pic>
        <p:nvPicPr>
          <p:cNvPr id="10242" name="Picture 2" descr="http://900igr.net/up/datai/56645/0014-006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958557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Антони</a:t>
            </a:r>
            <a:r>
              <a:rPr lang="ru-RU" dirty="0" smtClean="0"/>
              <a:t> Ван Левенгук</a:t>
            </a:r>
            <a:br>
              <a:rPr lang="ru-RU" dirty="0" smtClean="0"/>
            </a:br>
            <a:r>
              <a:rPr lang="ru-RU" dirty="0" smtClean="0"/>
              <a:t>(1632-1723)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785926"/>
            <a:ext cx="50006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Левенгук первым описал пищевые цепи и регулирование численности популяций.</a:t>
            </a:r>
            <a:endParaRPr lang="ru-RU" sz="2400" dirty="0"/>
          </a:p>
        </p:txBody>
      </p:sp>
      <p:pic>
        <p:nvPicPr>
          <p:cNvPr id="9218" name="Picture 2" descr="http://dino.retropc.org/biografii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810000" cy="5029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501058" y="6315650"/>
            <a:ext cx="642942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2014god.com/wp-content/uploads/2015/07/1_533146e35b936533146e35b97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571876"/>
            <a:ext cx="3786214" cy="2873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414</Words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Экология:  важнейшие имена и открытия </vt:lpstr>
      <vt:lpstr>Экология – это наука, изучающая взаимоотношение живой и неживой природы. </vt:lpstr>
      <vt:lpstr>История развития экологии</vt:lpstr>
      <vt:lpstr>Слайд 4</vt:lpstr>
      <vt:lpstr>Слайд 5</vt:lpstr>
      <vt:lpstr>Слайд 6</vt:lpstr>
      <vt:lpstr>Слайд 7</vt:lpstr>
      <vt:lpstr>Роберт Бойль (1627 – 1691)</vt:lpstr>
      <vt:lpstr>Антони Ван Левенгук (1632-1723)</vt:lpstr>
      <vt:lpstr>Рене Реомюр (1683 – 1757)</vt:lpstr>
      <vt:lpstr>Карл Линней (1707 – 1788)</vt:lpstr>
      <vt:lpstr>Жорж Бюффон (1707 – 1788)</vt:lpstr>
      <vt:lpstr>Степан Петрович Крашенинников  (1710—1759)</vt:lpstr>
      <vt:lpstr>Иван Иванович Лепёхин (1771 – 1805)</vt:lpstr>
      <vt:lpstr>Петер Симон Паллас (1741 – 1811)</vt:lpstr>
      <vt:lpstr>Эберхард  Циммерман (1743—1815) </vt:lpstr>
      <vt:lpstr>Василий Васильевич Докучаев (1846 – 1903)</vt:lpstr>
      <vt:lpstr>Владимир Иванович Вернадский (1863 – 1845) 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cp:lastModifiedBy>IT-ON</cp:lastModifiedBy>
  <cp:revision>48</cp:revision>
  <dcterms:modified xsi:type="dcterms:W3CDTF">2018-03-31T08:51:44Z</dcterms:modified>
</cp:coreProperties>
</file>