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5" r:id="rId6"/>
    <p:sldId id="264" r:id="rId7"/>
    <p:sldId id="263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3" d="100"/>
          <a:sy n="53" d="100"/>
        </p:scale>
        <p:origin x="-99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BA4A6-02BA-4711-98AC-7BA523701C56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0EF6-546A-4FB4-9501-8A3F8C6DD3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1102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BA4A6-02BA-4711-98AC-7BA523701C56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0EF6-546A-4FB4-9501-8A3F8C6DD3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9452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BA4A6-02BA-4711-98AC-7BA523701C56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0EF6-546A-4FB4-9501-8A3F8C6DD3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6068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BA4A6-02BA-4711-98AC-7BA523701C56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0EF6-546A-4FB4-9501-8A3F8C6DD3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5588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BA4A6-02BA-4711-98AC-7BA523701C56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0EF6-546A-4FB4-9501-8A3F8C6DD3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0789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BA4A6-02BA-4711-98AC-7BA523701C56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0EF6-546A-4FB4-9501-8A3F8C6DD3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1190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BA4A6-02BA-4711-98AC-7BA523701C56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0EF6-546A-4FB4-9501-8A3F8C6DD3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1767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BA4A6-02BA-4711-98AC-7BA523701C56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0EF6-546A-4FB4-9501-8A3F8C6DD3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5823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BA4A6-02BA-4711-98AC-7BA523701C56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0EF6-546A-4FB4-9501-8A3F8C6DD3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244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BA4A6-02BA-4711-98AC-7BA523701C56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0EF6-546A-4FB4-9501-8A3F8C6DD3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5939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BA4A6-02BA-4711-98AC-7BA523701C56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F0EF6-546A-4FB4-9501-8A3F8C6DD3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8124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BA4A6-02BA-4711-98AC-7BA523701C56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F0EF6-546A-4FB4-9501-8A3F8C6DD3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8764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43372" y="0"/>
            <a:ext cx="43884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создания ВС РФ</a:t>
            </a:r>
            <a:endParaRPr lang="ru-RU" sz="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3604" y="4857760"/>
            <a:ext cx="30003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Подготовила ученица 10 «А» класса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МОУ «СОШ №44»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Килимиченко Алина Алексеевна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Преподаватель: Малюгин А.С.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094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10000"/>
                  <a:alpha val="40000"/>
                </a:schemeClr>
              </a:gs>
              <a:gs pos="50000">
                <a:schemeClr val="bg2">
                  <a:lumMod val="29000"/>
                  <a:alpha val="27000"/>
                </a:schemeClr>
              </a:gs>
              <a:gs pos="100000">
                <a:schemeClr val="bg2">
                  <a:lumMod val="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Военные реформы Ивана Грозного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547199" y="2057942"/>
            <a:ext cx="60496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96336" y="404664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714356"/>
            <a:ext cx="9144000" cy="571504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10000"/>
                  <a:alpha val="40000"/>
                </a:schemeClr>
              </a:gs>
              <a:gs pos="50000">
                <a:schemeClr val="bg2">
                  <a:lumMod val="29000"/>
                  <a:alpha val="27000"/>
                </a:schemeClr>
              </a:gs>
              <a:gs pos="100000">
                <a:schemeClr val="bg2">
                  <a:lumMod val="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На Руси Иваном </a:t>
            </a:r>
            <a:r>
              <a:rPr lang="en-US" dirty="0" smtClean="0"/>
              <a:t>IV</a:t>
            </a:r>
            <a:r>
              <a:rPr lang="ru-RU" dirty="0" smtClean="0"/>
              <a:t> в середине </a:t>
            </a:r>
            <a:r>
              <a:rPr lang="en-US" dirty="0" smtClean="0"/>
              <a:t>XVI </a:t>
            </a:r>
            <a:r>
              <a:rPr lang="ru-RU" dirty="0" smtClean="0"/>
              <a:t>века было создано первое постоянное </a:t>
            </a:r>
            <a:r>
              <a:rPr lang="ru-RU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стрелецкое войско</a:t>
            </a:r>
            <a:r>
              <a:rPr lang="ru-RU" dirty="0" smtClean="0"/>
              <a:t>. На вооружении они имели огнестрельное (пищали) и холодное оружие ( сабля и бердыш) оружие.</a:t>
            </a:r>
          </a:p>
          <a:p>
            <a:pPr>
              <a:defRPr/>
            </a:pPr>
            <a:r>
              <a:rPr lang="ru-RU" dirty="0" smtClean="0"/>
              <a:t> В </a:t>
            </a:r>
            <a:r>
              <a:rPr lang="en-US" dirty="0" smtClean="0"/>
              <a:t>XVI </a:t>
            </a:r>
            <a:r>
              <a:rPr lang="ru-RU" dirty="0" smtClean="0"/>
              <a:t>в. На Руси сложилась система военной защиты своих земель, имеющая централизованное управление.</a:t>
            </a:r>
          </a:p>
          <a:p>
            <a:pPr>
              <a:defRPr/>
            </a:pPr>
            <a:r>
              <a:rPr lang="ru-RU" dirty="0" smtClean="0"/>
              <a:t>Соборное уложение Алексея Михайловича (1645-1676)</a:t>
            </a:r>
          </a:p>
          <a:p>
            <a:pPr>
              <a:defRPr/>
            </a:pPr>
            <a:r>
              <a:rPr lang="ru-RU" dirty="0" smtClean="0"/>
              <a:t>В ходе Земского собора было выработано и принято Соборное уложение- кодекс общероссийских законов. Соборное уложение регламентировало не только вопросы несения военной службы, но и выкуп пленных и таможенную политику.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</p:txBody>
      </p:sp>
      <p:pic>
        <p:nvPicPr>
          <p:cNvPr id="7" name="Picture 5" descr="08_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285984" y="3357562"/>
            <a:ext cx="1624103" cy="3097202"/>
          </a:xfrm>
          <a:prstGeom prst="rect">
            <a:avLst/>
          </a:prstGeom>
          <a:noFill/>
        </p:spPr>
      </p:pic>
      <p:pic>
        <p:nvPicPr>
          <p:cNvPr id="8" name="Picture 0" descr="09_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857884" y="3357562"/>
            <a:ext cx="2317743" cy="30950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6519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10000"/>
                  <a:alpha val="40000"/>
                </a:schemeClr>
              </a:gs>
              <a:gs pos="50000">
                <a:schemeClr val="bg2">
                  <a:lumMod val="29000"/>
                  <a:alpha val="27000"/>
                </a:schemeClr>
              </a:gs>
              <a:gs pos="100000">
                <a:schemeClr val="bg2">
                  <a:lumMod val="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Военные реформы Петра </a:t>
            </a:r>
            <a:r>
              <a:rPr lang="en-US" dirty="0" smtClean="0"/>
              <a:t>I</a:t>
            </a:r>
            <a:r>
              <a:rPr lang="ru-RU" dirty="0" smtClean="0"/>
              <a:t> и Александра </a:t>
            </a:r>
            <a:r>
              <a:rPr lang="en-US" dirty="0" smtClean="0"/>
              <a:t>II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547199" y="2057942"/>
            <a:ext cx="60496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96336" y="404664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714356"/>
            <a:ext cx="9144000" cy="571504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10000"/>
                  <a:alpha val="40000"/>
                </a:schemeClr>
              </a:gs>
              <a:gs pos="50000">
                <a:schemeClr val="bg2">
                  <a:lumMod val="29000"/>
                  <a:alpha val="27000"/>
                </a:schemeClr>
              </a:gs>
              <a:gs pos="100000">
                <a:schemeClr val="bg2">
                  <a:lumMod val="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Военный реформы Петра </a:t>
            </a:r>
            <a:r>
              <a:rPr lang="en-US" dirty="0" smtClean="0"/>
              <a:t>I</a:t>
            </a:r>
            <a:r>
              <a:rPr lang="ru-RU" dirty="0" smtClean="0"/>
              <a:t> сводились к:</a:t>
            </a:r>
          </a:p>
          <a:p>
            <a:r>
              <a:rPr lang="ru-RU" dirty="0" smtClean="0"/>
              <a:t>Создание регулярной армии из пехотных и кавалерийских полков с единым штабом, вооружением и обмундированием;</a:t>
            </a:r>
          </a:p>
          <a:p>
            <a:r>
              <a:rPr lang="ru-RU" dirty="0" smtClean="0"/>
              <a:t>Ведение боевой подготовки по Военному уставу 1716г. и Морскому уставу 1720г.;</a:t>
            </a:r>
          </a:p>
          <a:p>
            <a:pPr>
              <a:lnSpc>
                <a:spcPct val="90000"/>
              </a:lnSpc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Реформы </a:t>
            </a:r>
            <a:r>
              <a:rPr lang="ru-RU" b="1" i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Алесандра</a:t>
            </a:r>
            <a:r>
              <a:rPr lang="ru-RU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II</a:t>
            </a:r>
            <a:r>
              <a:rPr lang="ru-RU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Всесословная воинская повинность</a:t>
            </a:r>
            <a:r>
              <a:rPr lang="ru-RU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dirty="0" smtClean="0"/>
              <a:t>(призыв мужчин старше 20 лет).</a:t>
            </a:r>
          </a:p>
          <a:p>
            <a:pPr>
              <a:lnSpc>
                <a:spcPct val="90000"/>
              </a:lnSpc>
              <a:defRPr/>
            </a:pPr>
            <a:r>
              <a:rPr lang="ru-RU" b="1" u="sng" dirty="0" smtClean="0"/>
              <a:t>Армия была перевооружена:</a:t>
            </a:r>
          </a:p>
          <a:p>
            <a:pPr>
              <a:lnSpc>
                <a:spcPct val="90000"/>
              </a:lnSpc>
              <a:defRPr/>
            </a:pPr>
            <a:r>
              <a:rPr lang="ru-RU" dirty="0" smtClean="0"/>
              <a:t> пехота получила винтовку </a:t>
            </a:r>
            <a:r>
              <a:rPr lang="ru-RU" dirty="0" err="1" smtClean="0"/>
              <a:t>Мосина</a:t>
            </a:r>
            <a:r>
              <a:rPr lang="ru-RU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;</a:t>
            </a:r>
          </a:p>
          <a:p>
            <a:pPr>
              <a:lnSpc>
                <a:spcPct val="90000"/>
              </a:lnSpc>
              <a:defRPr/>
            </a:pPr>
            <a:r>
              <a:rPr lang="ru-RU" dirty="0" smtClean="0"/>
              <a:t>артиллерия- нарезное оружие;</a:t>
            </a:r>
          </a:p>
          <a:p>
            <a:pPr>
              <a:lnSpc>
                <a:spcPct val="90000"/>
              </a:lnSpc>
              <a:defRPr/>
            </a:pPr>
            <a:r>
              <a:rPr lang="ru-RU" dirty="0" smtClean="0"/>
              <a:t>флот- первые торпедные катера.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9" name="Picture 7" descr="20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500826" y="2643182"/>
            <a:ext cx="1944688" cy="2228850"/>
          </a:xfrm>
          <a:prstGeom prst="rect">
            <a:avLst/>
          </a:prstGeom>
          <a:noFill/>
        </p:spPr>
      </p:pic>
      <p:pic>
        <p:nvPicPr>
          <p:cNvPr id="10" name="Picture 8" descr="20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428860" y="4143380"/>
            <a:ext cx="3543300" cy="191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6519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10000"/>
                  <a:alpha val="40000"/>
                </a:schemeClr>
              </a:gs>
              <a:gs pos="50000">
                <a:schemeClr val="bg2">
                  <a:lumMod val="29000"/>
                  <a:alpha val="27000"/>
                </a:schemeClr>
              </a:gs>
              <a:gs pos="100000">
                <a:schemeClr val="bg2">
                  <a:lumMod val="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Военные преобразования Николая </a:t>
            </a:r>
            <a:r>
              <a:rPr lang="en-US" dirty="0" smtClean="0"/>
              <a:t>II</a:t>
            </a:r>
            <a:r>
              <a:rPr lang="ru-RU" dirty="0" smtClean="0"/>
              <a:t>/</a:t>
            </a:r>
            <a:r>
              <a:rPr lang="ru-RU" dirty="0" smtClean="0">
                <a:solidFill>
                  <a:schemeClr val="bg1"/>
                </a:solidFill>
              </a:rPr>
              <a:t>Советская Армия</a:t>
            </a:r>
          </a:p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547199" y="2057942"/>
            <a:ext cx="60496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96336" y="404664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714356"/>
            <a:ext cx="9144000" cy="571504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10000"/>
                  <a:alpha val="40000"/>
                </a:schemeClr>
              </a:gs>
              <a:gs pos="50000">
                <a:schemeClr val="bg2">
                  <a:lumMod val="29000"/>
                  <a:alpha val="27000"/>
                </a:schemeClr>
              </a:gs>
              <a:gs pos="100000">
                <a:schemeClr val="bg2">
                  <a:lumMod val="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Территориальная система  комплектования войск;</a:t>
            </a:r>
          </a:p>
          <a:p>
            <a:r>
              <a:rPr lang="ru-RU" dirty="0" smtClean="0"/>
              <a:t>Сокращение сроков службы;</a:t>
            </a:r>
          </a:p>
          <a:p>
            <a:r>
              <a:rPr lang="ru-RU" dirty="0" smtClean="0"/>
              <a:t>Создание корпусной и полевой артиллерии;</a:t>
            </a:r>
          </a:p>
          <a:p>
            <a:r>
              <a:rPr lang="ru-RU" dirty="0" smtClean="0"/>
              <a:t>Усиление инженерных войск.</a:t>
            </a:r>
          </a:p>
          <a:p>
            <a:r>
              <a:rPr lang="ru-RU" dirty="0" smtClean="0"/>
              <a:t>Советская армия: </a:t>
            </a:r>
          </a:p>
          <a:p>
            <a:r>
              <a:rPr lang="ru-RU" dirty="0" smtClean="0"/>
              <a:t>В ВМФ создаются подводный флот, легкие надводные корабли и морская авиация.</a:t>
            </a:r>
          </a:p>
          <a:p>
            <a:r>
              <a:rPr lang="ru-RU" dirty="0" smtClean="0"/>
              <a:t>Создается новый род войск- воздушно- десантные войска.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7" name="Рисунок 6" descr="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14810" y="2857496"/>
            <a:ext cx="3944468" cy="2000264"/>
          </a:xfrm>
          <a:prstGeom prst="rect">
            <a:avLst/>
          </a:prstGeom>
        </p:spPr>
      </p:pic>
      <p:pic>
        <p:nvPicPr>
          <p:cNvPr id="8" name="Picture 3" descr="06-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14282" y="2928934"/>
            <a:ext cx="3290884" cy="2312439"/>
          </a:xfrm>
          <a:prstGeom prst="rect">
            <a:avLst/>
          </a:prstGeom>
          <a:noFill/>
        </p:spPr>
      </p:pic>
      <p:pic>
        <p:nvPicPr>
          <p:cNvPr id="9" name="Picture 2" descr="12-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500430" y="4714884"/>
            <a:ext cx="3671888" cy="1997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6519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10000"/>
                  <a:alpha val="40000"/>
                </a:schemeClr>
              </a:gs>
              <a:gs pos="50000">
                <a:schemeClr val="bg2">
                  <a:lumMod val="29000"/>
                  <a:alpha val="27000"/>
                </a:schemeClr>
              </a:gs>
              <a:gs pos="100000">
                <a:schemeClr val="bg2">
                  <a:lumMod val="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Российские Вооруженные силы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96336" y="404664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1000109"/>
            <a:ext cx="8501122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 smtClean="0">
                <a:solidFill>
                  <a:schemeClr val="bg1"/>
                </a:solidFill>
              </a:rPr>
              <a:t>7 мая 1992 года был подписан Указ о создании Российских Вооруженных сил. 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chemeClr val="bg1"/>
                </a:solidFill>
              </a:rPr>
              <a:t>Вооруженные силы играют важную роль в обеспечении национальной безопасности страны, защите государственных границ,  воздушного пространства, подводной среды, суши и моря.</a:t>
            </a:r>
          </a:p>
        </p:txBody>
      </p:sp>
      <p:pic>
        <p:nvPicPr>
          <p:cNvPr id="11" name="Рисунок 10" descr="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14546" y="2182368"/>
            <a:ext cx="6929454" cy="46756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6519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10000"/>
                  <a:alpha val="40000"/>
                </a:schemeClr>
              </a:gs>
              <a:gs pos="50000">
                <a:schemeClr val="bg2">
                  <a:lumMod val="29000"/>
                  <a:alpha val="27000"/>
                </a:schemeClr>
              </a:gs>
              <a:gs pos="100000">
                <a:schemeClr val="bg2">
                  <a:lumMod val="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Российские Вооруженные силы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547199" y="2057942"/>
            <a:ext cx="60496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96336" y="404664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785794"/>
            <a:ext cx="9144000" cy="235745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10000"/>
                  <a:alpha val="40000"/>
                </a:schemeClr>
              </a:gs>
              <a:gs pos="50000">
                <a:schemeClr val="bg2">
                  <a:lumMod val="29000"/>
                  <a:alpha val="27000"/>
                </a:schemeClr>
              </a:gs>
              <a:gs pos="100000">
                <a:schemeClr val="bg2">
                  <a:lumMod val="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Военно-воздушные силы оснащены современными реактивными самолетами.</a:t>
            </a:r>
          </a:p>
          <a:p>
            <a:r>
              <a:rPr lang="ru-RU" dirty="0" smtClean="0"/>
              <a:t>Военно-морской флот оснащен атомными подводными лодками и крейсерами.</a:t>
            </a:r>
          </a:p>
          <a:p>
            <a:r>
              <a:rPr lang="ru-RU" dirty="0" smtClean="0"/>
              <a:t>Ракетные войска стратегического назначения являются атомным щитом страны.</a:t>
            </a:r>
          </a:p>
          <a:p>
            <a:r>
              <a:rPr lang="ru-RU" dirty="0" smtClean="0"/>
              <a:t>Сухопутные войска оснащены современной техникой.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7" name="Picture 7" descr="03-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643570" y="4214818"/>
            <a:ext cx="3243259" cy="2386523"/>
          </a:xfrm>
          <a:prstGeom prst="rect">
            <a:avLst/>
          </a:prstGeom>
          <a:noFill/>
        </p:spPr>
      </p:pic>
      <p:pic>
        <p:nvPicPr>
          <p:cNvPr id="8" name="Picture 5" descr="14_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428992" y="3786190"/>
            <a:ext cx="2017713" cy="2576513"/>
          </a:xfrm>
          <a:prstGeom prst="rect">
            <a:avLst/>
          </a:prstGeom>
          <a:noFill/>
        </p:spPr>
      </p:pic>
      <p:pic>
        <p:nvPicPr>
          <p:cNvPr id="9" name="Picture 5" descr="14-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285720" y="2285992"/>
            <a:ext cx="3000396" cy="1834551"/>
          </a:xfrm>
          <a:prstGeom prst="rect">
            <a:avLst/>
          </a:prstGeom>
          <a:noFill/>
        </p:spPr>
      </p:pic>
      <p:pic>
        <p:nvPicPr>
          <p:cNvPr id="10" name="Picture 3" descr="13-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5643570" y="2000240"/>
            <a:ext cx="3068633" cy="19845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6519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10000"/>
                  <a:alpha val="40000"/>
                </a:schemeClr>
              </a:gs>
              <a:gs pos="50000">
                <a:schemeClr val="bg2">
                  <a:lumMod val="29000"/>
                  <a:alpha val="27000"/>
                </a:schemeClr>
              </a:gs>
              <a:gs pos="100000">
                <a:schemeClr val="bg2">
                  <a:lumMod val="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547199" y="2057942"/>
            <a:ext cx="60496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96336" y="404664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714356"/>
            <a:ext cx="9144000" cy="292895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10000"/>
                  <a:alpha val="40000"/>
                </a:schemeClr>
              </a:gs>
              <a:gs pos="50000">
                <a:schemeClr val="bg2">
                  <a:lumMod val="29000"/>
                  <a:alpha val="27000"/>
                </a:schemeClr>
              </a:gs>
              <a:gs pos="100000">
                <a:schemeClr val="bg2">
                  <a:lumMod val="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tx2"/>
              </a:buClr>
              <a:buSzPct val="60000"/>
              <a:buFont typeface="Wingdings" pitchFamily="2" charset="2"/>
              <a:buChar char="u"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Российские Вооруженные силы прошли славный и героический путь становления от военной организации древних славян до современной государственной организации, составляющей основу обороны страны.</a:t>
            </a:r>
          </a:p>
          <a:p>
            <a:pPr>
              <a:buClr>
                <a:schemeClr val="tx2"/>
              </a:buClr>
              <a:buSzPct val="60000"/>
              <a:buFont typeface="Wingdings" pitchFamily="2" charset="2"/>
              <a:buChar char="u"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Clr>
                <a:schemeClr val="tx2"/>
              </a:buClr>
              <a:buSzPct val="60000"/>
              <a:buFont typeface="Wingdings" pitchFamily="2" charset="2"/>
              <a:buChar char="u"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Clr>
                <a:schemeClr val="tx2"/>
              </a:buClr>
              <a:buSzPct val="60000"/>
              <a:buFont typeface="Wingdings" pitchFamily="2" charset="2"/>
              <a:buChar char="u"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Clr>
                <a:schemeClr val="tx2"/>
              </a:buClr>
              <a:buSzPct val="60000"/>
              <a:buFont typeface="Wingdings" pitchFamily="2" charset="2"/>
              <a:buChar char="u"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Clr>
                <a:schemeClr val="tx2"/>
              </a:buClr>
              <a:buSzPct val="60000"/>
              <a:buFont typeface="Wingdings" pitchFamily="2" charset="2"/>
              <a:buChar char="u"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Clr>
                <a:schemeClr val="tx2"/>
              </a:buClr>
              <a:buSzPct val="60000"/>
              <a:buFont typeface="Wingdings" pitchFamily="2" charset="2"/>
              <a:buChar char="u"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Clr>
                <a:schemeClr val="tx2"/>
              </a:buClr>
              <a:buSzPct val="60000"/>
              <a:buFont typeface="Wingdings" pitchFamily="2" charset="2"/>
              <a:buChar char="u"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Clr>
                <a:schemeClr val="tx2"/>
              </a:buClr>
              <a:buSzPct val="60000"/>
              <a:buFont typeface="Wingdings" pitchFamily="2" charset="2"/>
              <a:buChar char="u"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Clr>
                <a:schemeClr val="tx2"/>
              </a:buClr>
              <a:buSzPct val="60000"/>
              <a:defRPr/>
            </a:pP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>
              <a:defRPr/>
            </a:pPr>
            <a:endParaRPr lang="ru-RU" dirty="0" smtClean="0"/>
          </a:p>
        </p:txBody>
      </p:sp>
      <p:pic>
        <p:nvPicPr>
          <p:cNvPr id="7" name="Рисунок 6" descr="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000232" y="1357298"/>
            <a:ext cx="6824844" cy="45720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6519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10000"/>
                  <a:alpha val="40000"/>
                </a:schemeClr>
              </a:gs>
              <a:gs pos="50000">
                <a:schemeClr val="bg2">
                  <a:lumMod val="29000"/>
                  <a:alpha val="27000"/>
                </a:schemeClr>
              </a:gs>
              <a:gs pos="100000">
                <a:schemeClr val="bg2">
                  <a:lumMod val="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547199" y="2057942"/>
            <a:ext cx="60496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96336" y="404664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785794"/>
            <a:ext cx="9144000" cy="235745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10000"/>
                  <a:alpha val="40000"/>
                </a:schemeClr>
              </a:gs>
              <a:gs pos="50000">
                <a:schemeClr val="bg2">
                  <a:lumMod val="29000"/>
                  <a:alpha val="27000"/>
                </a:schemeClr>
              </a:gs>
              <a:gs pos="100000">
                <a:schemeClr val="bg2">
                  <a:lumMod val="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Основы безопасности жизнедеятельности: 10 класс,:</a:t>
            </a:r>
          </a:p>
          <a:p>
            <a:r>
              <a:rPr lang="ru-RU" dirty="0" smtClean="0"/>
              <a:t>Учеб. для </a:t>
            </a:r>
            <a:r>
              <a:rPr lang="ru-RU" dirty="0" err="1" smtClean="0"/>
              <a:t>общеобразоват</a:t>
            </a:r>
            <a:r>
              <a:rPr lang="ru-RU" dirty="0" smtClean="0"/>
              <a:t>. учреждений/ М.П. Фролов,</a:t>
            </a:r>
          </a:p>
          <a:p>
            <a:r>
              <a:rPr lang="ru-RU" dirty="0" smtClean="0"/>
              <a:t>Е.Н. Литвинов, А.Т. Смирнов и др.; Под ред. Ю.Л.</a:t>
            </a:r>
          </a:p>
          <a:p>
            <a:r>
              <a:rPr lang="ru-RU" dirty="0" smtClean="0"/>
              <a:t>Воробьева. – М.: ООО « Издательство </a:t>
            </a:r>
            <a:r>
              <a:rPr lang="ru-RU" dirty="0" err="1" smtClean="0"/>
              <a:t>Астрель</a:t>
            </a:r>
            <a:r>
              <a:rPr lang="ru-RU" dirty="0" smtClean="0"/>
              <a:t>» ООО</a:t>
            </a:r>
          </a:p>
          <a:p>
            <a:r>
              <a:rPr lang="ru-RU" dirty="0" smtClean="0"/>
              <a:t>«Издательство АСТ», 2001</a:t>
            </a:r>
          </a:p>
          <a:p>
            <a:r>
              <a:rPr lang="ru-RU" dirty="0" smtClean="0"/>
              <a:t>• ИСТОРИЯ РОССИИ с древнейших времен до конца</a:t>
            </a:r>
          </a:p>
          <a:p>
            <a:r>
              <a:rPr lang="ru-RU" dirty="0" smtClean="0"/>
              <a:t>XIX века, 10 класс. Базовый уровень, Учеб. для</a:t>
            </a:r>
          </a:p>
          <a:p>
            <a:r>
              <a:rPr lang="ru-RU" dirty="0" err="1" smtClean="0"/>
              <a:t>общеобразоват</a:t>
            </a:r>
            <a:r>
              <a:rPr lang="ru-RU" dirty="0" smtClean="0"/>
              <a:t>. учреждений/ Н.И. Павленко, И.Л.</a:t>
            </a:r>
          </a:p>
          <a:p>
            <a:r>
              <a:rPr lang="ru-RU" dirty="0" smtClean="0"/>
              <a:t>Андреев, Л.М. </a:t>
            </a:r>
            <a:r>
              <a:rPr lang="ru-RU" dirty="0" err="1" smtClean="0"/>
              <a:t>Ляшенко</a:t>
            </a:r>
            <a:r>
              <a:rPr lang="ru-RU" dirty="0" smtClean="0"/>
              <a:t>; под ред. А.Ф. Киселева, Н.И.</a:t>
            </a:r>
          </a:p>
          <a:p>
            <a:r>
              <a:rPr lang="ru-RU" dirty="0" smtClean="0"/>
              <a:t>Павленко. – М. : Дрофа, 2007</a:t>
            </a:r>
          </a:p>
          <a:p>
            <a:r>
              <a:rPr lang="ru-RU" dirty="0" smtClean="0"/>
              <a:t>• ИСТОРИЯ РОССИИ для детей и взрослых/ под ред.</a:t>
            </a:r>
          </a:p>
          <a:p>
            <a:r>
              <a:rPr lang="ru-RU" dirty="0" smtClean="0"/>
              <a:t>В.М. Соловьева. – М.: БЕЛЫЙ ГОРОД, 2003</a:t>
            </a:r>
          </a:p>
          <a:p>
            <a:r>
              <a:rPr lang="ru-RU" dirty="0" smtClean="0"/>
              <a:t>• Мультимедиа учебник </a:t>
            </a:r>
            <a:r>
              <a:rPr lang="ru-RU" dirty="0" err="1" smtClean="0"/>
              <a:t>TeachPro</a:t>
            </a:r>
            <a:r>
              <a:rPr lang="ru-RU" dirty="0" smtClean="0"/>
              <a:t> ОБЖ </a:t>
            </a:r>
            <a:r>
              <a:rPr lang="ru-RU" smtClean="0"/>
              <a:t>10 класс</a:t>
            </a: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326519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468</Words>
  <Application>Microsoft Office PowerPoint</Application>
  <PresentationFormat>Экран (4:3)</PresentationFormat>
  <Paragraphs>241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ПК</cp:lastModifiedBy>
  <cp:revision>155</cp:revision>
  <dcterms:created xsi:type="dcterms:W3CDTF">2014-07-22T15:51:07Z</dcterms:created>
  <dcterms:modified xsi:type="dcterms:W3CDTF">2018-03-28T15:59:59Z</dcterms:modified>
</cp:coreProperties>
</file>