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79" r:id="rId2"/>
    <p:sldId id="257" r:id="rId3"/>
    <p:sldId id="256" r:id="rId4"/>
    <p:sldId id="258" r:id="rId5"/>
    <p:sldId id="259" r:id="rId6"/>
    <p:sldId id="260" r:id="rId7"/>
    <p:sldId id="261" r:id="rId8"/>
    <p:sldId id="264" r:id="rId9"/>
    <p:sldId id="262" r:id="rId10"/>
    <p:sldId id="263" r:id="rId11"/>
    <p:sldId id="266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24" autoAdjust="0"/>
    <p:restoredTop sz="94660"/>
  </p:normalViewPr>
  <p:slideViewPr>
    <p:cSldViewPr snapToGrid="0">
      <p:cViewPr varScale="1">
        <p:scale>
          <a:sx n="50" d="100"/>
          <a:sy n="50" d="100"/>
        </p:scale>
        <p:origin x="-53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4409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064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426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3121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9613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086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966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744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745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9794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714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662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69268" y="864108"/>
            <a:ext cx="7770282" cy="4279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latin typeface="Arial Black" pitchFamily="34" charset="0"/>
              </a:rPr>
              <a:t>Презентация к уроку:</a:t>
            </a:r>
          </a:p>
          <a:p>
            <a:pPr>
              <a:buNone/>
            </a:pPr>
            <a:r>
              <a:rPr lang="ru-RU" sz="3200" b="1" dirty="0" smtClean="0"/>
              <a:t>«Оказание </a:t>
            </a:r>
            <a:r>
              <a:rPr lang="ru-RU" sz="3200" b="1" dirty="0" smtClean="0"/>
              <a:t>первой </a:t>
            </a:r>
            <a:r>
              <a:rPr lang="ru-RU" sz="3200" b="1" dirty="0" smtClean="0"/>
              <a:t>помощи </a:t>
            </a:r>
            <a:r>
              <a:rPr lang="ru-RU" sz="3200" b="1" dirty="0" smtClean="0"/>
              <a:t>при </a:t>
            </a:r>
            <a:r>
              <a:rPr lang="ru-RU" sz="3200" b="1" dirty="0" smtClean="0"/>
              <a:t>травмах»</a:t>
            </a:r>
          </a:p>
          <a:p>
            <a:pPr>
              <a:buNone/>
            </a:pPr>
            <a:endParaRPr lang="ru-RU" sz="3200" b="1" dirty="0" smtClean="0">
              <a:latin typeface="Arial Black" pitchFamily="34" charset="0"/>
            </a:endParaRPr>
          </a:p>
          <a:p>
            <a:pPr>
              <a:buNone/>
            </a:pPr>
            <a:endParaRPr lang="ru-RU" sz="3200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sz="3200" b="1" dirty="0" smtClean="0">
                <a:latin typeface="Arial Black" pitchFamily="34" charset="0"/>
              </a:rPr>
              <a:t>Учитель: </a:t>
            </a:r>
            <a:r>
              <a:rPr lang="ru-RU" sz="2800" b="1" dirty="0" smtClean="0"/>
              <a:t>Малюгин </a:t>
            </a:r>
            <a:r>
              <a:rPr lang="ru-RU" sz="2800" b="1" dirty="0" smtClean="0"/>
              <a:t>Александр Сергеевич, преподаватель-организатор ОБЖ МОУ «СОШ №44»</a:t>
            </a:r>
          </a:p>
          <a:p>
            <a:pPr>
              <a:buNone/>
            </a:pPr>
            <a:endParaRPr lang="ru-RU" sz="28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149D8D-451E-45F9-9B52-E8DE7A25D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Растяжение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7CE6952-3D36-4C46-B4C4-14B9109F6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/>
              <a:cs typeface="Times New Roman"/>
            </a:endParaRPr>
          </a:p>
          <a:p>
            <a:pPr>
              <a:buFont typeface="Wingdings 2"/>
            </a:pPr>
            <a:r>
              <a:rPr lang="ru-RU" b="1" dirty="0">
                <a:latin typeface="Times New Roman"/>
                <a:cs typeface="Times New Roman"/>
              </a:rPr>
              <a:t>Признаки</a:t>
            </a:r>
            <a:r>
              <a:rPr lang="ru-RU" dirty="0">
                <a:latin typeface="Times New Roman"/>
                <a:cs typeface="Times New Roman"/>
              </a:rPr>
              <a:t> – резкая выраженная боль, болезненность движений в суставе, нарушение функции сустава, отёк, затем кровоизлияние.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 2"/>
            </a:pPr>
            <a:r>
              <a:rPr lang="ru-RU" b="1" dirty="0">
                <a:latin typeface="Times New Roman"/>
                <a:cs typeface="Times New Roman"/>
              </a:rPr>
              <a:t>Первая помощь</a:t>
            </a:r>
            <a:r>
              <a:rPr lang="ru-RU" dirty="0">
                <a:latin typeface="Times New Roman"/>
                <a:cs typeface="Times New Roman"/>
              </a:rPr>
              <a:t> – покой, тугое бинтование эластичным бинтом (если наблюдается внутренне кровоизлияние, то сразу плотно бинтовать не надо), холодный компресс, приподнятое положение конечности.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92267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293578-7B95-4DC2-8973-CE7A83FDF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Вывих</a:t>
            </a:r>
          </a:p>
        </p:txBody>
      </p:sp>
      <p:pic>
        <p:nvPicPr>
          <p:cNvPr id="6" name="Рисунок 6" descr="vidi-viviha-kluchici.jpg">
            <a:extLst>
              <a:ext uri="{FF2B5EF4-FFF2-40B4-BE49-F238E27FC236}">
                <a16:creationId xmlns="" xmlns:a16="http://schemas.microsoft.com/office/drawing/2014/main" id="{AD9AB64E-19F0-4B9B-A666-ABC343E908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5140" y="1404618"/>
            <a:ext cx="7327277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64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440AAD6-7EED-4A64-BD91-CB85CCA05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Вывих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3086C24-74FA-48FE-BA1F-195AF8933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/>
                <a:cs typeface="Times New Roman"/>
              </a:rPr>
              <a:t>Вывих – </a:t>
            </a:r>
            <a:r>
              <a:rPr lang="ru-RU" dirty="0">
                <a:latin typeface="Times New Roman"/>
                <a:cs typeface="Times New Roman"/>
              </a:rPr>
              <a:t>выход суставной головки из суставной впадины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92033778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DEE02F-BFE2-4B55-8068-542759206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Вывих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D87C8DF-1B7A-4027-8EBF-6E9B53DA8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/>
                <a:cs typeface="Times New Roman"/>
              </a:rPr>
              <a:t>Признаки</a:t>
            </a:r>
            <a:r>
              <a:rPr lang="ru-RU" dirty="0">
                <a:latin typeface="Times New Roman"/>
                <a:cs typeface="Times New Roman"/>
              </a:rPr>
              <a:t> – резкая боль, деформация сустава, нарушение функции сустава.</a:t>
            </a:r>
            <a:endParaRPr lang="ru-RU" dirty="0"/>
          </a:p>
          <a:p>
            <a:pPr>
              <a:buFont typeface="Wingdings 2"/>
            </a:pPr>
            <a:r>
              <a:rPr lang="ru-RU" b="1" dirty="0">
                <a:latin typeface="Times New Roman"/>
                <a:cs typeface="Times New Roman"/>
              </a:rPr>
              <a:t>Первая помощь</a:t>
            </a:r>
            <a:r>
              <a:rPr lang="ru-RU" dirty="0">
                <a:latin typeface="Times New Roman"/>
                <a:cs typeface="Times New Roman"/>
              </a:rPr>
              <a:t> – зафиксировать конечность бинтом. Верхнюю конечность можно подвесить на косынку, нижнюю прибинтовать к здоровой конечности или зафиксировать подручными средства. Положить холод на место вывиха, транспортировать пострадавшего в больницу на носилках. </a:t>
            </a:r>
            <a:r>
              <a:rPr lang="ru-RU" dirty="0"/>
              <a:t> </a:t>
            </a:r>
            <a:endParaRPr lang="ru-RU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7332233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EE9900B-CE50-4AA4-A192-B639125EB2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Переломы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EF5202D-91BA-4262-AE72-92DD338D1E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6335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8C6FD8-5879-41A8-93C8-3D1AEE3F5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Трещина кости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58D65C5-C218-46CF-A031-6D41EBD7C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/>
                <a:cs typeface="Times New Roman"/>
              </a:rPr>
              <a:t>Трещина кости</a:t>
            </a:r>
            <a:r>
              <a:rPr lang="ru-RU" dirty="0">
                <a:latin typeface="Times New Roman"/>
                <a:cs typeface="Times New Roman"/>
              </a:rPr>
              <a:t> зачастую можно спутать с сильным ушибом. Но боль при трещине сильнее, чем при ушибе. При сильной боли нужно подозревать трещину кости и принимать меры как при переломе.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80849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F7B8D4D-3E33-4BD9-9592-6862FE949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Трещина кости</a:t>
            </a:r>
          </a:p>
        </p:txBody>
      </p:sp>
      <p:pic>
        <p:nvPicPr>
          <p:cNvPr id="4" name="Рисунок 4" descr="image-0-02-04-012d632fc3d44c00e9843e821ed17649dddbd4c067cb5e8f77aeb8662e147279-V.jpg">
            <a:extLst>
              <a:ext uri="{FF2B5EF4-FFF2-40B4-BE49-F238E27FC236}">
                <a16:creationId xmlns="" xmlns:a16="http://schemas.microsoft.com/office/drawing/2014/main" id="{9097B583-5E07-4A7B-89C8-F5EC78539C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5140" y="1361756"/>
            <a:ext cx="7327277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0262611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7985573-AC01-419E-B91E-BE24CA7B4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переломов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231D0C5-83B8-4DD2-9657-EDB6A21FE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Переломы костей бывают </a:t>
            </a:r>
            <a:r>
              <a:rPr lang="ru-RU" b="1" dirty="0"/>
              <a:t>открытыми</a:t>
            </a:r>
            <a:r>
              <a:rPr lang="ru-RU" dirty="0"/>
              <a:t> и </a:t>
            </a:r>
            <a:r>
              <a:rPr lang="ru-RU" b="1" dirty="0"/>
              <a:t>закрытыми</a:t>
            </a:r>
            <a:r>
              <a:rPr lang="ru-RU" dirty="0"/>
              <a:t>.</a:t>
            </a:r>
            <a:endParaRPr lang="ru-RU" dirty="0">
              <a:latin typeface="Corbel"/>
              <a:cs typeface="Times New Roman"/>
            </a:endParaRPr>
          </a:p>
          <a:p>
            <a:endParaRPr lang="ru-RU" b="1" dirty="0">
              <a:latin typeface="Times New Roman"/>
              <a:cs typeface="Times New Roman"/>
            </a:endParaRPr>
          </a:p>
          <a:p>
            <a:endParaRPr lang="ru-RU" b="1" dirty="0">
              <a:latin typeface="Times New Roman"/>
              <a:cs typeface="Times New Roman"/>
            </a:endParaRPr>
          </a:p>
          <a:p>
            <a:endParaRPr lang="ru-RU" b="1" dirty="0">
              <a:latin typeface="Times New Roman"/>
              <a:cs typeface="Times New Roman"/>
            </a:endParaRPr>
          </a:p>
          <a:p>
            <a:r>
              <a:rPr lang="ru-RU" b="1" dirty="0">
                <a:latin typeface="Times New Roman"/>
                <a:cs typeface="Times New Roman"/>
              </a:rPr>
              <a:t>Закрытый перелом</a:t>
            </a:r>
            <a:r>
              <a:rPr lang="ru-RU" dirty="0">
                <a:latin typeface="Times New Roman"/>
                <a:cs typeface="Times New Roman"/>
              </a:rPr>
              <a:t> – переломы кости без нарушения целостности кожи.</a:t>
            </a:r>
            <a:endParaRPr lang="ru-RU"/>
          </a:p>
          <a:p>
            <a:r>
              <a:rPr lang="ru-RU" b="1" dirty="0">
                <a:latin typeface="Times New Roman"/>
                <a:cs typeface="Times New Roman"/>
              </a:rPr>
              <a:t>Открытый перелом</a:t>
            </a:r>
            <a:r>
              <a:rPr lang="ru-RU" dirty="0">
                <a:latin typeface="Times New Roman"/>
                <a:cs typeface="Times New Roman"/>
              </a:rPr>
              <a:t> - это переломы кости с нарушением целостности кожи. Видна рана, идёт кровь.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20430734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D28AF5-5638-4B5B-8529-465698DD8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Закрытый перелом</a:t>
            </a:r>
          </a:p>
        </p:txBody>
      </p:sp>
      <p:pic>
        <p:nvPicPr>
          <p:cNvPr id="4" name="Рисунок 4" descr="image-0-02-04-1919e6d739208e9ce708d1e036d9d9d287b052093f8cb51d573c21848ddf2bc1-V.jpg">
            <a:extLst>
              <a:ext uri="{FF2B5EF4-FFF2-40B4-BE49-F238E27FC236}">
                <a16:creationId xmlns="" xmlns:a16="http://schemas.microsoft.com/office/drawing/2014/main" id="{594D8477-F2D2-425B-84A6-3C512303B4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13728" y="861693"/>
            <a:ext cx="3230100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65491690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11F7284-8529-4644-A53B-3231BB49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Открытый перелом</a:t>
            </a:r>
          </a:p>
        </p:txBody>
      </p:sp>
      <p:pic>
        <p:nvPicPr>
          <p:cNvPr id="4" name="Рисунок 4" descr="image-0-02-04-5226f17765cbcc88f45d33b42282fe1415458b60f5df6de2b35cf761c8b4689c-V.jpg">
            <a:extLst>
              <a:ext uri="{FF2B5EF4-FFF2-40B4-BE49-F238E27FC236}">
                <a16:creationId xmlns="" xmlns:a16="http://schemas.microsoft.com/office/drawing/2014/main" id="{8F12087B-94E7-4C3E-9A5A-FC98B1E347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89102" y="1518918"/>
            <a:ext cx="6679351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8429220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D7D051F-1E3C-4BC1-9BDF-E81846E7A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Представим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0332CA3-53F3-403A-93D3-E867C798D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/>
                <a:cs typeface="Times New Roman"/>
              </a:rPr>
              <a:t>Вы с друзьями катаетесь на велосипеде. Один из ваших друзей падает с велосипеда и лежит. Встать не может, кричит, что у него болит нога. При осмотре ноги, внешних повреждений на коже не видно, при надавливании на одно место в области голени резкая боль. </a:t>
            </a:r>
            <a:r>
              <a:rPr lang="ru-RU" dirty="0"/>
              <a:t> </a:t>
            </a:r>
            <a:endParaRPr lang="ru-RU"/>
          </a:p>
          <a:p>
            <a:endParaRPr lang="ru-RU" dirty="0"/>
          </a:p>
          <a:p>
            <a:r>
              <a:rPr lang="ru-RU" dirty="0">
                <a:latin typeface="Times New Roman"/>
                <a:cs typeface="Times New Roman"/>
              </a:rPr>
              <a:t>Исходя из прочитанного текста, как вы думаете, какова будет тема нашего урока?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76700789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7BA5D38-9E2C-42C5-B812-24EEF1A82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Переломы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4BE6885-25A4-4DB1-A48F-BF04ADE86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/>
                <a:cs typeface="Times New Roman"/>
              </a:rPr>
              <a:t>Признаки</a:t>
            </a:r>
            <a:r>
              <a:rPr lang="ru-RU" dirty="0">
                <a:latin typeface="Times New Roman"/>
                <a:cs typeface="Times New Roman"/>
              </a:rPr>
              <a:t> – резкая боль, припухлость, нарушение функции конечности (не сгибается колено, пальцы), при постукивании по кости ощущается резкая боль в месте перелома.</a:t>
            </a:r>
            <a:endParaRPr lang="ru-RU" dirty="0"/>
          </a:p>
          <a:p>
            <a:r>
              <a:rPr lang="ru-RU" b="1" dirty="0">
                <a:latin typeface="Times New Roman"/>
                <a:cs typeface="Times New Roman"/>
              </a:rPr>
              <a:t>Первая помощь</a:t>
            </a:r>
            <a:r>
              <a:rPr lang="ru-RU" dirty="0">
                <a:latin typeface="Times New Roman"/>
                <a:cs typeface="Times New Roman"/>
              </a:rPr>
              <a:t> – остановить кровотечение, если оно есть. Нельзя вправлять самостоятельно костные отломки в рану. Дать обезболивающее средство, наложить шину, обеспечив неподвижность места перелома или сделать перевязку. Доставить в медицинское учреждение. 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0541067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EC48FC-03D0-4951-8058-C00C783AB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Давайте обсудим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4849CFB-A1AB-4D60-B363-9B769BD12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 с друзьями катаетесь на велосипеде. Один из ваших друзей падает с велосипеда и лежит. Встать не может, кричит, что у него болит нога. При осмотре ноги, внешних повреждений на коже не видно, при надавливании на одно место в области голени резкая боль. При постукивании о пятку – тоже резкая боль в голени.  </a:t>
            </a:r>
          </a:p>
          <a:p>
            <a:r>
              <a:rPr lang="ru-RU" dirty="0"/>
              <a:t>Ваши действия?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93389206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4DEFBC-3DE4-4C33-9CDD-586865BFD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2DABFA0-A861-4FEE-9934-9F39835A1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§8.1 читать, отвечать на вопросы.</a:t>
            </a:r>
          </a:p>
        </p:txBody>
      </p:sp>
    </p:spTree>
    <p:extLst>
      <p:ext uri="{BB962C8B-B14F-4D97-AF65-F5344CB8AC3E}">
        <p14:creationId xmlns:p14="http://schemas.microsoft.com/office/powerpoint/2010/main" xmlns="" val="224954675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Times New Roman"/>
                <a:cs typeface="Times New Roman"/>
              </a:rPr>
              <a:t>Оказание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первой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помощи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при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травмах</a:t>
            </a:r>
            <a:endParaRPr lang="ru-RU" sz="3200" dirty="0" err="1"/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91440" rIns="91440" bIns="91440" rtlCol="0" anchor="t">
            <a:normAutofit/>
          </a:bodyPr>
          <a:lstStyle/>
          <a:p>
            <a:r>
              <a:rPr lang="en-US" dirty="0"/>
              <a:t>8 </a:t>
            </a:r>
            <a:r>
              <a:rPr lang="en-US" dirty="0" err="1"/>
              <a:t>класс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8632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49B5A9E-88A6-4130-9193-437404CCC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Ушиб</a:t>
            </a:r>
            <a:r>
              <a:rPr lang="en-US" dirty="0">
                <a:solidFill>
                  <a:schemeClr val="tx1"/>
                </a:solidFill>
                <a:latin typeface="+mj-ea"/>
                <a:cs typeface="+mj-ea"/>
              </a:rPr>
              <a:t/>
            </a:r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endParaRPr lang="ru-RU"/>
          </a:p>
        </p:txBody>
      </p:sp>
      <p:pic>
        <p:nvPicPr>
          <p:cNvPr id="5" name="Рисунок 5" descr="image-0-02-04-383b50cc6e9b4a7a5abccb181dd307aa48bdf20b62927f0712b1fb898fd54d4e-V.jpg">
            <a:extLst>
              <a:ext uri="{FF2B5EF4-FFF2-40B4-BE49-F238E27FC236}">
                <a16:creationId xmlns="" xmlns:a16="http://schemas.microsoft.com/office/drawing/2014/main" id="{D3D085C9-DAEF-4BD2-A83B-833CE391ED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5605860" y="863600"/>
            <a:ext cx="3840956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66357258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C3FC66-2172-4CDC-A6B4-1CD83F182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Ушиб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BEC2F9D-9A2C-4F5F-A00A-31FC8BC38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/>
                <a:cs typeface="Times New Roman"/>
              </a:rPr>
              <a:t>Ушиб</a:t>
            </a:r>
            <a:r>
              <a:rPr lang="ru-RU" dirty="0">
                <a:latin typeface="Times New Roman"/>
                <a:cs typeface="Times New Roman"/>
              </a:rPr>
              <a:t> – повреждение мягких тканей с внутренним кровоизлиянием. </a:t>
            </a:r>
            <a:r>
              <a:rPr lang="ru-RU" dirty="0"/>
              <a:t> </a:t>
            </a:r>
            <a:endParaRPr lang="ru-RU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2800006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F205E8-1C4E-40C9-882B-82E58E10D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Ушиб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3432E13-2996-4CF3-8C6D-48B05ABF5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/>
                <a:cs typeface="Times New Roman"/>
              </a:rPr>
              <a:t>Признаки ушиба</a:t>
            </a:r>
            <a:r>
              <a:rPr lang="ru-RU" dirty="0">
                <a:latin typeface="Times New Roman"/>
                <a:cs typeface="Times New Roman"/>
              </a:rPr>
              <a:t> – боль в месте ушиба, припухлость, кровоподтёк, который появляется не сразу.</a:t>
            </a:r>
            <a:endParaRPr lang="ru-RU" dirty="0"/>
          </a:p>
          <a:p>
            <a:pPr>
              <a:buFont typeface="Wingdings 2"/>
            </a:pPr>
            <a:r>
              <a:rPr lang="ru-RU" b="1" dirty="0">
                <a:latin typeface="Times New Roman"/>
                <a:cs typeface="Times New Roman"/>
              </a:rPr>
              <a:t>Первая помощь</a:t>
            </a:r>
            <a:r>
              <a:rPr lang="ru-RU" dirty="0">
                <a:latin typeface="Times New Roman"/>
                <a:cs typeface="Times New Roman"/>
              </a:rPr>
              <a:t> – наложить тугую давящую повязку на место ушиба; положить холод поверх повязки; при сильном ушибе грудной клетки, живота, головы доставить пострадавшего в медицинское учреждение для квалифицированного обследования. </a:t>
            </a:r>
            <a:r>
              <a:rPr lang="ru-RU" dirty="0"/>
              <a:t> </a:t>
            </a:r>
            <a:endParaRPr lang="ru-RU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3045104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EAAD2C3-26F2-476F-B982-6D10AF787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Растяжение</a:t>
            </a:r>
          </a:p>
        </p:txBody>
      </p:sp>
      <p:pic>
        <p:nvPicPr>
          <p:cNvPr id="5" name="Рисунок 5" descr="image-0-02-04-9f0130a0f2684efedcca625fe4777424d7df77e1c37eb4b420586426e56518ef-V.jpg">
            <a:extLst>
              <a:ext uri="{FF2B5EF4-FFF2-40B4-BE49-F238E27FC236}">
                <a16:creationId xmlns="" xmlns:a16="http://schemas.microsoft.com/office/drawing/2014/main" id="{E6815D2B-33A8-49F5-B315-7A5DAB4615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4478338" y="1138237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37355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095314-A493-4A98-8A1E-58F73F1DF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Растяжение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1C4A706-DE00-4282-AB4F-070F2A272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Растяжение – </a:t>
            </a:r>
            <a:r>
              <a:rPr lang="ru-RU" dirty="0"/>
              <a:t>повреждение суставной сумки, которые возникли при движениях, превышающих физические возможности. В последствии может привести к разрыву мышц.</a:t>
            </a:r>
          </a:p>
        </p:txBody>
      </p:sp>
    </p:spTree>
    <p:extLst>
      <p:ext uri="{BB962C8B-B14F-4D97-AF65-F5344CB8AC3E}">
        <p14:creationId xmlns:p14="http://schemas.microsoft.com/office/powerpoint/2010/main" xmlns="" val="2137454880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0965455-5DE4-44AA-BD67-0BE45523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Растяжение</a:t>
            </a:r>
          </a:p>
        </p:txBody>
      </p:sp>
      <p:pic>
        <p:nvPicPr>
          <p:cNvPr id="5" name="Рисунок 5" descr="image-0-02-04-396a890641e217af1dac1838630c77bfd8707b58b812bcdb02dd1996cec024bc-V.jpg">
            <a:extLst>
              <a:ext uri="{FF2B5EF4-FFF2-40B4-BE49-F238E27FC236}">
                <a16:creationId xmlns="" xmlns:a16="http://schemas.microsoft.com/office/drawing/2014/main" id="{7C15771A-2C5A-4B01-87CD-63DED43F6D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4668838" y="1695450"/>
            <a:ext cx="5715000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725022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4</TotalTime>
  <Words>451</Words>
  <Application>Microsoft Office PowerPoint</Application>
  <PresentationFormat>Произвольный</PresentationFormat>
  <Paragraphs>52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Рамка</vt:lpstr>
      <vt:lpstr>Слайд 1</vt:lpstr>
      <vt:lpstr>Представим</vt:lpstr>
      <vt:lpstr>Оказание первой помощи при травмах </vt:lpstr>
      <vt:lpstr>Ушиб </vt:lpstr>
      <vt:lpstr>Ушиб</vt:lpstr>
      <vt:lpstr>Ушиб</vt:lpstr>
      <vt:lpstr>Растяжение</vt:lpstr>
      <vt:lpstr>Растяжение</vt:lpstr>
      <vt:lpstr>Растяжение</vt:lpstr>
      <vt:lpstr>Растяжение</vt:lpstr>
      <vt:lpstr>Вывих</vt:lpstr>
      <vt:lpstr>Вывих</vt:lpstr>
      <vt:lpstr>Вывих</vt:lpstr>
      <vt:lpstr>Переломы</vt:lpstr>
      <vt:lpstr>Трещина кости</vt:lpstr>
      <vt:lpstr>Трещина кости</vt:lpstr>
      <vt:lpstr>Виды переломов</vt:lpstr>
      <vt:lpstr>Закрытый перелом</vt:lpstr>
      <vt:lpstr>Открытый перелом</vt:lpstr>
      <vt:lpstr>Переломы</vt:lpstr>
      <vt:lpstr>Давайте обсудим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ПК</cp:lastModifiedBy>
  <cp:revision>9</cp:revision>
  <dcterms:created xsi:type="dcterms:W3CDTF">2016-01-13T19:04:32Z</dcterms:created>
  <dcterms:modified xsi:type="dcterms:W3CDTF">2018-03-28T12:29:53Z</dcterms:modified>
</cp:coreProperties>
</file>