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0" r:id="rId4"/>
    <p:sldId id="301" r:id="rId5"/>
    <p:sldId id="260" r:id="rId6"/>
    <p:sldId id="258" r:id="rId7"/>
    <p:sldId id="267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2" r:id="rId23"/>
    <p:sldId id="296" r:id="rId24"/>
    <p:sldId id="297" r:id="rId25"/>
    <p:sldId id="298" r:id="rId26"/>
    <p:sldId id="299" r:id="rId27"/>
    <p:sldId id="265" r:id="rId28"/>
    <p:sldId id="26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80" autoAdjust="0"/>
  </p:normalViewPr>
  <p:slideViewPr>
    <p:cSldViewPr showGuides="1">
      <p:cViewPr varScale="1">
        <p:scale>
          <a:sx n="66" d="100"/>
          <a:sy n="66" d="100"/>
        </p:scale>
        <p:origin x="-1422" y="-96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>
            <a:extLst>
              <a:ext uri="{FF2B5EF4-FFF2-40B4-BE49-F238E27FC236}">
                <a16:creationId xmlns="" xmlns:a16="http://schemas.microsoft.com/office/drawing/2014/main" id="{49C49326-ADBB-46A9-A4F1-4B9466924610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928813"/>
            <a:ext cx="7858125" cy="1928812"/>
            <a:chOff x="428596" y="285728"/>
            <a:chExt cx="8286808" cy="1143008"/>
          </a:xfrm>
        </p:grpSpPr>
        <p:sp>
          <p:nvSpPr>
            <p:cNvPr id="5" name="Скругленный прямоугольник 13">
              <a:extLst>
                <a:ext uri="{FF2B5EF4-FFF2-40B4-BE49-F238E27FC236}">
                  <a16:creationId xmlns="" xmlns:a16="http://schemas.microsoft.com/office/drawing/2014/main" id="{5E07AE3F-A4AF-4465-AA4B-68180E36529C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16">
              <a:extLst>
                <a:ext uri="{FF2B5EF4-FFF2-40B4-BE49-F238E27FC236}">
                  <a16:creationId xmlns="" xmlns:a16="http://schemas.microsoft.com/office/drawing/2014/main" id="{DEFDF845-40F4-4455-A41D-12CAB9037667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>
            <a:extLst>
              <a:ext uri="{FF2B5EF4-FFF2-40B4-BE49-F238E27FC236}">
                <a16:creationId xmlns="" xmlns:a16="http://schemas.microsoft.com/office/drawing/2014/main" id="{DDA5F160-67E6-46DE-86E6-683553D70360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52863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>
              <a:extLst>
                <a:ext uri="{FF2B5EF4-FFF2-40B4-BE49-F238E27FC236}">
                  <a16:creationId xmlns="" xmlns:a16="http://schemas.microsoft.com/office/drawing/2014/main" id="{FD6475DA-9E3A-4901-B6B6-6FDDBBF75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>
              <a:extLst>
                <a:ext uri="{FF2B5EF4-FFF2-40B4-BE49-F238E27FC236}">
                  <a16:creationId xmlns="" xmlns:a16="http://schemas.microsoft.com/office/drawing/2014/main" id="{807302F5-DE66-433C-BFE6-908A9F7A2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20" descr="a30df2094fc1.png">
            <a:extLst>
              <a:ext uri="{FF2B5EF4-FFF2-40B4-BE49-F238E27FC236}">
                <a16:creationId xmlns="" xmlns:a16="http://schemas.microsoft.com/office/drawing/2014/main" id="{8F18E6BC-0D71-4A06-AB7E-D182CAE4A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="" xmlns:a16="http://schemas.microsoft.com/office/drawing/2014/main" id="{CC8E3BEE-F276-488E-8528-D38A9233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0C50-FE29-4F49-9A3E-3CC7BE2FC7F3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="" xmlns:a16="http://schemas.microsoft.com/office/drawing/2014/main" id="{9F4F6D9F-94FF-4169-9D2A-0ADC1C3A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191A2987-A69D-4CDA-9571-A129A911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8545-2D3F-4F25-9945-32A01E43B6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0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B9302B-898A-4FE5-A74B-FD7154DD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9A94-D865-4918-8143-3D4EE77E0948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45AF0D-255D-43A1-8BAE-137602BE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B781BB-AEBE-4BB4-8191-A20C3CD5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5116-96F8-4EAF-9CC9-F5E5CD2D0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69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>
            <a:extLst>
              <a:ext uri="{FF2B5EF4-FFF2-40B4-BE49-F238E27FC236}">
                <a16:creationId xmlns="" xmlns:a16="http://schemas.microsoft.com/office/drawing/2014/main" id="{CC291F8C-AD62-470E-8A13-0338D889BF1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750594" y="2178844"/>
            <a:ext cx="5857875" cy="2071687"/>
            <a:chOff x="428596" y="285728"/>
            <a:chExt cx="8286808" cy="1143008"/>
          </a:xfrm>
        </p:grpSpPr>
        <p:sp>
          <p:nvSpPr>
            <p:cNvPr id="5" name="Скругленный прямоугольник 13">
              <a:extLst>
                <a:ext uri="{FF2B5EF4-FFF2-40B4-BE49-F238E27FC236}">
                  <a16:creationId xmlns="" xmlns:a16="http://schemas.microsoft.com/office/drawing/2014/main" id="{75A77994-07F5-4BA7-873F-7B3F624477BA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16">
              <a:extLst>
                <a:ext uri="{FF2B5EF4-FFF2-40B4-BE49-F238E27FC236}">
                  <a16:creationId xmlns="" xmlns:a16="http://schemas.microsoft.com/office/drawing/2014/main" id="{0FD2794A-B17A-4E2B-B55E-97E34AA70875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06D69966-9161-4052-AB1C-42DE5BB0E6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8" name="Рисунок 18" descr="a30df2094fc1.png">
              <a:extLst>
                <a:ext uri="{FF2B5EF4-FFF2-40B4-BE49-F238E27FC236}">
                  <a16:creationId xmlns="" xmlns:a16="http://schemas.microsoft.com/office/drawing/2014/main" id="{DC1E0A6F-10FA-4E7B-891A-5325DA39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>
              <a:extLst>
                <a:ext uri="{FF2B5EF4-FFF2-40B4-BE49-F238E27FC236}">
                  <a16:creationId xmlns="" xmlns:a16="http://schemas.microsoft.com/office/drawing/2014/main" id="{A6519BF8-3514-4A10-BE64-0E74378D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F60DE8AB-55B9-423D-AEF0-3D2C995D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E2C9-2258-49BD-AAFD-FEA64DB45FD9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A55BBD5A-A21E-4BD6-BAC9-D3DA8D3E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0328C41B-910A-460A-9080-1174824F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77B89-0CF5-447B-9395-BB827E2B8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19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4A7C72-1E5B-4438-A51C-9DFB7B64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CAD8-02E8-4C58-9B2F-BD9F415444C3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FC608-05FE-479C-A596-ED9F9E90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B95F5A-EACC-4B2C-839C-234224F2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855D-05E8-48B0-AE6B-B8C52E039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83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>
            <a:extLst>
              <a:ext uri="{FF2B5EF4-FFF2-40B4-BE49-F238E27FC236}">
                <a16:creationId xmlns="" xmlns:a16="http://schemas.microsoft.com/office/drawing/2014/main" id="{54AF5F21-E835-4796-BA58-5B3B7695D963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4429125"/>
            <a:ext cx="7786688" cy="1357313"/>
            <a:chOff x="428596" y="285728"/>
            <a:chExt cx="8286808" cy="1143008"/>
          </a:xfrm>
        </p:grpSpPr>
        <p:sp>
          <p:nvSpPr>
            <p:cNvPr id="5" name="Скругленный прямоугольник 13">
              <a:extLst>
                <a:ext uri="{FF2B5EF4-FFF2-40B4-BE49-F238E27FC236}">
                  <a16:creationId xmlns="" xmlns:a16="http://schemas.microsoft.com/office/drawing/2014/main" id="{BB575195-D278-464E-AAC2-C6739708C953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16">
              <a:extLst>
                <a:ext uri="{FF2B5EF4-FFF2-40B4-BE49-F238E27FC236}">
                  <a16:creationId xmlns="" xmlns:a16="http://schemas.microsoft.com/office/drawing/2014/main" id="{26BA077A-900F-4354-97BC-E58431AC57BB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7">
            <a:extLst>
              <a:ext uri="{FF2B5EF4-FFF2-40B4-BE49-F238E27FC236}">
                <a16:creationId xmlns="" xmlns:a16="http://schemas.microsoft.com/office/drawing/2014/main" id="{93891E61-B65B-4EC3-B4BF-8C8DB18C83B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660525" y="19462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>
              <a:extLst>
                <a:ext uri="{FF2B5EF4-FFF2-40B4-BE49-F238E27FC236}">
                  <a16:creationId xmlns="" xmlns:a16="http://schemas.microsoft.com/office/drawing/2014/main" id="{F897AC1A-6CEF-4A62-9103-8C6FD7317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>
              <a:extLst>
                <a:ext uri="{FF2B5EF4-FFF2-40B4-BE49-F238E27FC236}">
                  <a16:creationId xmlns="" xmlns:a16="http://schemas.microsoft.com/office/drawing/2014/main" id="{C041BC21-ECE7-42D8-B20F-1B53EB5A0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8CC71AF1-DCE1-42EE-923B-E6261878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9FE6-C6C0-4AF3-8AF1-EDD664232C66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73F3314E-CF35-4B17-AB47-A1099DC9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3A6C9C89-9E85-423F-98B2-B23A5A5A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23A8-5508-4A04-9FCD-E8D2C7774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27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86F0B1F-257C-4AC2-B1BB-97C1D7A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2F76-A88A-463C-AD94-E2CD7A11B365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89B5D4-A780-4888-A52E-4E837331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2AFA572-207F-4899-ACF6-1771AB74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0F4A-00AA-41D3-9643-AA555C3E4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68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1E7787C2-F36E-4850-A3EF-0089351D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45D6-B31A-4C62-86E5-5AC35030E100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45A34AD-97FA-4456-BBA1-133D9035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238E2EE9-BFD8-48F7-A7AA-8BE64F2F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A532-A1A4-4A8A-A9E4-07F4D10FD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57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39833CED-3A7C-4506-AAAD-9F431FF0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5CCB-08DC-4284-98ED-775ECECAF090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B891ADA2-7460-4412-AA24-6DB0A2DD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E1E5ED0-5AFE-474F-8A90-6C1246DB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D01F-4117-4EA8-B715-EDE0434DDF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034A777F-2CD4-4A5B-AE31-0410909B58C1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5857875"/>
            <a:ext cx="2786063" cy="712788"/>
            <a:chOff x="928662" y="5286388"/>
            <a:chExt cx="4463626" cy="1143008"/>
          </a:xfrm>
        </p:grpSpPr>
        <p:pic>
          <p:nvPicPr>
            <p:cNvPr id="3" name="Рисунок 13" descr="a30df2094fc1.png">
              <a:extLst>
                <a:ext uri="{FF2B5EF4-FFF2-40B4-BE49-F238E27FC236}">
                  <a16:creationId xmlns="" xmlns:a16="http://schemas.microsoft.com/office/drawing/2014/main" id="{A6BF99E9-6D07-4C2F-A46B-E30AA6C58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16" descr="a30df2094fc1.png">
              <a:extLst>
                <a:ext uri="{FF2B5EF4-FFF2-40B4-BE49-F238E27FC236}">
                  <a16:creationId xmlns="" xmlns:a16="http://schemas.microsoft.com/office/drawing/2014/main" id="{2C5F2DAC-08D1-4CCD-AC03-E93305757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1">
            <a:extLst>
              <a:ext uri="{FF2B5EF4-FFF2-40B4-BE49-F238E27FC236}">
                <a16:creationId xmlns="" xmlns:a16="http://schemas.microsoft.com/office/drawing/2014/main" id="{EFDC43C3-6C52-45F1-9821-512C3AD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0821-E00A-4DE2-A21E-B2A2B9F75B3C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C8B1C28B-847F-4F52-827D-50001B83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34FB41F1-90F5-49B6-BAAF-2546CFF8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28F7-6DDC-4475-A18E-6633F310D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0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>
            <a:extLst>
              <a:ext uri="{FF2B5EF4-FFF2-40B4-BE49-F238E27FC236}">
                <a16:creationId xmlns="" xmlns:a16="http://schemas.microsoft.com/office/drawing/2014/main" id="{AF6E53DA-063F-4D28-A0AC-71C2BA87079C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285750"/>
            <a:ext cx="3071813" cy="1143000"/>
            <a:chOff x="428596" y="285728"/>
            <a:chExt cx="8286808" cy="1143008"/>
          </a:xfrm>
        </p:grpSpPr>
        <p:sp>
          <p:nvSpPr>
            <p:cNvPr id="6" name="Скругленный прямоугольник 13">
              <a:extLst>
                <a:ext uri="{FF2B5EF4-FFF2-40B4-BE49-F238E27FC236}">
                  <a16:creationId xmlns="" xmlns:a16="http://schemas.microsoft.com/office/drawing/2014/main" id="{007E5191-C923-459F-AD54-C8A3972D68AD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16">
              <a:extLst>
                <a:ext uri="{FF2B5EF4-FFF2-40B4-BE49-F238E27FC236}">
                  <a16:creationId xmlns="" xmlns:a16="http://schemas.microsoft.com/office/drawing/2014/main" id="{B92A282B-73B8-4265-9892-566A8B462075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74FE19B-8D25-4709-BF22-79F4CBDA6A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>
              <a:extLst>
                <a:ext uri="{FF2B5EF4-FFF2-40B4-BE49-F238E27FC236}">
                  <a16:creationId xmlns="" xmlns:a16="http://schemas.microsoft.com/office/drawing/2014/main" id="{36ED3BCB-8D2E-48F8-A19D-063597B0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>
              <a:extLst>
                <a:ext uri="{FF2B5EF4-FFF2-40B4-BE49-F238E27FC236}">
                  <a16:creationId xmlns="" xmlns:a16="http://schemas.microsoft.com/office/drawing/2014/main" id="{FA219EE5-06FE-456B-9E03-1400317C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>
            <a:extLst>
              <a:ext uri="{FF2B5EF4-FFF2-40B4-BE49-F238E27FC236}">
                <a16:creationId xmlns="" xmlns:a16="http://schemas.microsoft.com/office/drawing/2014/main" id="{A27FE9D3-B847-4521-A01E-BE7E00E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333B-7809-4894-BA7C-D4D019EAA9BA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="" xmlns:a16="http://schemas.microsoft.com/office/drawing/2014/main" id="{4C70EA5C-798F-4E70-87FF-655B2864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5A032422-7C4B-4BC4-8FAF-C90ECE8F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76232-C144-4DF8-8FE4-F77ED2B9D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07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>
            <a:extLst>
              <a:ext uri="{FF2B5EF4-FFF2-40B4-BE49-F238E27FC236}">
                <a16:creationId xmlns="" xmlns:a16="http://schemas.microsoft.com/office/drawing/2014/main" id="{E87CEDF3-3EF4-4C09-AC4E-33D8312C62F7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4786313"/>
            <a:ext cx="5500687" cy="571500"/>
            <a:chOff x="428596" y="285728"/>
            <a:chExt cx="8286808" cy="1143008"/>
          </a:xfrm>
        </p:grpSpPr>
        <p:sp>
          <p:nvSpPr>
            <p:cNvPr id="6" name="Скругленный прямоугольник 13">
              <a:extLst>
                <a:ext uri="{FF2B5EF4-FFF2-40B4-BE49-F238E27FC236}">
                  <a16:creationId xmlns="" xmlns:a16="http://schemas.microsoft.com/office/drawing/2014/main" id="{45116F63-88F9-4E9A-BAFA-A0A973781284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16">
              <a:extLst>
                <a:ext uri="{FF2B5EF4-FFF2-40B4-BE49-F238E27FC236}">
                  <a16:creationId xmlns="" xmlns:a16="http://schemas.microsoft.com/office/drawing/2014/main" id="{4F547571-A4AD-4E9F-BCEA-F0032C8C439D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3E1F8EC-E9B0-48AF-988B-BC35EF915E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>
              <a:extLst>
                <a:ext uri="{FF2B5EF4-FFF2-40B4-BE49-F238E27FC236}">
                  <a16:creationId xmlns="" xmlns:a16="http://schemas.microsoft.com/office/drawing/2014/main" id="{1B800FC7-ABB1-4AD7-AA01-8474B8A0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>
              <a:extLst>
                <a:ext uri="{FF2B5EF4-FFF2-40B4-BE49-F238E27FC236}">
                  <a16:creationId xmlns="" xmlns:a16="http://schemas.microsoft.com/office/drawing/2014/main" id="{6E0B0CDC-B1B4-4DF1-A8C0-DDE93B51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>
            <a:extLst>
              <a:ext uri="{FF2B5EF4-FFF2-40B4-BE49-F238E27FC236}">
                <a16:creationId xmlns="" xmlns:a16="http://schemas.microsoft.com/office/drawing/2014/main" id="{3B80032D-4B9D-438C-ADED-2D65759E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7310-6AFF-47F1-A086-5ADD8104B271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="" xmlns:a16="http://schemas.microsoft.com/office/drawing/2014/main" id="{65707DFD-0E0C-494C-A492-E1753FDF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439FFB4D-6043-4A78-9ED3-8F9D6123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92BBA-9279-4EE0-9E81-D2C90FCDFD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2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2">
            <a:extLst>
              <a:ext uri="{FF2B5EF4-FFF2-40B4-BE49-F238E27FC236}">
                <a16:creationId xmlns="" xmlns:a16="http://schemas.microsoft.com/office/drawing/2014/main" id="{7B9C08AF-F8A7-4084-908D-A2B1CFECB093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285750"/>
            <a:ext cx="8286750" cy="1143000"/>
            <a:chOff x="428596" y="285728"/>
            <a:chExt cx="8286808" cy="1143008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="" xmlns:a16="http://schemas.microsoft.com/office/drawing/2014/main" id="{71D1A04B-1492-46ED-81A4-A8105A6E0153}"/>
                </a:ext>
              </a:extLst>
            </p:cNvPr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="" xmlns:a16="http://schemas.microsoft.com/office/drawing/2014/main" id="{726DB034-3F15-4D0D-BDF7-1316122FA6F3}"/>
                </a:ext>
              </a:extLst>
            </p:cNvPr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27" name="Заголовок 1">
            <a:extLst>
              <a:ext uri="{FF2B5EF4-FFF2-40B4-BE49-F238E27FC236}">
                <a16:creationId xmlns="" xmlns:a16="http://schemas.microsoft.com/office/drawing/2014/main" id="{5981CBBD-CE79-4811-B01B-F09185DE03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="" xmlns:a16="http://schemas.microsoft.com/office/drawing/2014/main" id="{92BB26EA-1BDB-4F87-92B5-14D037B0F4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19F039-4FA8-4656-A1E2-A4BEF0374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F7F4C-5F78-43D6-BAFE-BB1285DDC329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7FC1AC-0A90-407C-98D2-C63FD54F6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C9CD22-A0CA-486E-9E9E-3844B70C9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27DF94-22AD-49C9-B889-C4482F085D8C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2" name="Группа 13">
            <a:extLst>
              <a:ext uri="{FF2B5EF4-FFF2-40B4-BE49-F238E27FC236}">
                <a16:creationId xmlns="" xmlns:a16="http://schemas.microsoft.com/office/drawing/2014/main" id="{A1B8EC5B-231D-4EA2-810C-A1AEA037650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1033" name="Рисунок 14" descr="a30df2094fc1.png">
              <a:extLst>
                <a:ext uri="{FF2B5EF4-FFF2-40B4-BE49-F238E27FC236}">
                  <a16:creationId xmlns="" xmlns:a16="http://schemas.microsoft.com/office/drawing/2014/main" id="{371443DE-E87C-4335-95D1-250868AA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Рисунок 15" descr="a30df2094fc1.png">
              <a:extLst>
                <a:ext uri="{FF2B5EF4-FFF2-40B4-BE49-F238E27FC236}">
                  <a16:creationId xmlns="" xmlns:a16="http://schemas.microsoft.com/office/drawing/2014/main" id="{EAFE1907-E500-4F21-A0B6-5BAE095A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154BFA9A-BFD1-42F2-8697-5465D05C9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84175"/>
          </a:xfrm>
        </p:spPr>
        <p:txBody>
          <a:bodyPr/>
          <a:lstStyle/>
          <a:p>
            <a:r>
              <a:rPr lang="ru-RU" altLang="ru-RU" sz="3000" dirty="0"/>
              <a:t>«Коллекция пуговиц как одна из форм развития познавательных процессов </a:t>
            </a:r>
            <a:br>
              <a:rPr lang="ru-RU" altLang="ru-RU" sz="3000" dirty="0"/>
            </a:br>
            <a:r>
              <a:rPr lang="ru-RU" altLang="ru-RU" sz="3000" dirty="0"/>
              <a:t>и мелкой моторики рук у дошкольников».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72908D-75CC-42B2-9F63-6DEF35D4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40" y="4293096"/>
            <a:ext cx="3632448" cy="1752600"/>
          </a:xfrm>
        </p:spPr>
        <p:txBody>
          <a:bodyPr rtlCol="0">
            <a:normAutofit/>
          </a:bodyPr>
          <a:lstStyle/>
          <a:p>
            <a:r>
              <a:rPr lang="ru-RU" sz="2000" i="1" dirty="0">
                <a:solidFill>
                  <a:schemeClr val="tx1"/>
                </a:solidFill>
              </a:rPr>
              <a:t>Подготовила: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i="1" dirty="0">
                <a:solidFill>
                  <a:schemeClr val="tx1"/>
                </a:solidFill>
              </a:rPr>
              <a:t>Янчук Марина Владимировна,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i="1" dirty="0">
                <a:solidFill>
                  <a:schemeClr val="tx1"/>
                </a:solidFill>
              </a:rPr>
              <a:t>воспитатель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3C0F3EE4-124B-449A-B187-E7A884902C78}"/>
              </a:ext>
            </a:extLst>
          </p:cNvPr>
          <p:cNvSpPr/>
          <p:nvPr/>
        </p:nvSpPr>
        <p:spPr>
          <a:xfrm>
            <a:off x="1547664" y="404664"/>
            <a:ext cx="64087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муниципальное дошкольное образовательное учреждение  «Детский сад № 254 Тракторозаводского района Волгограда»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50623"/>
            <a:ext cx="74803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68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dirty="0"/>
              <a:t>БАБУШКИНА ПУГОВИЦА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Цель: </a:t>
            </a:r>
            <a:r>
              <a:rPr lang="ru-RU" dirty="0"/>
              <a:t>развитие </a:t>
            </a:r>
            <a:r>
              <a:rPr lang="ru-RU" dirty="0" smtClean="0"/>
              <a:t>воображения, формирование речевой активности.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Оборудование: </a:t>
            </a:r>
            <a:r>
              <a:rPr lang="ru-RU" dirty="0"/>
              <a:t> старая пуговица.</a:t>
            </a:r>
          </a:p>
          <a:p>
            <a:pPr marL="0" indent="0">
              <a:buNone/>
            </a:pPr>
            <a:r>
              <a:rPr lang="ru-RU" i="1" dirty="0"/>
              <a:t>Содержание: </a:t>
            </a:r>
            <a:r>
              <a:rPr lang="ru-RU" dirty="0"/>
              <a:t>Предложить ребёнку придумать, что могла видеть эта пуговица.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4503" r="7635" b="14903"/>
          <a:stretch/>
        </p:blipFill>
        <p:spPr bwMode="auto">
          <a:xfrm>
            <a:off x="2475178" y="4581128"/>
            <a:ext cx="3904736" cy="16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«Найди такую же».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7499176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</a:t>
            </a:r>
            <a:r>
              <a:rPr lang="ru-RU" i="1" dirty="0"/>
              <a:t>развитие мелкой моторики, зрительного восприятия.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Содержание: </a:t>
            </a:r>
            <a:r>
              <a:rPr lang="ru-RU" dirty="0"/>
              <a:t>Предложите  ребенку отыскать одинаковые пуговицы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0151"/>
            <a:ext cx="3467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9" t="9460" r="9727" b="62648"/>
          <a:stretch/>
        </p:blipFill>
        <p:spPr bwMode="auto">
          <a:xfrm>
            <a:off x="5677093" y="4449082"/>
            <a:ext cx="859633" cy="8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9" t="44946" r="59267" b="10108"/>
          <a:stretch/>
        </p:blipFill>
        <p:spPr bwMode="auto">
          <a:xfrm>
            <a:off x="6594213" y="4577291"/>
            <a:ext cx="708099" cy="140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600" dirty="0" smtClean="0"/>
              <a:t>«Выложи букву, слог, схему слова»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буквами, слогами, предметные картинки.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</a:p>
          <a:p>
            <a:pPr marL="715963" indent="-357188">
              <a:buFont typeface="Wingdings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выложить букву, а рядом  соответствующую по цвету пуговицу.</a:t>
            </a:r>
          </a:p>
          <a:p>
            <a:pPr marL="715963" indent="-357188">
              <a:buFont typeface="Wingdings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выложить слог данный на карточке.</a:t>
            </a:r>
          </a:p>
          <a:p>
            <a:pPr marL="715963" indent="-357188">
              <a:buFont typeface="Wingdings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выложить схему слова к предметной картинке.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53027"/>
            <a:ext cx="2601585" cy="194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8944" r="6518" b="7014"/>
          <a:stretch/>
        </p:blipFill>
        <p:spPr bwMode="auto">
          <a:xfrm>
            <a:off x="5020566" y="3140968"/>
            <a:ext cx="2242472" cy="28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0118" y="3304448"/>
            <a:ext cx="2880320" cy="21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18702" r="5289" b="18960"/>
          <a:stretch/>
        </p:blipFill>
        <p:spPr bwMode="auto">
          <a:xfrm>
            <a:off x="5020566" y="931403"/>
            <a:ext cx="3382932" cy="17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AC9A4-E2F2-46F7-A819-F46283A5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пуговиц в коробке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5794938-580D-4DFA-A00D-7C2B5C588BFB}"/>
              </a:ext>
            </a:extLst>
          </p:cNvPr>
          <p:cNvSpPr/>
          <p:nvPr/>
        </p:nvSpPr>
        <p:spPr>
          <a:xfrm>
            <a:off x="611560" y="1772816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мелких пуговок одного размера.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Кладем их в 5 футлярчиков от киндер-сюрпризов и закрываем крышкой. В первый футляр — одну, во второй — две, и т. д. На слух нужно расставить коробочки в порядке возрастания количества пуговок.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2" r="12529" b="7652"/>
          <a:stretch/>
        </p:blipFill>
        <p:spPr bwMode="auto">
          <a:xfrm rot="16200000">
            <a:off x="5406561" y="2882471"/>
            <a:ext cx="3747132" cy="25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13D47-9716-49D2-939B-C32793EC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Родовое дерево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EEE4F26-659D-4FF4-A203-AD61C6C3BD36}"/>
              </a:ext>
            </a:extLst>
          </p:cNvPr>
          <p:cNvSpPr/>
          <p:nvPr/>
        </p:nvSpPr>
        <p:spPr>
          <a:xfrm>
            <a:off x="3779912" y="1700808"/>
            <a:ext cx="5122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родовое дерево совместно с ребёнком, объясняя родственные связи.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нарисованное на листе бумаги дерево с симметрично расположенными на нём тремя уровнями ветвей, пуговицы.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необходимо выбрать пуговицу, принадлежащую маме и положить её слева от ствола дерева, выбрать «папину» пуговицу и положить её справа от ствола. Старшее поколение обозначают самыми большими пуговицами, младшее – самыми маленькими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6404" y="1671321"/>
            <a:ext cx="172259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7" y="4005064"/>
            <a:ext cx="2596125" cy="194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F1E963-9FCC-45DF-8F23-E08AF9B8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Мозаика из пуговиц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FE74708-6C29-4664-A2A2-E8338140B148}"/>
              </a:ext>
            </a:extLst>
          </p:cNvPr>
          <p:cNvSpPr/>
          <p:nvPr/>
        </p:nvSpPr>
        <p:spPr>
          <a:xfrm>
            <a:off x="755576" y="185364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в свободные кружочки предлагаемых картинок положить пуговицы по цветам.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8873A60-DCCA-4DE0-B611-CD935D5B3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14678"/>
            <a:ext cx="3019985" cy="20080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82" y="4581128"/>
            <a:ext cx="2664296" cy="17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22" y="2922891"/>
            <a:ext cx="2304256" cy="17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11532" r="11823" b="10968"/>
          <a:stretch/>
        </p:blipFill>
        <p:spPr bwMode="auto">
          <a:xfrm rot="16200000">
            <a:off x="6868304" y="3719287"/>
            <a:ext cx="2148005" cy="15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665CC3-72C2-4719-B7D7-B86876B0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Картинки из пуговиц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016C2F6-BF4C-459F-8CB4-546A14F2A669}"/>
              </a:ext>
            </a:extLst>
          </p:cNvPr>
          <p:cNvSpPr/>
          <p:nvPr/>
        </p:nvSpPr>
        <p:spPr>
          <a:xfrm>
            <a:off x="3851920" y="1844824"/>
            <a:ext cx="507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творческих способностей и образного мышления ребенка вы можете предложить ему выкладывать из пуговиц цветочки, дорожки, домики, всевозможные узоры, словом, то, что подскажет ваша фантазия и фантазия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2B877E-B12B-4599-9582-6C211396AC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063" y="4630273"/>
            <a:ext cx="2469181" cy="14930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3" y="1556792"/>
            <a:ext cx="2079856" cy="208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87" y="4163888"/>
            <a:ext cx="1466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37" y="4161158"/>
            <a:ext cx="1466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993A7-75AE-452C-BC5C-003CFBB9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Сортировка, да и только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DA0D21-E9D4-44BA-81DB-75C8CD143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38" t="1" b="-2038"/>
          <a:stretch/>
        </p:blipFill>
        <p:spPr>
          <a:xfrm rot="16200000">
            <a:off x="6167358" y="2900164"/>
            <a:ext cx="1193808" cy="1925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82C0E8-3EC5-48EE-8FF3-73637E6004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84468" y="4562767"/>
            <a:ext cx="3161764" cy="18205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328E646-5CB2-4C14-8951-32D1BCBB426C}"/>
              </a:ext>
            </a:extLst>
          </p:cNvPr>
          <p:cNvSpPr/>
          <p:nvPr/>
        </p:nvSpPr>
        <p:spPr>
          <a:xfrm>
            <a:off x="683568" y="1482975"/>
            <a:ext cx="510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моторики, развитие зрительного и тактильного восприятия, классификации.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Возьмите пустую упаковку от конфет или яиц и предложите ребенку разложить пуговицы: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—пуговицы с двумя дырочками, в другой с 4-мя дырочками;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—рассортировать по форме;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разложить пуговицы по цветам.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Играйте, сравнивая гладкие и шершавые пуговицы, металлические и пластмассовые.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усложнить игру, выделив для каждого цвета пуговиц один ряд или предложив выкладывать пуговицы в определенном порядке.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22622" r="26994" b="11662"/>
          <a:stretch/>
        </p:blipFill>
        <p:spPr bwMode="auto">
          <a:xfrm>
            <a:off x="7092280" y="1628800"/>
            <a:ext cx="1769872" cy="1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11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B68AF1-565B-431E-9F90-C3B4D1D1E175}"/>
              </a:ext>
            </a:extLst>
          </p:cNvPr>
          <p:cNvSpPr/>
          <p:nvPr/>
        </p:nvSpPr>
        <p:spPr>
          <a:xfrm>
            <a:off x="611560" y="134076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«Чем больше мастерства  </a:t>
            </a:r>
          </a:p>
          <a:p>
            <a:pPr algn="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детской руке, </a:t>
            </a:r>
            <a:endParaRPr lang="ru-RU" sz="44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 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умнее </a:t>
            </a: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ребѐнок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». </a:t>
            </a:r>
          </a:p>
          <a:p>
            <a:pPr algn="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</a:t>
            </a: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В.А.Сухомлинский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063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212B85-A2AB-4452-B929-DDD7A099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Пуговичное ожерелье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5DF58FF-45C0-407B-B0B5-2661B7BF8C54}"/>
              </a:ext>
            </a:extLst>
          </p:cNvPr>
          <p:cNvSpPr/>
          <p:nvPr/>
        </p:nvSpPr>
        <p:spPr>
          <a:xfrm>
            <a:off x="611560" y="1628800"/>
            <a:ext cx="8345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и тактильную чувствительность. Позже, с помощью этого ожерелья, можно проводить обучающие занятия, к примеру, такие как: «Изучаем цвета», «Учимся считать», «Большие – маленькие», «Найди одинаковые пуговички» и т.п.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пуговицы, нитки.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толстую прочную нитку (лучше веревку). Она должна быть такой длины, чтобы ожерелье по диаметру было меньше головы ребенка. Наденьте на нее много пуговиц, различающихся по форме, размеру и цвету (каждую пуговку наденьте на веревку при помощи иглы только в одно отверстие). Крепко завяжите нитку.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8899"/>
            <a:ext cx="3456384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603AF-A8DF-4B09-8231-EFC561F0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Подбери листья к дереву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B83543-FA31-4FD3-9D9B-F46A13ECEEE0}"/>
              </a:ext>
            </a:extLst>
          </p:cNvPr>
          <p:cNvSpPr/>
          <p:nvPr/>
        </p:nvSpPr>
        <p:spPr>
          <a:xfrm>
            <a:off x="4283968" y="169034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 зелёных и желтых оттенков.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пуговиц определенного цвета необходимо подобрать дереву листики (в зависимости от времени года).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F79D4E-A4E1-4164-B124-F8C4613A2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2024844"/>
            <a:ext cx="2436467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C8A987-8850-4ED5-A678-16C18A98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«Найди лишнюю пуговицу»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F939C9-E7D9-4FD6-B289-A4267D21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развивать логическое мышление детей.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4 пуговицы, 1 из которых отличается по цвету Воспитатель выкладывает в ряд 4 пуговицы одного цвета и среди них кладёт 1 пуговицу  другого цвета. Затем предлагает ребёнку убрать лишнюю пуговицу или заменить её на  нужную  по цвету. Можно разложить пуговицы одинаковые по размеру (например, большие красные) и среди них одну маленькую красную пуговицу.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69CD8C-8606-4843-87B5-4A1C30C646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6" b="95900" l="288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316417"/>
            <a:ext cx="1855093" cy="1809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4D5BE6-9816-4297-A25E-B77632235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5" b="93850" l="4000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286" y="4316417"/>
            <a:ext cx="1855093" cy="1809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7D065D-2CA0-4364-B4FB-A43F89CDE7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1" b="95216" l="488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316417"/>
            <a:ext cx="1855093" cy="18097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C901AC0-CFD4-4E7B-8034-EE964ECEBA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21088"/>
            <a:ext cx="2176744" cy="1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8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5EDC8-214D-429A-9810-3CC12954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 закономерность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3EE212-B299-44F8-8EF1-3AFCFDD2B19A}"/>
              </a:ext>
            </a:extLst>
          </p:cNvPr>
          <p:cNvSpPr/>
          <p:nvPr/>
        </p:nvSpPr>
        <p:spPr>
          <a:xfrm>
            <a:off x="3419872" y="1700808"/>
            <a:ext cx="5266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мышления, мелкой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обучение согласованию существительных с прилагательными и прилагательных с числительными.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ребенку выкладывать пуговицы в определенной последовательности. Например, большая - маленькая, большая - маленькая и т. д., либо красная - синяя, красная - синяя и т. д., либо красная – синяя - зеленая, красная – синяя - зеленая, либо одна красная - две желтые, одна красная - две желтые и т. п., в зависимости от того, какие пуговицы вы подготовили для игры</a:t>
            </a:r>
            <a:r>
              <a:rPr lang="ru-RU" sz="2000" dirty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326" y="2754138"/>
            <a:ext cx="3210892" cy="24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55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4267A5-0505-47AA-ACD1-89A80635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Запомни и воспроизведи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F1280E-48D9-4549-8B87-A1C7B9DE5AB9}"/>
              </a:ext>
            </a:extLst>
          </p:cNvPr>
          <p:cNvSpPr/>
          <p:nvPr/>
        </p:nvSpPr>
        <p:spPr>
          <a:xfrm>
            <a:off x="971600" y="1628800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внимания и памяти.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два человека. Перед ними лежат два одинаковых набора пуговиц, ни одна пуговица не повторяется. У каждого игрока есть игровое поле – это квадрат, разделенный на клетки. Начинающий игру выставляет на своём поле пуговицы, второй игрок должен посмотреть и запомнить, где какая пуговица лежит. После чего первый игрок закрывает листком бумаги своё игровое поле, а второй должен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повторить то  же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пуговиц. 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 игре используется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и пуговиц, тем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интересней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сложней.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3049560"/>
            <a:ext cx="2620627" cy="19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«Коврики»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5904656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/>
              <a:t>Цель</a:t>
            </a:r>
            <a:r>
              <a:rPr lang="ru-RU" sz="2200" b="1" i="1" dirty="0"/>
              <a:t>: </a:t>
            </a:r>
            <a:r>
              <a:rPr lang="ru-RU" sz="2200" i="1" dirty="0"/>
              <a:t>развитие зрительного внимания, логического мышления, умения ориентироваться в пространстве.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dirty="0"/>
              <a:t>Содержание: </a:t>
            </a:r>
            <a:r>
              <a:rPr lang="ru-RU" sz="2200" dirty="0"/>
              <a:t>Возьмите небольшой лоскуток однотонной ткани (квадратный или прямоугольный) или лист цветного картона и предложите выложить ребенку </a:t>
            </a:r>
            <a:r>
              <a:rPr lang="ru-RU" sz="2200" dirty="0" smtClean="0"/>
              <a:t>узор. </a:t>
            </a:r>
            <a:r>
              <a:rPr lang="ru-RU" sz="2200" dirty="0"/>
              <a:t>Поначалу ребенок может выкладывать вслед за вами пуговку за пуговкой, впоследствии вы можете усложнить задачу: выложив половину, попросить ребенка завершить работу, либо, выложив свой узор полностью, попросить его выложить такой же узор на своем </a:t>
            </a:r>
            <a:r>
              <a:rPr lang="ru-RU" sz="2200" dirty="0" smtClean="0"/>
              <a:t>коврике</a:t>
            </a:r>
            <a:r>
              <a:rPr lang="ru-RU" sz="2200" dirty="0"/>
              <a:t> </a:t>
            </a:r>
            <a:r>
              <a:rPr lang="ru-RU" sz="2200" dirty="0" smtClean="0"/>
              <a:t>в </a:t>
            </a:r>
            <a:r>
              <a:rPr lang="ru-RU" sz="2200" dirty="0"/>
              <a:t>зеркальном </a:t>
            </a:r>
            <a:r>
              <a:rPr lang="ru-RU" sz="2200" dirty="0" smtClean="0"/>
              <a:t>отображении.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962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962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5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666C13-9EF3-4501-BD4B-AB8660E9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«Дорожки»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3DD08B-17D4-4E1D-A323-90C4B797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Детям предлагается проводить до дома животных по </a:t>
            </a:r>
            <a:r>
              <a:rPr lang="ru-RU" sz="2000" dirty="0" smtClean="0"/>
              <a:t>лабиринтам. </a:t>
            </a:r>
            <a:r>
              <a:rPr lang="ru-RU" sz="2000" dirty="0"/>
              <a:t>Оказывается, зажимая пуговичку пальчиком, это делать гораздо интереснее и сложнее.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Не менее увлекательней шагать по разноцветной пуговичной дорожке  с каким-либо персонажем на руке. При этом проговаривая стишок.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B44982-785D-46DE-9B54-93AD44665E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822033"/>
            <a:ext cx="2786633" cy="278663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3" y="3849916"/>
            <a:ext cx="2952328" cy="202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31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0F99FE-AC19-47A6-AB20-10A5B733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accent2"/>
                </a:solidFill>
              </a:rPr>
              <a:t>Вывод: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AD9D9F-E049-40E0-B097-FBF4AEC9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600" b="1" dirty="0"/>
              <a:t>Самая обычная вещь – пуговица помогает связать обучение с жизнью, развить познавательный интерес детей, любознательность к различным областям знаний, творчество. Расширить их кругозор посредством познавательно-исследовательской деятельности, появляется интерес к сравнению пуговиц, к познанию их особенностей, и назначению, у детей формируются элементарные математические представления, интерес к окружающему миру, формируется потребность к здоровому образу жизни, развивается репродуктивное и творческое воображение.</a:t>
            </a:r>
            <a:r>
              <a:rPr lang="ru-RU" sz="2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682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C0D546-EC9C-44FB-9BCB-457C4414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761865A-A479-48A5-AA31-1E703B9E9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22" y="1600200"/>
            <a:ext cx="6038556" cy="4525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3BEDA6-6C64-4FF1-9B29-6004EF42A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7FBE0-493C-4CD2-A09E-3818FB3D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840684-F3AB-4831-81EB-1B61A183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680520"/>
          </a:xfrm>
        </p:spPr>
        <p:txBody>
          <a:bodyPr/>
          <a:lstStyle/>
          <a:p>
            <a:pPr marL="0" indent="174625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отмечается резкое увеличение детей с отклонениями в психомоторном и речевом развитии. Учёными установлено,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ЗПР наблюдается нарушение различных сторон речи.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речи находится в прямой зависимости от степени сформированности  движений пальцев рук. Это обусловлено анатомической близостью расположения двигательных и речевых зон в коре больших полушарий головного мозга, общностью функционирования двигательной и речевой систем, а также взаимосвязью формирования речи и моторики в норме и патологии.  </a:t>
            </a:r>
          </a:p>
          <a:p>
            <a:pPr marL="0" indent="174625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важно создать условия для накопления детьми двигательного и практического опыта, развития навыков ручной умелости.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98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8343"/>
            <a:ext cx="7920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уровень развития речи находится в прямой зависимости от степени сформированности тонких движений пальцев рук.  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уделяю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через игры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пуговицами,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стимулируя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центр,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сферу.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8775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работу психологи называют  ориентировочно-исследовательской деятельностью, так как в ходе её  дети получают самый разный чувственный опыт, возможность изучить свойства и качества предметов, а практическое познание функций, назначения предметов  даёт возможность  развить практическое мышление.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0BF69CB8-25A2-4386-BF00-103789C41F32}"/>
              </a:ext>
            </a:extLst>
          </p:cNvPr>
          <p:cNvSpPr/>
          <p:nvPr/>
        </p:nvSpPr>
        <p:spPr>
          <a:xfrm>
            <a:off x="1259632" y="413339"/>
            <a:ext cx="6840760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Совершенствование практических умений и навыков детей в работе с нестандартными материалами и оборудованием. Развитие у детей воображения, памяти, мышления, внимания, мелкой моторики рук, стремление к самостоятельности, аккуратность.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8A787ACC-141B-4FF2-ADBC-6F59298C99AA}"/>
              </a:ext>
            </a:extLst>
          </p:cNvPr>
          <p:cNvSpPr/>
          <p:nvPr/>
        </p:nvSpPr>
        <p:spPr>
          <a:xfrm>
            <a:off x="3455876" y="3392158"/>
            <a:ext cx="2304256" cy="9009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F438488-BAE6-4993-80D3-B3DAE8134EC2}"/>
              </a:ext>
            </a:extLst>
          </p:cNvPr>
          <p:cNvSpPr/>
          <p:nvPr/>
        </p:nvSpPr>
        <p:spPr>
          <a:xfrm>
            <a:off x="449542" y="2605709"/>
            <a:ext cx="2538282" cy="147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мыслительной активности и творческих способностей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70CB89D-3679-44C7-839E-440D9D65517C}"/>
              </a:ext>
            </a:extLst>
          </p:cNvPr>
          <p:cNvSpPr/>
          <p:nvPr/>
        </p:nvSpPr>
        <p:spPr>
          <a:xfrm>
            <a:off x="449542" y="4419800"/>
            <a:ext cx="2151239" cy="125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коммуникативных навыков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57A2C05-87B5-486C-A208-CE66628C9497}"/>
              </a:ext>
            </a:extLst>
          </p:cNvPr>
          <p:cNvSpPr/>
          <p:nvPr/>
        </p:nvSpPr>
        <p:spPr>
          <a:xfrm>
            <a:off x="2758661" y="4869160"/>
            <a:ext cx="20162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стремления к поисково-познавательной деятельности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7E8377F-BE3C-44FE-AC9A-B9451FF2B1FC}"/>
              </a:ext>
            </a:extLst>
          </p:cNvPr>
          <p:cNvSpPr/>
          <p:nvPr/>
        </p:nvSpPr>
        <p:spPr>
          <a:xfrm>
            <a:off x="5148064" y="4829282"/>
            <a:ext cx="3744416" cy="169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самостоятельного применения детьми освоенных эталонов для анализа предметов, выделения их сходства и различия по нескольким основаниям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5DF112A-B7D3-42BA-85FB-B93A7BB5D564}"/>
              </a:ext>
            </a:extLst>
          </p:cNvPr>
          <p:cNvSpPr/>
          <p:nvPr/>
        </p:nvSpPr>
        <p:spPr>
          <a:xfrm>
            <a:off x="6012160" y="2605709"/>
            <a:ext cx="2520280" cy="147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формирование представления о многообразии видов пуговиц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7D0277C-594D-4F17-AC2D-1A3928FB143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987824" y="3212976"/>
            <a:ext cx="805502" cy="311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6F35B5ED-4D72-41AE-8493-B52779651314}"/>
              </a:ext>
            </a:extLst>
          </p:cNvPr>
          <p:cNvCxnSpPr>
            <a:stCxn id="3" idx="7"/>
            <a:endCxn id="8" idx="1"/>
          </p:cNvCxnSpPr>
          <p:nvPr/>
        </p:nvCxnSpPr>
        <p:spPr>
          <a:xfrm flipV="1">
            <a:off x="5422682" y="3341391"/>
            <a:ext cx="589478" cy="182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E11C00AC-A40D-4159-8889-674F313B98BB}"/>
              </a:ext>
            </a:extLst>
          </p:cNvPr>
          <p:cNvCxnSpPr/>
          <p:nvPr/>
        </p:nvCxnSpPr>
        <p:spPr>
          <a:xfrm flipH="1">
            <a:off x="2600781" y="4022647"/>
            <a:ext cx="963107" cy="558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AEC58983-D382-4F0F-904E-55FC491762E6}"/>
              </a:ext>
            </a:extLst>
          </p:cNvPr>
          <p:cNvCxnSpPr>
            <a:endCxn id="6" idx="0"/>
          </p:cNvCxnSpPr>
          <p:nvPr/>
        </p:nvCxnSpPr>
        <p:spPr>
          <a:xfrm flipH="1">
            <a:off x="3766773" y="4281949"/>
            <a:ext cx="517195" cy="587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877933DA-CB7B-4085-84EC-A4DC2786DA89}"/>
              </a:ext>
            </a:extLst>
          </p:cNvPr>
          <p:cNvCxnSpPr>
            <a:stCxn id="3" idx="5"/>
          </p:cNvCxnSpPr>
          <p:nvPr/>
        </p:nvCxnSpPr>
        <p:spPr>
          <a:xfrm>
            <a:off x="5422682" y="4161157"/>
            <a:ext cx="877510" cy="668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929136-E20A-4629-9AD2-5D301309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65104"/>
          </a:xfrm>
        </p:spPr>
        <p:txBody>
          <a:bodyPr/>
          <a:lstStyle/>
          <a:p>
            <a:pPr lvl="0"/>
            <a:endParaRPr lang="ru-RU" sz="2800" b="1" dirty="0"/>
          </a:p>
          <a:p>
            <a:pPr lvl="0"/>
            <a:r>
              <a:rPr lang="ru-RU" sz="2800" b="1" dirty="0"/>
              <a:t>Создаем предпосылки для успешного развития устной речи.</a:t>
            </a:r>
            <a:r>
              <a:rPr lang="ru-RU" sz="2800" dirty="0"/>
              <a:t> </a:t>
            </a:r>
          </a:p>
          <a:p>
            <a:pPr lvl="0"/>
            <a:endParaRPr lang="ru-RU" sz="2800" dirty="0"/>
          </a:p>
          <a:p>
            <a:pPr lvl="0"/>
            <a:r>
              <a:rPr lang="ru-RU" sz="2800" b="1" dirty="0"/>
              <a:t>Побуждаем детей к творчеству.</a:t>
            </a:r>
            <a:r>
              <a:rPr lang="ru-RU" sz="2800" dirty="0"/>
              <a:t> </a:t>
            </a:r>
          </a:p>
          <a:p>
            <a:pPr lvl="0"/>
            <a:endParaRPr lang="ru-RU" sz="2800" dirty="0"/>
          </a:p>
          <a:p>
            <a:pPr lvl="0"/>
            <a:r>
              <a:rPr lang="ru-RU" sz="2800" b="1" dirty="0"/>
              <a:t>Закрепляем знания об окружающем мире.</a:t>
            </a:r>
            <a:r>
              <a:rPr lang="ru-RU" sz="2800" dirty="0"/>
              <a:t> 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17013B8-4B5D-4831-BD14-B71379D3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Развивая мелкую моторику рук мы: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71018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05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9EBACD-8F4D-4132-9481-CC77A345C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465313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F56F916-709B-45FB-ABA0-7C393F51AFCD}"/>
              </a:ext>
            </a:extLst>
          </p:cNvPr>
          <p:cNvSpPr/>
          <p:nvPr/>
        </p:nvSpPr>
        <p:spPr>
          <a:xfrm>
            <a:off x="3923928" y="4005064"/>
            <a:ext cx="1728192" cy="43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F4B0D3-7C70-4A3F-905A-9BBF3430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accent4"/>
                </a:solidFill>
              </a:rPr>
              <a:t>Массаж пуговицами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6107F0-51E5-4AAC-8F8D-A755158A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4625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такому массажу активизируется «мануальный интеллект», стимулируются кончики пальцев рук и ладоней, происходит активизация сенсорно – моторных функций, необходимых для успешного взаимодействия с окружающим миром.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168275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заполняется пуговицами разного размера, разного цвета, формы, изготовленных из различных материалов, предлагается выполнять следующие задания: </a:t>
            </a:r>
          </a:p>
          <a:p>
            <a:pPr indent="-16827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Опустить руку в коробку и погладить пуговицы ладошкой, а затем внешней стороной ладони. </a:t>
            </a:r>
          </a:p>
          <a:p>
            <a:pPr indent="-16827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Захватить пуговицы в кулак и пересыпать обратно в коробку. </a:t>
            </a:r>
          </a:p>
          <a:p>
            <a:pPr indent="-16827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Перетирка пуговиц между ладонями, с увеличение амплитуды. </a:t>
            </a:r>
          </a:p>
          <a:p>
            <a:pPr indent="-16827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Поиск и перекатывание пуговиц определенного цвета, формы, размера. </a:t>
            </a:r>
          </a:p>
          <a:p>
            <a:pPr indent="-16827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Перекатывание пуговиц внешней стороной ладони.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8275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Массаж перчаткой.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1746126" cy="13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94F03-15A4-4002-89A5-9A27F0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Рыбалка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76F9102-70A9-472F-B7B7-A1204308122A}"/>
              </a:ext>
            </a:extLst>
          </p:cNvPr>
          <p:cNvSpPr/>
          <p:nvPr/>
        </p:nvSpPr>
        <p:spPr>
          <a:xfrm>
            <a:off x="1043608" y="1916832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сенсомоторной и познавательной сфер.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«пуговичное море» , пуговицы, ведерко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ребенку: «Мы с тобой отправляемся на рыбалку в «пуговичное море». Наши руки помогут нам выловить рыбку – пуговичку. Опусти руки в «пуговичное море» и вылови «рубку». Пусть ребенок возьмет любую пуговицу и опишет ее (маленькая, гладкая, легкая, круглая, синяя, на ножке). Положим улов в ведерко. Взрослый вылавливает рыбку и просит ребенка рассказать о ней и тоже кладет в ведерко. Затем взрослый просит ребенка с закрытыми глазами найти в ведерке свою рыбку.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можно вовлечь от 1-5 детей.</a:t>
            </a:r>
          </a:p>
        </p:txBody>
      </p:sp>
    </p:spTree>
    <p:extLst>
      <p:ext uri="{BB962C8B-B14F-4D97-AF65-F5344CB8AC3E}">
        <p14:creationId xmlns:p14="http://schemas.microsoft.com/office/powerpoint/2010/main" val="77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гов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59_U_O</Template>
  <TotalTime>329</TotalTime>
  <Words>1208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Пуговица</vt:lpstr>
      <vt:lpstr>«Коллекция пуговиц как одна из форм развития познавательных процессов  и мелкой моторики рук у дошкольников». </vt:lpstr>
      <vt:lpstr>Презентация PowerPoint</vt:lpstr>
      <vt:lpstr> Актуальность  </vt:lpstr>
      <vt:lpstr>Презентация PowerPoint</vt:lpstr>
      <vt:lpstr>Презентация PowerPoint</vt:lpstr>
      <vt:lpstr>Развивая мелкую моторику рук мы:</vt:lpstr>
      <vt:lpstr>Презентация PowerPoint</vt:lpstr>
      <vt:lpstr> Массаж пуговицами  </vt:lpstr>
      <vt:lpstr>Рыбалка</vt:lpstr>
      <vt:lpstr>Презентация PowerPoint</vt:lpstr>
      <vt:lpstr>«БАБУШКИНА ПУГОВИЦА»</vt:lpstr>
      <vt:lpstr> «Найди такую же». </vt:lpstr>
      <vt:lpstr>«Выложи букву, слог, схему слова»</vt:lpstr>
      <vt:lpstr>Презентация PowerPoint</vt:lpstr>
      <vt:lpstr>Сколько пуговиц в коробке</vt:lpstr>
      <vt:lpstr>Родовое дерево</vt:lpstr>
      <vt:lpstr>Мозаика из пуговиц</vt:lpstr>
      <vt:lpstr>Картинки из пуговиц</vt:lpstr>
      <vt:lpstr>Сортировка, да и только</vt:lpstr>
      <vt:lpstr>Пуговичное ожерелье</vt:lpstr>
      <vt:lpstr>Подбери листья к дереву</vt:lpstr>
      <vt:lpstr>«Найди лишнюю пуговицу» </vt:lpstr>
      <vt:lpstr>Продолжи закономерность</vt:lpstr>
      <vt:lpstr>Запомни и воспроизведи</vt:lpstr>
      <vt:lpstr> «Коврики» </vt:lpstr>
      <vt:lpstr> «Дорожки» </vt:lpstr>
      <vt:lpstr> Вывод: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«Коллекция пуговиц как одна из форм развития познавательных процессов  и мелкой моторики рук у дошкольников».</dc:title>
  <dc:creator>марина</dc:creator>
  <cp:lastModifiedBy>Пользователь Windows</cp:lastModifiedBy>
  <cp:revision>27</cp:revision>
  <dcterms:created xsi:type="dcterms:W3CDTF">2017-05-20T16:32:09Z</dcterms:created>
  <dcterms:modified xsi:type="dcterms:W3CDTF">2018-02-17T09:04:03Z</dcterms:modified>
</cp:coreProperties>
</file>