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3" r:id="rId7"/>
    <p:sldId id="264" r:id="rId8"/>
    <p:sldId id="261"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854" y="-4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3793D5-0046-4252-9BA2-B3F4146C2B66}"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7312E-4035-4ECF-9F26-4D44F1A00B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793D5-0046-4252-9BA2-B3F4146C2B66}" type="datetimeFigureOut">
              <a:rPr lang="ru-RU" smtClean="0"/>
              <a:pPr/>
              <a:t>31.01.2018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7312E-4035-4ECF-9F26-4D44F1A00B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Физорг\Воспитатель\Конференция Миша\Old-Paper-Wallpaper-24.jpg"/>
          <p:cNvPicPr>
            <a:picLocks noChangeAspect="1" noChangeArrowheads="1"/>
          </p:cNvPicPr>
          <p:nvPr/>
        </p:nvPicPr>
        <p:blipFill>
          <a:blip r:embed="rId2" cstate="print"/>
          <a:srcRect/>
          <a:stretch>
            <a:fillRect/>
          </a:stretch>
        </p:blipFill>
        <p:spPr bwMode="auto">
          <a:xfrm>
            <a:off x="-231404" y="-315416"/>
            <a:ext cx="9555932" cy="7416824"/>
          </a:xfrm>
          <a:prstGeom prst="rect">
            <a:avLst/>
          </a:prstGeom>
          <a:noFill/>
        </p:spPr>
      </p:pic>
      <p:pic>
        <p:nvPicPr>
          <p:cNvPr id="1026" name="Picture 2" descr="D:\Физорг\Воспитатель\Конференция Миша\gb_ph0452_2.jpg"/>
          <p:cNvPicPr>
            <a:picLocks noChangeAspect="1" noChangeArrowheads="1"/>
          </p:cNvPicPr>
          <p:nvPr/>
        </p:nvPicPr>
        <p:blipFill>
          <a:blip r:embed="rId3" cstate="print"/>
          <a:srcRect/>
          <a:stretch>
            <a:fillRect/>
          </a:stretch>
        </p:blipFill>
        <p:spPr bwMode="auto">
          <a:xfrm>
            <a:off x="251520" y="2420888"/>
            <a:ext cx="5960817" cy="4176463"/>
          </a:xfrm>
          <a:prstGeom prst="rect">
            <a:avLst/>
          </a:prstGeom>
          <a:noFill/>
        </p:spPr>
      </p:pic>
      <p:sp>
        <p:nvSpPr>
          <p:cNvPr id="2" name="Заголовок 1"/>
          <p:cNvSpPr>
            <a:spLocks noGrp="1"/>
          </p:cNvSpPr>
          <p:nvPr>
            <p:ph type="ctrTitle"/>
          </p:nvPr>
        </p:nvSpPr>
        <p:spPr>
          <a:xfrm>
            <a:off x="539552" y="260648"/>
            <a:ext cx="8204448" cy="1974081"/>
          </a:xfrm>
        </p:spPr>
        <p:txBody>
          <a:bodyPr>
            <a:noAutofit/>
          </a:bodyPr>
          <a:lstStyle/>
          <a:p>
            <a:r>
              <a:rPr lang="ru-RU" sz="2400" b="1" i="1" dirty="0" smtClean="0">
                <a:latin typeface="Times New Roman" pitchFamily="18" charset="0"/>
                <a:cs typeface="Times New Roman" pitchFamily="18" charset="0"/>
              </a:rPr>
              <a:t>Школьная учебно-исследовательская конференция</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ГБОУ СОШ им. Е.М. </a:t>
            </a:r>
            <a:r>
              <a:rPr lang="ru-RU" sz="2400" b="1" i="1" dirty="0" err="1" smtClean="0">
                <a:latin typeface="Times New Roman" pitchFamily="18" charset="0"/>
                <a:cs typeface="Times New Roman" pitchFamily="18" charset="0"/>
              </a:rPr>
              <a:t>Зеленова</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«Юные исследователи»</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Презентация «Умеют ли животные считать?»</a:t>
            </a:r>
            <a:endParaRPr lang="ru-RU" sz="2400" b="1" i="1" dirty="0">
              <a:latin typeface="Times New Roman" pitchFamily="18" charset="0"/>
              <a:cs typeface="Times New Roman" pitchFamily="18" charset="0"/>
            </a:endParaRPr>
          </a:p>
        </p:txBody>
      </p:sp>
      <p:sp>
        <p:nvSpPr>
          <p:cNvPr id="5" name="TextBox 4"/>
          <p:cNvSpPr txBox="1"/>
          <p:nvPr/>
        </p:nvSpPr>
        <p:spPr>
          <a:xfrm>
            <a:off x="6156176" y="4365104"/>
            <a:ext cx="2627784" cy="2123658"/>
          </a:xfrm>
          <a:prstGeom prst="rect">
            <a:avLst/>
          </a:prstGeom>
          <a:noFill/>
        </p:spPr>
        <p:txBody>
          <a:bodyPr wrap="square" rtlCol="0">
            <a:spAutoFit/>
          </a:bodyPr>
          <a:lstStyle/>
          <a:p>
            <a:pPr algn="r"/>
            <a:r>
              <a:rPr lang="ru-RU" sz="2200" b="1" dirty="0" smtClean="0">
                <a:latin typeface="Times New Roman" pitchFamily="18" charset="0"/>
                <a:cs typeface="Times New Roman" pitchFamily="18" charset="0"/>
              </a:rPr>
              <a:t>Выполнил</a:t>
            </a:r>
          </a:p>
          <a:p>
            <a:pPr algn="r"/>
            <a:r>
              <a:rPr lang="ru-RU" sz="2200" b="1" dirty="0" smtClean="0">
                <a:latin typeface="Times New Roman" pitchFamily="18" charset="0"/>
                <a:cs typeface="Times New Roman" pitchFamily="18" charset="0"/>
              </a:rPr>
              <a:t>Абрамов Михаил </a:t>
            </a:r>
          </a:p>
          <a:p>
            <a:pPr algn="r"/>
            <a:r>
              <a:rPr lang="ru-RU" sz="2200" b="1" dirty="0" smtClean="0">
                <a:latin typeface="Times New Roman" pitchFamily="18" charset="0"/>
                <a:cs typeface="Times New Roman" pitchFamily="18" charset="0"/>
              </a:rPr>
              <a:t>ученик 3 А класса</a:t>
            </a:r>
          </a:p>
          <a:p>
            <a:pPr algn="r"/>
            <a:r>
              <a:rPr lang="ru-RU" sz="2200" b="1" dirty="0" smtClean="0">
                <a:latin typeface="Times New Roman" pitchFamily="18" charset="0"/>
                <a:cs typeface="Times New Roman" pitchFamily="18" charset="0"/>
              </a:rPr>
              <a:t>Руководитель</a:t>
            </a:r>
          </a:p>
          <a:p>
            <a:pPr algn="r"/>
            <a:r>
              <a:rPr lang="ru-RU" sz="2200" b="1" dirty="0" smtClean="0">
                <a:latin typeface="Times New Roman" pitchFamily="18" charset="0"/>
                <a:cs typeface="Times New Roman" pitchFamily="18" charset="0"/>
              </a:rPr>
              <a:t>Учитель </a:t>
            </a:r>
          </a:p>
          <a:p>
            <a:pPr algn="r"/>
            <a:r>
              <a:rPr lang="ru-RU" sz="2200" b="1" dirty="0" err="1" smtClean="0">
                <a:latin typeface="Times New Roman" pitchFamily="18" charset="0"/>
                <a:cs typeface="Times New Roman" pitchFamily="18" charset="0"/>
              </a:rPr>
              <a:t>Крайнова</a:t>
            </a:r>
            <a:r>
              <a:rPr lang="ru-RU" sz="2200" b="1" dirty="0" smtClean="0">
                <a:latin typeface="Times New Roman" pitchFamily="18" charset="0"/>
                <a:cs typeface="Times New Roman" pitchFamily="18" charset="0"/>
              </a:rPr>
              <a:t> М.А.</a:t>
            </a:r>
            <a:endParaRPr lang="ru-RU" sz="2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Слоны</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user\Downloads\PicsDesktop.net_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b="5783"/>
          <a:stretch>
            <a:fillRect/>
          </a:stretch>
        </p:blipFill>
        <p:spPr bwMode="auto">
          <a:xfrm>
            <a:off x="395536" y="1628800"/>
            <a:ext cx="4170040" cy="43204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6" name="Объект 4"/>
          <p:cNvSpPr txBox="1">
            <a:spLocks/>
          </p:cNvSpPr>
          <p:nvPr/>
        </p:nvSpPr>
        <p:spPr>
          <a:xfrm>
            <a:off x="4788024" y="2204864"/>
            <a:ext cx="4114800" cy="4133056"/>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u="none" strike="noStrike" kern="1200" cap="none" spc="0" normalizeH="0" baseline="0" noProof="0" dirty="0" smtClean="0">
                <a:ln>
                  <a:noFill/>
                </a:ln>
                <a:effectLst/>
                <a:uLnTx/>
                <a:uFillTx/>
                <a:latin typeface="Times New Roman" pitchFamily="18" charset="0"/>
                <a:ea typeface="Times New Roman" pitchFamily="18" charset="0"/>
                <a:cs typeface="Times New Roman" pitchFamily="18" charset="0"/>
              </a:rPr>
              <a:t>	Слоны умеют считать, утверждается в исследовании, доказывающем, что животные способны замечать разницу в количестве предметов в близких по числу объектов группах. Причем делают они это лучше, чем люди. </a:t>
            </a:r>
            <a:endParaRPr kumimoji="0" lang="ru-RU" sz="2400" b="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Саламандра</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kab_30_1\Downloads\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916832"/>
            <a:ext cx="4176464" cy="4068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Объект 4"/>
          <p:cNvSpPr txBox="1">
            <a:spLocks/>
          </p:cNvSpPr>
          <p:nvPr/>
        </p:nvSpPr>
        <p:spPr>
          <a:xfrm>
            <a:off x="4788024" y="2132856"/>
            <a:ext cx="4114800" cy="4133056"/>
          </a:xfrm>
          <a:prstGeom prst="rect">
            <a:avLst/>
          </a:prstGeom>
        </p:spPr>
        <p:txBody>
          <a:bodyPr vert="horz" lIns="91440" tIns="45720" rIns="91440" bIns="45720" rtlCol="0">
            <a:normAutofit fontScale="92500"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2600" b="0" u="none" strike="noStrike" kern="1200" cap="none" spc="0" normalizeH="0" baseline="0" noProof="0" dirty="0" smtClean="0">
                <a:ln>
                  <a:noFill/>
                </a:ln>
                <a:effectLst/>
                <a:uLnTx/>
                <a:uFillTx/>
                <a:latin typeface="Times New Roman" pitchFamily="18" charset="0"/>
                <a:cs typeface="Times New Roman" pitchFamily="18" charset="0"/>
              </a:rPr>
              <a:t>К списку животных, имеющих природные математические способности, добавились и </a:t>
            </a:r>
            <a:r>
              <a:rPr kumimoji="0" lang="ru-RU" sz="2600" u="none" strike="noStrike" kern="1200" cap="none" spc="0" normalizeH="0" baseline="0" noProof="0" dirty="0" smtClean="0">
                <a:ln>
                  <a:noFill/>
                </a:ln>
                <a:effectLst/>
                <a:uLnTx/>
                <a:uFillTx/>
                <a:latin typeface="Times New Roman" pitchFamily="18" charset="0"/>
                <a:cs typeface="Times New Roman" pitchFamily="18" charset="0"/>
              </a:rPr>
              <a:t>саламандры.</a:t>
            </a:r>
            <a:r>
              <a:rPr kumimoji="0" lang="ru-RU" sz="2600" b="0" u="none" strike="noStrike" kern="1200" cap="none" spc="0" normalizeH="0" baseline="0" noProof="0" dirty="0" smtClean="0">
                <a:ln>
                  <a:noFill/>
                </a:ln>
                <a:effectLst/>
                <a:uLnTx/>
                <a:uFillTx/>
                <a:latin typeface="Times New Roman" pitchFamily="18" charset="0"/>
                <a:cs typeface="Times New Roman" pitchFamily="18" charset="0"/>
              </a:rPr>
              <a:t> Они активизируются, когда им предоставляют выбор между трубками, в одной из которых находится две фруктовых мушки, а в другой три, заползают туда, где их три.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Львы</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user\Downloads\mota_ru_1070125-1280x8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700808"/>
            <a:ext cx="4320480" cy="39604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6" name="Объект 4"/>
          <p:cNvSpPr txBox="1">
            <a:spLocks/>
          </p:cNvSpPr>
          <p:nvPr/>
        </p:nvSpPr>
        <p:spPr>
          <a:xfrm>
            <a:off x="4788024" y="1988840"/>
            <a:ext cx="4114800" cy="4133056"/>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u="none" strike="noStrike" kern="1200" cap="none" spc="0" normalizeH="0" baseline="0" noProof="0" dirty="0" smtClean="0">
                <a:ln>
                  <a:noFill/>
                </a:ln>
                <a:effectLst/>
                <a:uLnTx/>
                <a:uFillTx/>
                <a:latin typeface="Georgia" panose="02040502050405020303" pitchFamily="18" charset="0"/>
                <a:ea typeface="+mn-ea"/>
                <a:cs typeface="+mn-cs"/>
              </a:rPr>
              <a:t>	</a:t>
            </a:r>
            <a:r>
              <a:rPr kumimoji="0" lang="ru-RU" sz="2400" b="0" u="none" strike="noStrike" kern="1200" cap="none" spc="0" normalizeH="0" baseline="0" noProof="0" dirty="0" smtClean="0">
                <a:ln>
                  <a:noFill/>
                </a:ln>
                <a:effectLst/>
                <a:uLnTx/>
                <a:uFillTx/>
                <a:latin typeface="Times New Roman" pitchFamily="18" charset="0"/>
                <a:cs typeface="Times New Roman" pitchFamily="18" charset="0"/>
              </a:rPr>
              <a:t>Способность к счету есть и у львов. Когда группа львов слышит рев приближающегося вожака, ему на встречу всегда выходит две самки. Если слышится рев двух самцов, то на встречу высылают уже четырех львиц.</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457200" y="274638"/>
            <a:ext cx="8229600"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Лошадь</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5" name="Объект 4"/>
          <p:cNvSpPr txBox="1">
            <a:spLocks/>
          </p:cNvSpPr>
          <p:nvPr/>
        </p:nvSpPr>
        <p:spPr>
          <a:xfrm>
            <a:off x="395536" y="1052737"/>
            <a:ext cx="8424936" cy="352839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1" u="none" strike="noStrike" kern="1200" cap="none" spc="0" normalizeH="0" baseline="0" noProof="0" dirty="0" smtClean="0">
              <a:ln>
                <a:noFill/>
              </a:ln>
              <a:solidFill>
                <a:srgbClr val="C00000"/>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0" u="none" strike="noStrike" kern="1200" cap="none" spc="0" normalizeH="0" baseline="0" noProof="0" dirty="0" smtClean="0">
                <a:ln>
                  <a:noFill/>
                </a:ln>
                <a:effectLst/>
                <a:uLnTx/>
                <a:uFillTx/>
                <a:latin typeface="Times New Roman" pitchFamily="18" charset="0"/>
                <a:cs typeface="Times New Roman" pitchFamily="18" charset="0"/>
              </a:rPr>
              <a:t>	А это уже не эксперимент - реальный случай из жизни. Случился он Тернополе. Жил-был дед, и была у него лошадь по имени Лада. Ежедневно запрягал дед Ладу в телегу и развозил на ней населению мешки с углем. Подъедет дед к загрузочной станции и ждет, пока ему восемь мешков угля не загрузят, а сам и не смотрит на грузчиков. Решили они его проучить, не доложили мешок.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0" u="none" strike="noStrike" kern="1200" cap="none" spc="0" normalizeH="0" baseline="0" noProof="0" dirty="0" smtClean="0">
                <a:ln>
                  <a:noFill/>
                </a:ln>
                <a:effectLst/>
                <a:uLnTx/>
                <a:uFillTx/>
                <a:latin typeface="Times New Roman" pitchFamily="18" charset="0"/>
                <a:cs typeface="Times New Roman" pitchFamily="18" charset="0"/>
              </a:rPr>
              <a:t> «Трогай» - сказали они ему, а дед им: «Вы еще не весь уголь погрузили». Удивились грузчики: «А откуда ты знаешь, ты ведь не считал?». « А за меня моя </a:t>
            </a:r>
            <a:r>
              <a:rPr kumimoji="0" lang="ru-RU" sz="1800" b="0" u="none" strike="noStrike" kern="1200" cap="none" spc="0" normalizeH="0" baseline="0" noProof="0" dirty="0" err="1" smtClean="0">
                <a:ln>
                  <a:noFill/>
                </a:ln>
                <a:effectLst/>
                <a:uLnTx/>
                <a:uFillTx/>
                <a:latin typeface="Times New Roman" pitchFamily="18" charset="0"/>
                <a:cs typeface="Times New Roman" pitchFamily="18" charset="0"/>
              </a:rPr>
              <a:t>лошадушка</a:t>
            </a:r>
            <a:r>
              <a:rPr kumimoji="0" lang="ru-RU" sz="1800" b="0" u="none" strike="noStrike" kern="1200" cap="none" spc="0" normalizeH="0" baseline="0" noProof="0" dirty="0" smtClean="0">
                <a:ln>
                  <a:noFill/>
                </a:ln>
                <a:effectLst/>
                <a:uLnTx/>
                <a:uFillTx/>
                <a:latin typeface="Times New Roman" pitchFamily="18" charset="0"/>
                <a:cs typeface="Times New Roman" pitchFamily="18" charset="0"/>
              </a:rPr>
              <a:t> считает», - ответил дед.  И правда - лошадь каждый брошенный ей за спину в телегу мешок провожала взглядом. После восьмого мешка заржала и ударила копытом. И так повторялось каждый день. </a:t>
            </a:r>
            <a:endParaRPr kumimoji="0" lang="ru-RU" sz="1800" b="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6" name="Picture 2" descr="C:\Users\user\Downloads\1288405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73036" y="4293096"/>
            <a:ext cx="4548064" cy="2304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Собаки</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5" name="Объект 4"/>
          <p:cNvSpPr txBox="1">
            <a:spLocks/>
          </p:cNvSpPr>
          <p:nvPr/>
        </p:nvSpPr>
        <p:spPr>
          <a:xfrm>
            <a:off x="251520" y="1600201"/>
            <a:ext cx="8640960" cy="2692895"/>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2000" b="0" u="none" strike="noStrike" kern="1200" cap="none" spc="0" normalizeH="0" baseline="0" noProof="0" dirty="0" smtClean="0">
                <a:ln>
                  <a:noFill/>
                </a:ln>
                <a:effectLst/>
                <a:uLnTx/>
                <a:uFillTx/>
                <a:latin typeface="Times New Roman" pitchFamily="18" charset="0"/>
                <a:cs typeface="Times New Roman" pitchFamily="18" charset="0"/>
              </a:rPr>
              <a:t>В результате проведения множества экспериментов ученые пришли к выводу, что умеют считать не только обезьяны, но </a:t>
            </a:r>
            <a:r>
              <a:rPr kumimoji="0" lang="ru-RU" sz="2000" u="none" strike="noStrike" kern="1200" cap="none" spc="0" normalizeH="0" baseline="0" noProof="0" dirty="0" smtClean="0">
                <a:ln>
                  <a:noFill/>
                </a:ln>
                <a:effectLst/>
                <a:uLnTx/>
                <a:uFillTx/>
                <a:latin typeface="Times New Roman" pitchFamily="18" charset="0"/>
                <a:cs typeface="Times New Roman" pitchFamily="18" charset="0"/>
              </a:rPr>
              <a:t>и собаки</a:t>
            </a:r>
            <a:r>
              <a:rPr kumimoji="0" lang="ru-RU" sz="2000" b="1"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2000" b="0" u="none" strike="noStrike" kern="1200" cap="none" spc="0" normalizeH="0" baseline="0" noProof="0" dirty="0" smtClean="0">
                <a:ln>
                  <a:noFill/>
                </a:ln>
                <a:effectLst/>
                <a:uLnTx/>
                <a:uFillTx/>
                <a:latin typeface="Times New Roman" pitchFamily="18" charset="0"/>
                <a:cs typeface="Times New Roman" pitchFamily="18" charset="0"/>
              </a:rPr>
              <a:t>Этот факт путем научного эксперимента доказали бразильские ученые. Оказалось, что собаки способны определять количество предметов одной цепочки, где по порядковому номеру последнего объекта можно судить об общем количестве предметов. </a:t>
            </a:r>
            <a:endParaRPr kumimoji="0" lang="ru-RU" sz="2000" b="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6" name="Picture 2" descr="C:\Users\user\Downloads\Labrador (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6" y="3501008"/>
            <a:ext cx="4572000" cy="2852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457200" y="274638"/>
            <a:ext cx="8229600"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Птицы</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kab_30_1\Downloads\desktopwallpapers.org.ua-87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1" y="1389792"/>
            <a:ext cx="3050185" cy="1895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4" descr="C:\Users\kab_30_1\Downloads\i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3597" y="3933056"/>
            <a:ext cx="3086100"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5" descr="C:\Users\kab_30_1\Downloads\i (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02916" y="1389792"/>
            <a:ext cx="3115419"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3" descr="C:\Users\kab_30_1\Downloads\i.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02916" y="3999394"/>
            <a:ext cx="3115419"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3347864" y="1412776"/>
            <a:ext cx="2304256" cy="5016758"/>
          </a:xfrm>
          <a:prstGeom prst="rect">
            <a:avLst/>
          </a:prstGeom>
        </p:spPr>
        <p:txBody>
          <a:bodyPr wrap="square">
            <a:spAutoFit/>
          </a:bodyPr>
          <a:lstStyle/>
          <a:p>
            <a:r>
              <a:rPr lang="ru-RU" sz="2000" dirty="0" smtClean="0">
                <a:latin typeface="Times New Roman" pitchFamily="18" charset="0"/>
                <a:cs typeface="Times New Roman" pitchFamily="18" charset="0"/>
              </a:rPr>
              <a:t>Все </a:t>
            </a:r>
            <a:r>
              <a:rPr lang="ru-RU" sz="2000" dirty="0">
                <a:latin typeface="Times New Roman" pitchFamily="18" charset="0"/>
                <a:cs typeface="Times New Roman" pitchFamily="18" charset="0"/>
              </a:rPr>
              <a:t>больше накапливается данных, доказывающих, что птицы</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до определенного предела способны считать. Были проведены тщательные эксперименты с полным исключением возможности присутствия человека.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Попугай и сойка</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kab_30_1\Downloads\i (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1484784"/>
            <a:ext cx="3276600" cy="2024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3" descr="C:\Users\kab_30_1\Downloads\_141830344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3789040"/>
            <a:ext cx="3715891"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4355976" y="1628800"/>
            <a:ext cx="4788024" cy="1754326"/>
          </a:xfrm>
          <a:prstGeom prst="rect">
            <a:avLst/>
          </a:prstGeom>
        </p:spPr>
        <p:txBody>
          <a:bodyPr wrap="square">
            <a:spAutoFit/>
          </a:bodyPr>
          <a:lstStyle/>
          <a:p>
            <a:pPr algn="just"/>
            <a:r>
              <a:rPr lang="ru-RU" i="1" dirty="0">
                <a:solidFill>
                  <a:srgbClr val="C00000"/>
                </a:solidFill>
                <a:latin typeface="Georgia" pitchFamily="18" charset="0"/>
              </a:rPr>
              <a:t> </a:t>
            </a:r>
            <a:r>
              <a:rPr lang="ru-RU" i="1" dirty="0" smtClean="0">
                <a:solidFill>
                  <a:srgbClr val="C00000"/>
                </a:solidFill>
                <a:latin typeface="Georgia" pitchFamily="18" charset="0"/>
              </a:rPr>
              <a:t>	</a:t>
            </a:r>
            <a:r>
              <a:rPr lang="ru-RU" dirty="0" smtClean="0">
                <a:latin typeface="Times New Roman" pitchFamily="18" charset="0"/>
                <a:cs typeface="Times New Roman" pitchFamily="18" charset="0"/>
              </a:rPr>
              <a:t>Американский </a:t>
            </a:r>
            <a:r>
              <a:rPr lang="ru-RU" dirty="0">
                <a:latin typeface="Times New Roman" pitchFamily="18" charset="0"/>
                <a:cs typeface="Times New Roman" pitchFamily="18" charset="0"/>
              </a:rPr>
              <a:t>зоолог </a:t>
            </a:r>
            <a:r>
              <a:rPr lang="ru-RU" dirty="0" err="1">
                <a:latin typeface="Times New Roman" pitchFamily="18" charset="0"/>
                <a:cs typeface="Times New Roman" pitchFamily="18" charset="0"/>
              </a:rPr>
              <a:t>Ирэн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Папперберг</a:t>
            </a:r>
            <a:r>
              <a:rPr lang="ru-RU" dirty="0">
                <a:latin typeface="Times New Roman" pitchFamily="18" charset="0"/>
                <a:cs typeface="Times New Roman" pitchFamily="18" charset="0"/>
              </a:rPr>
              <a:t> из университета Аризоны всем знакомым показывал своего попугая</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 который умел считать до восьми. Попугай мог, посмотрев на рассыпанные перед ним синие и красные кубики, </a:t>
            </a:r>
            <a:r>
              <a:rPr lang="ru-RU" dirty="0" smtClean="0">
                <a:latin typeface="Times New Roman" pitchFamily="18" charset="0"/>
                <a:cs typeface="Times New Roman" pitchFamily="18" charset="0"/>
              </a:rPr>
              <a:t>ответить </a:t>
            </a:r>
            <a:r>
              <a:rPr lang="ru-RU" dirty="0">
                <a:latin typeface="Times New Roman" pitchFamily="18" charset="0"/>
                <a:cs typeface="Times New Roman" pitchFamily="18" charset="0"/>
              </a:rPr>
              <a:t>сколько синих.</a:t>
            </a:r>
          </a:p>
        </p:txBody>
      </p:sp>
      <p:sp>
        <p:nvSpPr>
          <p:cNvPr id="8" name="Прямоугольник 7"/>
          <p:cNvSpPr/>
          <p:nvPr/>
        </p:nvSpPr>
        <p:spPr>
          <a:xfrm>
            <a:off x="467544" y="3718679"/>
            <a:ext cx="4608512" cy="2862322"/>
          </a:xfrm>
          <a:prstGeom prst="rect">
            <a:avLst/>
          </a:prstGeom>
        </p:spPr>
        <p:txBody>
          <a:bodyPr wrap="square">
            <a:spAutoFit/>
          </a:bodyPr>
          <a:lstStyle/>
          <a:p>
            <a:pPr algn="just"/>
            <a:r>
              <a:rPr lang="ru-RU" i="1" dirty="0" smtClean="0">
                <a:solidFill>
                  <a:srgbClr val="C00000"/>
                </a:solidFill>
                <a:latin typeface="Georgia" pitchFamily="18" charset="0"/>
              </a:rPr>
              <a:t>	</a:t>
            </a:r>
            <a:r>
              <a:rPr lang="ru-RU" dirty="0" smtClean="0">
                <a:latin typeface="Times New Roman" pitchFamily="18" charset="0"/>
                <a:cs typeface="Times New Roman" pitchFamily="18" charset="0"/>
              </a:rPr>
              <a:t>Исследователь </a:t>
            </a:r>
            <a:r>
              <a:rPr lang="ru-RU" dirty="0">
                <a:latin typeface="Times New Roman" pitchFamily="18" charset="0"/>
                <a:cs typeface="Times New Roman" pitchFamily="18" charset="0"/>
              </a:rPr>
              <a:t>Реми </a:t>
            </a:r>
            <a:r>
              <a:rPr lang="ru-RU" dirty="0" err="1">
                <a:latin typeface="Times New Roman" pitchFamily="18" charset="0"/>
                <a:cs typeface="Times New Roman" pitchFamily="18" charset="0"/>
              </a:rPr>
              <a:t>Шовен</a:t>
            </a:r>
            <a:r>
              <a:rPr lang="ru-RU" dirty="0">
                <a:latin typeface="Times New Roman" pitchFamily="18" charset="0"/>
                <a:cs typeface="Times New Roman" pitchFamily="18" charset="0"/>
              </a:rPr>
              <a:t> описывал эксперименты с сойками</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которых научили считать. Эти птицы успешно справлялись с таким, например, сложным заданием. В ряд стояли коробочки с черными, белыми и зелеными крышками. Нужно было снять крышку и из черной коробочки съесть два зерна, из зеленой три, из белой четыре. Сойка шла, сдвигала крышечки, считала и ела.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457200" y="274638"/>
            <a:ext cx="8229600"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Голубь</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3" descr="C:\Users\kab_30_1\Downloads\i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556792"/>
            <a:ext cx="3600400" cy="460851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4175448" y="1700808"/>
            <a:ext cx="4429000" cy="4524315"/>
          </a:xfrm>
          <a:prstGeom prst="rect">
            <a:avLst/>
          </a:prstGeom>
        </p:spPr>
        <p:txBody>
          <a:bodyPr wrap="square">
            <a:spAutoFit/>
          </a:bodyPr>
          <a:lstStyle/>
          <a:p>
            <a:pPr algn="just"/>
            <a:r>
              <a:rPr lang="ru-RU" sz="2400" dirty="0" smtClean="0">
                <a:latin typeface="Times New Roman" pitchFamily="18" charset="0"/>
                <a:cs typeface="Times New Roman" pitchFamily="18" charset="0"/>
              </a:rPr>
              <a:t>	В </a:t>
            </a:r>
            <a:r>
              <a:rPr lang="ru-RU" sz="2400" dirty="0">
                <a:latin typeface="Times New Roman" pitchFamily="18" charset="0"/>
                <a:cs typeface="Times New Roman" pitchFamily="18" charset="0"/>
              </a:rPr>
              <a:t>одном из </a:t>
            </a:r>
            <a:r>
              <a:rPr lang="ru-RU" sz="2400" dirty="0" smtClean="0">
                <a:latin typeface="Times New Roman" pitchFamily="18" charset="0"/>
                <a:cs typeface="Times New Roman" pitchFamily="18" charset="0"/>
              </a:rPr>
              <a:t>экспериментов голубю</a:t>
            </a:r>
            <a:r>
              <a:rPr lang="ru-RU" sz="2400" b="1"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предлагали еду по одному зернышку. Причем всякий раз после шести хороших зерен, ему предлагали седьмое, не пригодное в пищу. Через некоторое время голубь научился считать до шести, и когда ему клали седьмое зернышко, он даже отказывался пробовать его!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Вороны</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kab_30_1\Downloads\i (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844824"/>
            <a:ext cx="3490123" cy="413610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Объект 4"/>
          <p:cNvSpPr txBox="1">
            <a:spLocks/>
          </p:cNvSpPr>
          <p:nvPr/>
        </p:nvSpPr>
        <p:spPr>
          <a:xfrm>
            <a:off x="3869044" y="1628800"/>
            <a:ext cx="4951428" cy="4525963"/>
          </a:xfrm>
          <a:prstGeom prst="rect">
            <a:avLst/>
          </a:prstGeom>
        </p:spPr>
        <p:txBody>
          <a:bodyPr vert="horz" lIns="91440" tIns="45720" rIns="91440" bIns="45720" rtlCol="0">
            <a:normAutofit fontScale="40000" lnSpcReduction="20000"/>
          </a:bodyPr>
          <a:lstStyle/>
          <a:p>
            <a:pPr marL="0" marR="0" lvl="0" indent="0" algn="just" defTabSz="914400" rtl="0" eaLnBrk="1" fontAlgn="base" latinLnBrk="0" hangingPunct="1">
              <a:lnSpc>
                <a:spcPct val="100000"/>
              </a:lnSpc>
              <a:spcBef>
                <a:spcPct val="20000"/>
              </a:spcBef>
              <a:spcAft>
                <a:spcPts val="0"/>
              </a:spcAft>
              <a:buClrTx/>
              <a:buSzTx/>
              <a:buFont typeface="Arial" pitchFamily="34" charset="0"/>
              <a:buNone/>
              <a:tabLst/>
              <a:defRPr/>
            </a:pPr>
            <a:r>
              <a:rPr kumimoji="0" lang="ru-RU" sz="4000" b="0" u="none" strike="noStrike" kern="1200" cap="none" spc="0" normalizeH="0" baseline="0" noProof="0" dirty="0" smtClean="0">
                <a:ln>
                  <a:noFill/>
                </a:ln>
                <a:effectLst/>
                <a:uLnTx/>
                <a:uFillTx/>
                <a:latin typeface="Times New Roman" pitchFamily="18" charset="0"/>
                <a:cs typeface="Times New Roman" pitchFamily="18" charset="0"/>
              </a:rPr>
              <a:t>	Ученым удалось обнаружить  способность считать у </a:t>
            </a:r>
            <a:r>
              <a:rPr kumimoji="0" lang="ru-RU" sz="4000" b="0" u="none" strike="noStrike" kern="1200" cap="none" spc="0" normalizeH="0" baseline="0" noProof="0" dirty="0" err="1" smtClean="0">
                <a:ln>
                  <a:noFill/>
                </a:ln>
                <a:effectLst/>
                <a:uLnTx/>
                <a:uFillTx/>
                <a:latin typeface="Times New Roman" pitchFamily="18" charset="0"/>
                <a:cs typeface="Times New Roman" pitchFamily="18" charset="0"/>
              </a:rPr>
              <a:t>большеклювых</a:t>
            </a:r>
            <a:r>
              <a:rPr kumimoji="0" lang="ru-RU" sz="4000" b="0" u="none" strike="noStrike" kern="1200" cap="none" spc="0" normalizeH="0" baseline="0" noProof="0" dirty="0" smtClean="0">
                <a:ln>
                  <a:noFill/>
                </a:ln>
                <a:effectLst/>
                <a:uLnTx/>
                <a:uFillTx/>
                <a:latin typeface="Times New Roman" pitchFamily="18" charset="0"/>
                <a:cs typeface="Times New Roman" pitchFamily="18" charset="0"/>
              </a:rPr>
              <a:t> ворон.  Эти птицы смогли сопоставить числа и абстрактные символы, которые были нарисованы на контейнерах с едой.</a:t>
            </a:r>
          </a:p>
          <a:p>
            <a:pPr marL="0" marR="0" lvl="0" indent="0" algn="just" defTabSz="914400" rtl="0" eaLnBrk="1" fontAlgn="base" latinLnBrk="0" hangingPunct="1">
              <a:lnSpc>
                <a:spcPct val="100000"/>
              </a:lnSpc>
              <a:spcBef>
                <a:spcPct val="20000"/>
              </a:spcBef>
              <a:spcAft>
                <a:spcPts val="0"/>
              </a:spcAft>
              <a:buClrTx/>
              <a:buSzTx/>
              <a:buFont typeface="Arial" pitchFamily="34" charset="0"/>
              <a:buNone/>
              <a:tabLst/>
              <a:defRPr/>
            </a:pPr>
            <a:r>
              <a:rPr kumimoji="0" lang="ru-RU" sz="4000" b="0" u="none" strike="noStrike" kern="1200" cap="none" spc="0" normalizeH="0" baseline="0" noProof="0" dirty="0" smtClean="0">
                <a:ln>
                  <a:noFill/>
                </a:ln>
                <a:effectLst/>
                <a:uLnTx/>
                <a:uFillTx/>
                <a:latin typeface="Times New Roman" pitchFamily="18" charset="0"/>
                <a:cs typeface="Times New Roman" pitchFamily="18" charset="0"/>
              </a:rPr>
              <a:t>Японские ученые решили испытать ворон на математические способности. После проведенных экспериментов, исследователи были шокированы . Суть эксперимента проста: ученые ставили любое число, которое соответствовало количеству еды. Затем зоологи должны были проанализировать смогут ли птицы отличить большее число от меньшего. Для осуществления эксперимента брали два контейнера. В один из этих контейнеров помещали еду и наклеивали на стенки цифры «2» и «5». В свою очередь вороны должны были сделать правильный выбор.</a:t>
            </a:r>
          </a:p>
          <a:p>
            <a:pPr marL="0" marR="0" lvl="0" indent="0" algn="just" defTabSz="914400" rtl="0" eaLnBrk="1" fontAlgn="base" latinLnBrk="0" hangingPunct="1">
              <a:lnSpc>
                <a:spcPct val="100000"/>
              </a:lnSpc>
              <a:spcBef>
                <a:spcPct val="20000"/>
              </a:spcBef>
              <a:spcAft>
                <a:spcPts val="0"/>
              </a:spcAft>
              <a:buClrTx/>
              <a:buSzTx/>
              <a:buFont typeface="Arial" pitchFamily="34" charset="0"/>
              <a:buNone/>
              <a:tabLst/>
              <a:defRPr/>
            </a:pPr>
            <a:r>
              <a:rPr kumimoji="0" lang="ru-RU" sz="4000" b="0" u="none" strike="noStrike" kern="1200" cap="none" spc="0" normalizeH="0" baseline="0" noProof="0" dirty="0" smtClean="0">
                <a:ln>
                  <a:noFill/>
                </a:ln>
                <a:effectLst/>
                <a:uLnTx/>
                <a:uFillTx/>
                <a:latin typeface="Times New Roman" pitchFamily="18" charset="0"/>
                <a:cs typeface="Times New Roman" pitchFamily="18" charset="0"/>
              </a:rPr>
              <a:t>С целью более точного определения способностей птиц, было проведено 20 опытов, из которых в 15-ти вороны делали правильный выбор, то есть выбирали контейнер с цифрой «5». Спустя некоторое время, зоологи меняли цифры, добавляли разные абстрактные фигуры и символы. В результате каждого теста вороны делали правильный выбор.</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Рыбы</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6" name="Объект 4"/>
          <p:cNvSpPr txBox="1">
            <a:spLocks/>
          </p:cNvSpPr>
          <p:nvPr/>
        </p:nvSpPr>
        <p:spPr>
          <a:xfrm>
            <a:off x="5004048" y="1844824"/>
            <a:ext cx="3923928" cy="432048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u="none" strike="noStrike" kern="1200" cap="none" spc="0" normalizeH="0" baseline="0" noProof="0" dirty="0" smtClean="0">
                <a:ln>
                  <a:noFill/>
                </a:ln>
                <a:effectLst/>
                <a:uLnTx/>
                <a:uFillTx/>
                <a:latin typeface="Times New Roman" pitchFamily="18" charset="0"/>
                <a:cs typeface="Times New Roman" pitchFamily="18" charset="0"/>
              </a:rPr>
              <a:t>	Итальянские учёные убедились, что умеют считать не только жители суши, но и жители подводного мира. В частности сотрудник одного университета, который принял участие в </a:t>
            </a:r>
            <a:r>
              <a:rPr kumimoji="0" lang="ru-RU" sz="2000" b="0" u="none" strike="noStrike" kern="1200" cap="none" spc="0" normalizeH="0" baseline="0" noProof="0" smtClean="0">
                <a:ln>
                  <a:noFill/>
                </a:ln>
                <a:effectLst/>
                <a:uLnTx/>
                <a:uFillTx/>
                <a:latin typeface="Times New Roman" pitchFamily="18" charset="0"/>
                <a:cs typeface="Times New Roman" pitchFamily="18" charset="0"/>
              </a:rPr>
              <a:t>уникальном эксперименте, в </a:t>
            </a:r>
            <a:r>
              <a:rPr kumimoji="0" lang="ru-RU" sz="2000" b="0" u="none" strike="noStrike" kern="1200" cap="none" spc="0" normalizeH="0" baseline="0" noProof="0" dirty="0" smtClean="0">
                <a:ln>
                  <a:noFill/>
                </a:ln>
                <a:effectLst/>
                <a:uLnTx/>
                <a:uFillTx/>
                <a:latin typeface="Times New Roman" pitchFamily="18" charset="0"/>
                <a:cs typeface="Times New Roman" pitchFamily="18" charset="0"/>
              </a:rPr>
              <a:t>ходе которого удалось выяснить, что рыбы действительно умеют считать. Правда всего до четырех, но факт остается фактом.</a:t>
            </a:r>
            <a:endParaRPr kumimoji="0" lang="ru-RU" sz="2000" b="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6146" name="Picture 2" descr="D:\Физорг\Воспитатель\Конференция Миша\1341872.jpg"/>
          <p:cNvPicPr>
            <a:picLocks noChangeAspect="1" noChangeArrowheads="1"/>
          </p:cNvPicPr>
          <p:nvPr/>
        </p:nvPicPr>
        <p:blipFill>
          <a:blip r:embed="rId3" cstate="print"/>
          <a:srcRect r="14493"/>
          <a:stretch>
            <a:fillRect/>
          </a:stretch>
        </p:blipFill>
        <p:spPr bwMode="auto">
          <a:xfrm>
            <a:off x="251520" y="1772816"/>
            <a:ext cx="4598424" cy="40333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252536" y="-387424"/>
            <a:ext cx="9396536" cy="7245424"/>
          </a:xfrm>
          <a:prstGeom prst="rect">
            <a:avLst/>
          </a:prstGeom>
          <a:noFill/>
        </p:spPr>
      </p:pic>
      <p:sp>
        <p:nvSpPr>
          <p:cNvPr id="5" name="Прямоугольник 4"/>
          <p:cNvSpPr/>
          <p:nvPr/>
        </p:nvSpPr>
        <p:spPr>
          <a:xfrm>
            <a:off x="683568" y="3645024"/>
            <a:ext cx="7776864" cy="2677656"/>
          </a:xfrm>
          <a:prstGeom prst="rect">
            <a:avLst/>
          </a:prstGeom>
        </p:spPr>
        <p:txBody>
          <a:bodyPr wrap="square">
            <a:spAutoFit/>
          </a:bodyPr>
          <a:lstStyle/>
          <a:p>
            <a:r>
              <a:rPr lang="ru-RU" sz="2400" b="1" i="1" dirty="0" smtClean="0">
                <a:latin typeface="Times New Roman" pitchFamily="18" charset="0"/>
                <a:cs typeface="Times New Roman" pitchFamily="18" charset="0"/>
              </a:rPr>
              <a:t>Актуальность:</a:t>
            </a:r>
            <a:endParaRPr lang="ru-RU" sz="2400" i="1"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Удивителен и разнообразен животный мир. Каждый любознательный человек может открыть в нём для себя что – то новое и неизведанное. Однажды я посмотрел мультфильм, в котором рассказывалось о том, что козлёнок умел считать до 10. И мне захотелось узнать, умеют ли на самом деле считать животные. </a:t>
            </a:r>
            <a:endParaRPr lang="ru-RU" sz="2400" dirty="0">
              <a:latin typeface="Times New Roman" pitchFamily="18" charset="0"/>
              <a:cs typeface="Times New Roman" pitchFamily="18" charset="0"/>
            </a:endParaRPr>
          </a:p>
        </p:txBody>
      </p:sp>
      <p:pic>
        <p:nvPicPr>
          <p:cNvPr id="2053" name="Picture 5" descr="D:\Физорг\Воспитатель\Конференция Миша\88485099.jpg"/>
          <p:cNvPicPr>
            <a:picLocks noChangeAspect="1" noChangeArrowheads="1"/>
          </p:cNvPicPr>
          <p:nvPr/>
        </p:nvPicPr>
        <p:blipFill>
          <a:blip r:embed="rId3" cstate="print"/>
          <a:srcRect b="2561"/>
          <a:stretch>
            <a:fillRect/>
          </a:stretch>
        </p:blipFill>
        <p:spPr bwMode="auto">
          <a:xfrm>
            <a:off x="809631" y="260648"/>
            <a:ext cx="2612806" cy="3096344"/>
          </a:xfrm>
          <a:prstGeom prst="rect">
            <a:avLst/>
          </a:prstGeom>
          <a:noFill/>
        </p:spPr>
      </p:pic>
      <p:pic>
        <p:nvPicPr>
          <p:cNvPr id="2055" name="Picture 7" descr="D:\Физорг\Воспитатель\Конференция Миша\950_1.jpg"/>
          <p:cNvPicPr>
            <a:picLocks noChangeAspect="1" noChangeArrowheads="1"/>
          </p:cNvPicPr>
          <p:nvPr/>
        </p:nvPicPr>
        <p:blipFill>
          <a:blip r:embed="rId4" cstate="print"/>
          <a:srcRect/>
          <a:stretch>
            <a:fillRect/>
          </a:stretch>
        </p:blipFill>
        <p:spPr bwMode="auto">
          <a:xfrm>
            <a:off x="4553696" y="332656"/>
            <a:ext cx="3997274" cy="30963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Насекомые</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user\Downloads\pchela_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0768"/>
            <a:ext cx="4824536" cy="2952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6" name="Picture 3" descr="C:\Users\user\Downloads\ognennue-myravi1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76" y="3645024"/>
            <a:ext cx="4608512" cy="30243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457200" y="274638"/>
            <a:ext cx="8229600" cy="9221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0" normalizeH="0" baseline="0" noProof="0" dirty="0" smtClean="0">
                <a:ln>
                  <a:noFill/>
                </a:ln>
                <a:effectLst/>
                <a:uLnTx/>
                <a:uFillTx/>
                <a:latin typeface="Times New Roman" pitchFamily="18" charset="0"/>
                <a:ea typeface="+mj-ea"/>
                <a:cs typeface="Times New Roman" pitchFamily="18" charset="0"/>
              </a:rPr>
              <a:t>Пчёлы</a:t>
            </a:r>
            <a:endParaRPr kumimoji="0" lang="ru-RU" sz="44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Таму\Desktop\скачанные файлы (1).jpg"/>
          <p:cNvPicPr>
            <a:picLocks noChangeAspect="1" noChangeArrowheads="1"/>
          </p:cNvPicPr>
          <p:nvPr/>
        </p:nvPicPr>
        <p:blipFill>
          <a:blip r:embed="rId3" cstate="print"/>
          <a:srcRect/>
          <a:stretch>
            <a:fillRect/>
          </a:stretch>
        </p:blipFill>
        <p:spPr bwMode="auto">
          <a:xfrm>
            <a:off x="377191" y="1382509"/>
            <a:ext cx="4464050" cy="3230563"/>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5004048" y="1340768"/>
            <a:ext cx="3888432" cy="3416320"/>
          </a:xfrm>
          <a:prstGeom prst="rect">
            <a:avLst/>
          </a:prstGeom>
        </p:spPr>
        <p:txBody>
          <a:bodyPr wrap="square">
            <a:spAutoFit/>
          </a:bodyPr>
          <a:lstStyle/>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Пчелам </a:t>
            </a:r>
            <a:r>
              <a:rPr lang="ru-RU" dirty="0">
                <a:latin typeface="Times New Roman" pitchFamily="18" charset="0"/>
                <a:cs typeface="Times New Roman" pitchFamily="18" charset="0"/>
              </a:rPr>
              <a:t>подсчет количества лепестков может помочь различать цветы. Изучение пчел подтвердило, что они действительно умеют «считать», во всяком случае, до четырех. Сборщиц меда учили брать корм из стеклянной кормушки, которую ставили на нарисованный треугольник. В кормушку такой же формы, поставленную на четырехугольник, наливали воду.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7" name="Прямоугольник 6"/>
          <p:cNvSpPr/>
          <p:nvPr/>
        </p:nvSpPr>
        <p:spPr>
          <a:xfrm>
            <a:off x="323528" y="3789041"/>
            <a:ext cx="8424936" cy="2031325"/>
          </a:xfrm>
          <a:prstGeom prst="rect">
            <a:avLst/>
          </a:prstGeom>
        </p:spPr>
        <p:txBody>
          <a:bodyPr wrap="square">
            <a:spAutoFit/>
          </a:bodyPr>
          <a:lstStyle/>
          <a:p>
            <a:pPr algn="just"/>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Размер </a:t>
            </a:r>
            <a:r>
              <a:rPr lang="ru-RU" dirty="0">
                <a:latin typeface="Times New Roman" pitchFamily="18" charset="0"/>
                <a:cs typeface="Times New Roman" pitchFamily="18" charset="0"/>
              </a:rPr>
              <a:t>и форму фигур постоянно меняли. Скоро пчелы научились узнавать любой треугольник: </a:t>
            </a:r>
            <a:r>
              <a:rPr lang="ru-RU" dirty="0" smtClean="0">
                <a:latin typeface="Times New Roman" pitchFamily="18" charset="0"/>
                <a:cs typeface="Times New Roman" pitchFamily="18" charset="0"/>
              </a:rPr>
              <a:t>простой, </a:t>
            </a:r>
            <a:r>
              <a:rPr lang="ru-RU" dirty="0">
                <a:latin typeface="Times New Roman" pitchFamily="18" charset="0"/>
                <a:cs typeface="Times New Roman" pitchFamily="18" charset="0"/>
              </a:rPr>
              <a:t>равнобедренный, равносторонний и треугольник, все стороны и углы которого значительно отличались друг от друга, а следовательно, научились у нарисованных фигур считать углы или стороны.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1692696" y="-603448"/>
            <a:ext cx="11390599" cy="7973420"/>
          </a:xfrm>
          <a:prstGeom prst="rect">
            <a:avLst/>
          </a:prstGeom>
          <a:noFill/>
        </p:spPr>
      </p:pic>
      <p:sp>
        <p:nvSpPr>
          <p:cNvPr id="5" name="Заголовок 3"/>
          <p:cNvSpPr txBox="1">
            <a:spLocks/>
          </p:cNvSpPr>
          <p:nvPr/>
        </p:nvSpPr>
        <p:spPr>
          <a:xfrm>
            <a:off x="467544"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Муравьи</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 name="Picture 2" descr="C:\Users\user\Downloads\kartinki24_insects_ants_00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005" y="1412776"/>
            <a:ext cx="4211760" cy="43924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7" name="Объект 4"/>
          <p:cNvSpPr txBox="1">
            <a:spLocks/>
          </p:cNvSpPr>
          <p:nvPr/>
        </p:nvSpPr>
        <p:spPr>
          <a:xfrm>
            <a:off x="4644008" y="1340768"/>
            <a:ext cx="4248472" cy="4203847"/>
          </a:xfrm>
          <a:prstGeom prst="rect">
            <a:avLst/>
          </a:prstGeom>
        </p:spPr>
        <p:txBody>
          <a:bodyPr vert="horz" lIns="91440" tIns="45720" rIns="91440" bIns="45720" rtlCol="0">
            <a:normAutofit fontScale="250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7200" noProof="0" dirty="0" smtClean="0">
                <a:latin typeface="Times New Roman" pitchFamily="18" charset="0"/>
                <a:ea typeface="Times New Roman" pitchFamily="18" charset="0"/>
                <a:cs typeface="Times New Roman" pitchFamily="18" charset="0"/>
              </a:rPr>
              <a:t>	</a:t>
            </a:r>
            <a:r>
              <a:rPr kumimoji="0" lang="ru-RU" sz="8000" b="0" u="none" strike="noStrike" kern="1200" cap="none" spc="0" normalizeH="0" baseline="0" noProof="0" dirty="0" smtClean="0">
                <a:ln>
                  <a:noFill/>
                </a:ln>
                <a:effectLst/>
                <a:uLnTx/>
                <a:uFillTx/>
                <a:latin typeface="Times New Roman" pitchFamily="18" charset="0"/>
                <a:ea typeface="Times New Roman" pitchFamily="18" charset="0"/>
                <a:cs typeface="Times New Roman" pitchFamily="18" charset="0"/>
              </a:rPr>
              <a:t>Однажды на лесной поляне исследователи рядом с муравейником положили кусочек пищи, разделив его на три неравные части. Сначала эту добычу увидал один муравей, он обошел все три куска, как бы измеряя их, а затем уполз в муравейник. Вскоре к каждому кусочку из муравейника приползли три группы муравьев, причем к каждому кусочку пошла определенная группа. В одной было 25 муравьев, в другой - 44, в третьей - 89. Эти числа четко соответствовали соотношению веса добычи. Случайность? Вряд ли. Это муравей-разведчик смог не просто рассказать о своей находке, но и произвести точные расчеты необходимой рабочей муравьиной силы.</a:t>
            </a:r>
            <a:endParaRPr kumimoji="0" lang="ru-RU" sz="8000" b="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72616" y="0"/>
            <a:ext cx="10631399" cy="7441980"/>
          </a:xfrm>
          <a:prstGeom prst="rect">
            <a:avLst/>
          </a:prstGeom>
          <a:noFill/>
        </p:spPr>
      </p:pic>
      <p:sp>
        <p:nvSpPr>
          <p:cNvPr id="4" name="Заголовок 3"/>
          <p:cNvSpPr txBox="1">
            <a:spLocks/>
          </p:cNvSpPr>
          <p:nvPr/>
        </p:nvSpPr>
        <p:spPr>
          <a:xfrm>
            <a:off x="467544" y="54868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Выводы</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5" name="Прямоугольник 4"/>
          <p:cNvSpPr/>
          <p:nvPr/>
        </p:nvSpPr>
        <p:spPr>
          <a:xfrm>
            <a:off x="323528" y="1844824"/>
            <a:ext cx="8208912" cy="3785652"/>
          </a:xfrm>
          <a:prstGeom prst="rect">
            <a:avLst/>
          </a:prstGeom>
        </p:spPr>
        <p:txBody>
          <a:bodyPr wrap="square">
            <a:spAutoFit/>
          </a:bodyPr>
          <a:lstStyle/>
          <a:p>
            <a:pPr algn="just"/>
            <a:r>
              <a:rPr lang="ru-RU" dirty="0"/>
              <a:t> </a:t>
            </a:r>
            <a:r>
              <a:rPr lang="ru-RU" dirty="0" smtClean="0"/>
              <a:t>	</a:t>
            </a:r>
            <a:r>
              <a:rPr lang="ru-RU" sz="2400" dirty="0" smtClean="0">
                <a:latin typeface="Times New Roman" pitchFamily="18" charset="0"/>
                <a:cs typeface="Times New Roman" pitchFamily="18" charset="0"/>
              </a:rPr>
              <a:t>Проведенная работа позволила узнать </a:t>
            </a:r>
            <a:r>
              <a:rPr lang="ru-RU" sz="2400" dirty="0">
                <a:latin typeface="Times New Roman" pitchFamily="18" charset="0"/>
                <a:cs typeface="Times New Roman" pitchFamily="18" charset="0"/>
              </a:rPr>
              <a:t>об </a:t>
            </a:r>
            <a:r>
              <a:rPr lang="ru-RU" sz="2400" dirty="0" smtClean="0">
                <a:latin typeface="Times New Roman" pitchFamily="18" charset="0"/>
                <a:cs typeface="Times New Roman" pitchFamily="18" charset="0"/>
              </a:rPr>
              <a:t>удивительной способности животных считать.</a:t>
            </a:r>
            <a:endParaRPr lang="ru-RU"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Ученые </a:t>
            </a:r>
            <a:r>
              <a:rPr lang="ru-RU" sz="2400" dirty="0">
                <a:latin typeface="Times New Roman" pitchFamily="18" charset="0"/>
                <a:cs typeface="Times New Roman" pitchFamily="18" charset="0"/>
              </a:rPr>
              <a:t>уверены: способность к счету есть у тех животных, у которых хорошо развита нервная система. То есть у тех представителей, для которых это могло дать преимущества при выживании</a:t>
            </a:r>
            <a:r>
              <a:rPr lang="ru-RU" sz="2400" dirty="0" smtClean="0">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	На самом деле животные умеют не только считать, но даже петь, танцевать, разговаривать и смеяться. Многого о них мы еще не знаем, но ученые не устают ставить эксперименты и информировать нас о своих результатах.</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539552" y="285293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1" u="none" strike="noStrike" kern="1200" cap="none" spc="0" normalizeH="0" baseline="0" noProof="0" dirty="0" smtClean="0">
                <a:ln>
                  <a:noFill/>
                </a:ln>
                <a:effectLst/>
                <a:uLnTx/>
                <a:uFillTx/>
                <a:latin typeface="Times New Roman" pitchFamily="18" charset="0"/>
                <a:ea typeface="+mj-ea"/>
                <a:cs typeface="Times New Roman" pitchFamily="18" charset="0"/>
              </a:rPr>
              <a:t>Спасибо за внимание!</a:t>
            </a:r>
            <a:endParaRPr kumimoji="0" lang="ru-RU" sz="54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217040" y="-603448"/>
            <a:ext cx="9361040" cy="7848872"/>
          </a:xfrm>
          <a:prstGeom prst="rect">
            <a:avLst/>
          </a:prstGeom>
          <a:noFill/>
        </p:spPr>
      </p:pic>
      <p:sp>
        <p:nvSpPr>
          <p:cNvPr id="4" name="Прямоугольник 3"/>
          <p:cNvSpPr/>
          <p:nvPr/>
        </p:nvSpPr>
        <p:spPr>
          <a:xfrm>
            <a:off x="755576" y="4725144"/>
            <a:ext cx="6858000" cy="1938992"/>
          </a:xfrm>
          <a:prstGeom prst="rect">
            <a:avLst/>
          </a:prstGeom>
        </p:spPr>
        <p:txBody>
          <a:bodyPr wrap="square">
            <a:spAutoFit/>
          </a:bodyPr>
          <a:lstStyle/>
          <a:p>
            <a:r>
              <a:rPr lang="ru-RU" sz="2400" b="1" i="1" dirty="0" smtClean="0">
                <a:latin typeface="Times New Roman" pitchFamily="18" charset="0"/>
                <a:cs typeface="Times New Roman" pitchFamily="18" charset="0"/>
              </a:rPr>
              <a:t>Гипотеза</a:t>
            </a:r>
          </a:p>
          <a:p>
            <a:pPr algn="just"/>
            <a:r>
              <a:rPr lang="ru-RU" sz="2400" dirty="0" smtClean="0">
                <a:latin typeface="Times New Roman" pitchFamily="18" charset="0"/>
                <a:cs typeface="Times New Roman" pitchFamily="18" charset="0"/>
              </a:rPr>
              <a:t>	Просмотрев мультфильм о козлёнке, который умел считать и понаблюдав за животными в цирке, я предположил, что животные умеют считать на самом деле.</a:t>
            </a:r>
            <a:endParaRPr lang="ru-RU" sz="2400" dirty="0">
              <a:latin typeface="Times New Roman" pitchFamily="18" charset="0"/>
              <a:cs typeface="Times New Roman" pitchFamily="18" charset="0"/>
            </a:endParaRPr>
          </a:p>
        </p:txBody>
      </p:sp>
      <p:pic>
        <p:nvPicPr>
          <p:cNvPr id="3075" name="Picture 3" descr="D:\Физорг\Воспитатель\Конференция Миша\wpid-ermakov_1.jpg"/>
          <p:cNvPicPr>
            <a:picLocks noChangeAspect="1" noChangeArrowheads="1"/>
          </p:cNvPicPr>
          <p:nvPr/>
        </p:nvPicPr>
        <p:blipFill>
          <a:blip r:embed="rId3" cstate="print"/>
          <a:srcRect/>
          <a:stretch>
            <a:fillRect/>
          </a:stretch>
        </p:blipFill>
        <p:spPr bwMode="auto">
          <a:xfrm>
            <a:off x="1619672" y="548680"/>
            <a:ext cx="5616624" cy="390355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387424"/>
            <a:ext cx="10631399" cy="7829404"/>
          </a:xfrm>
          <a:prstGeom prst="rect">
            <a:avLst/>
          </a:prstGeom>
          <a:noFill/>
        </p:spPr>
      </p:pic>
      <p:sp>
        <p:nvSpPr>
          <p:cNvPr id="4" name="Прямоугольник 3"/>
          <p:cNvSpPr/>
          <p:nvPr/>
        </p:nvSpPr>
        <p:spPr>
          <a:xfrm>
            <a:off x="395536" y="3645024"/>
            <a:ext cx="3888432" cy="2677656"/>
          </a:xfrm>
          <a:prstGeom prst="rect">
            <a:avLst/>
          </a:prstGeom>
        </p:spPr>
        <p:txBody>
          <a:bodyPr wrap="square">
            <a:spAutoFit/>
          </a:bodyPr>
          <a:lstStyle/>
          <a:p>
            <a:r>
              <a:rPr lang="ru-RU" sz="2400" b="1" i="1" dirty="0" smtClean="0">
                <a:latin typeface="Times New Roman" pitchFamily="18" charset="0"/>
                <a:cs typeface="Times New Roman" pitchFamily="18" charset="0"/>
              </a:rPr>
              <a:t>Цель работы</a:t>
            </a:r>
            <a:r>
              <a:rPr lang="ru-RU" sz="2400" i="1" dirty="0" smtClean="0">
                <a:latin typeface="Times New Roman" pitchFamily="18" charset="0"/>
                <a:cs typeface="Times New Roman" pitchFamily="18" charset="0"/>
              </a:rPr>
              <a:t>: </a:t>
            </a:r>
          </a:p>
          <a:p>
            <a:pPr algn="just"/>
            <a:r>
              <a:rPr lang="ru-RU" sz="2400" i="1"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На основе изучения материалов различных энциклопедий и источников сети Интернет узнать умеют ли животные считать.</a:t>
            </a:r>
            <a:endParaRPr lang="ru-RU" sz="2400" dirty="0">
              <a:latin typeface="Times New Roman" pitchFamily="18" charset="0"/>
              <a:cs typeface="Times New Roman" pitchFamily="18" charset="0"/>
            </a:endParaRPr>
          </a:p>
        </p:txBody>
      </p:sp>
      <p:pic>
        <p:nvPicPr>
          <p:cNvPr id="4098" name="Picture 2" descr="D:\Физорг\Воспитатель\Конференция Миша\0839210.jpg"/>
          <p:cNvPicPr>
            <a:picLocks noChangeAspect="1" noChangeArrowheads="1"/>
          </p:cNvPicPr>
          <p:nvPr/>
        </p:nvPicPr>
        <p:blipFill>
          <a:blip r:embed="rId3" cstate="print"/>
          <a:srcRect/>
          <a:stretch>
            <a:fillRect/>
          </a:stretch>
        </p:blipFill>
        <p:spPr bwMode="auto">
          <a:xfrm>
            <a:off x="4572000" y="548680"/>
            <a:ext cx="4315243" cy="57606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Прямоугольник 3"/>
          <p:cNvSpPr/>
          <p:nvPr/>
        </p:nvSpPr>
        <p:spPr>
          <a:xfrm>
            <a:off x="755576" y="1772816"/>
            <a:ext cx="7200800" cy="4524315"/>
          </a:xfrm>
          <a:prstGeom prst="rect">
            <a:avLst/>
          </a:prstGeom>
        </p:spPr>
        <p:txBody>
          <a:bodyPr wrap="square">
            <a:spAutoFit/>
          </a:bodyPr>
          <a:lstStyle/>
          <a:p>
            <a:r>
              <a:rPr lang="ru-RU" sz="2400" b="1" i="1" dirty="0" smtClean="0">
                <a:latin typeface="Times New Roman" pitchFamily="18" charset="0"/>
                <a:cs typeface="Times New Roman" pitchFamily="18" charset="0"/>
              </a:rPr>
              <a:t>Задачи</a:t>
            </a:r>
            <a:r>
              <a:rPr lang="ru-RU" sz="2400" i="1" dirty="0" smtClean="0">
                <a:latin typeface="Times New Roman" pitchFamily="18" charset="0"/>
                <a:cs typeface="Times New Roman" pitchFamily="18" charset="0"/>
              </a:rPr>
              <a:t>:</a:t>
            </a:r>
          </a:p>
          <a:p>
            <a:pPr algn="just">
              <a:buFont typeface="Arial" pitchFamily="34" charset="0"/>
              <a:buChar char="•"/>
            </a:pPr>
            <a:r>
              <a:rPr lang="ru-RU" sz="2400" dirty="0" smtClean="0">
                <a:latin typeface="Times New Roman" pitchFamily="18" charset="0"/>
                <a:cs typeface="Times New Roman" pitchFamily="18" charset="0"/>
              </a:rPr>
              <a:t> Выяснить, действительно ли животные умеют считать;</a:t>
            </a:r>
          </a:p>
          <a:p>
            <a:pPr algn="just">
              <a:buFont typeface="Arial" pitchFamily="34" charset="0"/>
              <a:buChar char="•"/>
            </a:pPr>
            <a:r>
              <a:rPr lang="ru-RU" sz="2400" dirty="0" smtClean="0">
                <a:latin typeface="Times New Roman" pitchFamily="18" charset="0"/>
                <a:cs typeface="Times New Roman" pitchFamily="18" charset="0"/>
              </a:rPr>
              <a:t> Найти информацию об  экспериментах и опытах, которые проводились над животными для подтверждения нашего предположения, что животные тоже имеют математические способности;</a:t>
            </a:r>
          </a:p>
          <a:p>
            <a:pPr algn="just">
              <a:buFont typeface="Arial" pitchFamily="34" charset="0"/>
              <a:buChar char="•"/>
            </a:pPr>
            <a:r>
              <a:rPr lang="ru-RU" sz="2400" dirty="0" smtClean="0">
                <a:latin typeface="Times New Roman" pitchFamily="18" charset="0"/>
                <a:cs typeface="Times New Roman" pitchFamily="18" charset="0"/>
              </a:rPr>
              <a:t> Учиться выделять главные факты по интересующей проблеме из источников и дополнительной литературы; </a:t>
            </a:r>
          </a:p>
          <a:p>
            <a:pPr algn="just">
              <a:buFont typeface="Arial" pitchFamily="34" charset="0"/>
              <a:buChar char="•"/>
            </a:pPr>
            <a:r>
              <a:rPr lang="ru-RU" sz="2400" dirty="0" smtClean="0">
                <a:latin typeface="Times New Roman" pitchFamily="18" charset="0"/>
                <a:cs typeface="Times New Roman" pitchFamily="18" charset="0"/>
              </a:rPr>
              <a:t> Сделать вывод в процессе исследований по данной теме.</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Прямоугольник 3"/>
          <p:cNvSpPr/>
          <p:nvPr/>
        </p:nvSpPr>
        <p:spPr>
          <a:xfrm>
            <a:off x="539552" y="3573016"/>
            <a:ext cx="8964488" cy="3046988"/>
          </a:xfrm>
          <a:prstGeom prst="rect">
            <a:avLst/>
          </a:prstGeom>
        </p:spPr>
        <p:txBody>
          <a:bodyPr wrap="square">
            <a:spAutoFit/>
          </a:bodyPr>
          <a:lstStyle/>
          <a:p>
            <a:r>
              <a:rPr lang="ru-RU" sz="2400" b="1" i="1" dirty="0" smtClean="0">
                <a:latin typeface="Times New Roman" pitchFamily="18" charset="0"/>
                <a:cs typeface="Times New Roman" pitchFamily="18" charset="0"/>
              </a:rPr>
              <a:t>Методы исследования:</a:t>
            </a:r>
          </a:p>
          <a:p>
            <a:r>
              <a:rPr lang="ru-RU" sz="2400" dirty="0" smtClean="0">
                <a:latin typeface="Times New Roman" pitchFamily="18" charset="0"/>
                <a:cs typeface="Times New Roman" pitchFamily="18" charset="0"/>
              </a:rPr>
              <a:t>• изучение литературы по данной теме, её анализ;</a:t>
            </a:r>
          </a:p>
          <a:p>
            <a:r>
              <a:rPr lang="ru-RU" sz="2400" dirty="0" smtClean="0">
                <a:latin typeface="Times New Roman" pitchFamily="18" charset="0"/>
                <a:cs typeface="Times New Roman" pitchFamily="18" charset="0"/>
              </a:rPr>
              <a:t>• поиск информации в сети Интернет;</a:t>
            </a:r>
          </a:p>
          <a:p>
            <a:r>
              <a:rPr lang="ru-RU" sz="2400" dirty="0" smtClean="0">
                <a:latin typeface="Times New Roman" pitchFamily="18" charset="0"/>
                <a:cs typeface="Times New Roman" pitchFamily="18" charset="0"/>
              </a:rPr>
              <a:t>• сбор информации </a:t>
            </a:r>
            <a:r>
              <a:rPr lang="ru-RU" sz="2400" smtClean="0">
                <a:latin typeface="Times New Roman" pitchFamily="18" charset="0"/>
                <a:cs typeface="Times New Roman" pitchFamily="18" charset="0"/>
              </a:rPr>
              <a:t>у </a:t>
            </a:r>
            <a:r>
              <a:rPr lang="ru-RU" sz="2400" smtClean="0">
                <a:latin typeface="Times New Roman" pitchFamily="18" charset="0"/>
                <a:cs typeface="Times New Roman" pitchFamily="18" charset="0"/>
              </a:rPr>
              <a:t>старших, </a:t>
            </a:r>
            <a:r>
              <a:rPr lang="ru-RU" sz="2400" dirty="0" smtClean="0">
                <a:latin typeface="Times New Roman" pitchFamily="18" charset="0"/>
                <a:cs typeface="Times New Roman" pitchFamily="18" charset="0"/>
              </a:rPr>
              <a:t>одноклассников, родителей.</a:t>
            </a:r>
          </a:p>
          <a:p>
            <a:r>
              <a:rPr lang="ru-RU" sz="2400" b="1" i="1" dirty="0" smtClean="0">
                <a:latin typeface="Times New Roman" pitchFamily="18" charset="0"/>
                <a:cs typeface="Times New Roman" pitchFamily="18" charset="0"/>
              </a:rPr>
              <a:t>Объект исследования: </a:t>
            </a:r>
          </a:p>
          <a:p>
            <a:r>
              <a:rPr lang="ru-RU" sz="2400" dirty="0" smtClean="0">
                <a:latin typeface="Times New Roman" pitchFamily="18" charset="0"/>
                <a:cs typeface="Times New Roman" pitchFamily="18" charset="0"/>
              </a:rPr>
              <a:t>математические склонности животных.</a:t>
            </a:r>
          </a:p>
          <a:p>
            <a:r>
              <a:rPr lang="ru-RU" sz="2400" b="1" i="1" dirty="0" smtClean="0">
                <a:latin typeface="Times New Roman" pitchFamily="18" charset="0"/>
                <a:cs typeface="Times New Roman" pitchFamily="18" charset="0"/>
              </a:rPr>
              <a:t>Предмет исследования:</a:t>
            </a:r>
          </a:p>
          <a:p>
            <a:r>
              <a:rPr lang="ru-RU" sz="2400" b="1"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условия, в которых животные учатся считать</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pic>
        <p:nvPicPr>
          <p:cNvPr id="5122" name="Picture 2" descr="D:\Физорг\Воспитатель\Конференция Миша\396454.jpg"/>
          <p:cNvPicPr>
            <a:picLocks noChangeAspect="1" noChangeArrowheads="1"/>
          </p:cNvPicPr>
          <p:nvPr/>
        </p:nvPicPr>
        <p:blipFill>
          <a:blip r:embed="rId3" cstate="print"/>
          <a:srcRect/>
          <a:stretch>
            <a:fillRect/>
          </a:stretch>
        </p:blipFill>
        <p:spPr bwMode="auto">
          <a:xfrm>
            <a:off x="4685244" y="404665"/>
            <a:ext cx="4245013" cy="324035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243408"/>
            <a:ext cx="10631399" cy="7685388"/>
          </a:xfrm>
          <a:prstGeom prst="rect">
            <a:avLst/>
          </a:prstGeom>
          <a:noFill/>
        </p:spPr>
      </p:pic>
      <p:sp>
        <p:nvSpPr>
          <p:cNvPr id="4" name="Заголовок 3"/>
          <p:cNvSpPr txBox="1">
            <a:spLocks/>
          </p:cNvSpPr>
          <p:nvPr/>
        </p:nvSpPr>
        <p:spPr>
          <a:xfrm>
            <a:off x="304800" y="548680"/>
            <a:ext cx="88392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1" u="none" strike="noStrike" kern="1200" cap="none" spc="0" normalizeH="0" baseline="0" noProof="0" dirty="0" smtClean="0">
                <a:ln>
                  <a:noFill/>
                </a:ln>
                <a:effectLst/>
                <a:uLnTx/>
                <a:uFillTx/>
                <a:latin typeface="Times New Roman" pitchFamily="18" charset="0"/>
                <a:ea typeface="+mj-ea"/>
                <a:cs typeface="Times New Roman" pitchFamily="18" charset="0"/>
              </a:rPr>
              <a:t>Дикие и домашние животные</a:t>
            </a:r>
            <a:endParaRPr kumimoji="0" lang="ru-RU" sz="40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Таму\Desktop\медв.png"/>
          <p:cNvPicPr>
            <a:picLocks noChangeAspect="1" noChangeArrowheads="1"/>
          </p:cNvPicPr>
          <p:nvPr/>
        </p:nvPicPr>
        <p:blipFill>
          <a:blip r:embed="rId3" cstate="print"/>
          <a:srcRect/>
          <a:stretch>
            <a:fillRect/>
          </a:stretch>
        </p:blipFill>
        <p:spPr bwMode="auto">
          <a:xfrm>
            <a:off x="323528" y="1700808"/>
            <a:ext cx="2808312" cy="2139083"/>
          </a:xfrm>
          <a:prstGeom prst="rect">
            <a:avLst/>
          </a:prstGeom>
          <a:noFill/>
        </p:spPr>
      </p:pic>
      <p:pic>
        <p:nvPicPr>
          <p:cNvPr id="6" name="Picture 2" descr="C:\Users\Таму\Desktop\скачанные файлы.jpg"/>
          <p:cNvPicPr>
            <a:picLocks noChangeAspect="1" noChangeArrowheads="1"/>
          </p:cNvPicPr>
          <p:nvPr/>
        </p:nvPicPr>
        <p:blipFill>
          <a:blip r:embed="rId4" cstate="print"/>
          <a:srcRect/>
          <a:stretch>
            <a:fillRect/>
          </a:stretch>
        </p:blipFill>
        <p:spPr bwMode="auto">
          <a:xfrm>
            <a:off x="3395140" y="1700808"/>
            <a:ext cx="2525246" cy="2160240"/>
          </a:xfrm>
          <a:prstGeom prst="rect">
            <a:avLst/>
          </a:prstGeom>
          <a:noFill/>
        </p:spPr>
      </p:pic>
      <p:pic>
        <p:nvPicPr>
          <p:cNvPr id="7" name="Picture 2"/>
          <p:cNvPicPr>
            <a:picLocks noChangeAspect="1" noChangeArrowheads="1"/>
          </p:cNvPicPr>
          <p:nvPr/>
        </p:nvPicPr>
        <p:blipFill>
          <a:blip r:embed="rId5" cstate="print"/>
          <a:srcRect/>
          <a:stretch>
            <a:fillRect/>
          </a:stretch>
        </p:blipFill>
        <p:spPr bwMode="auto">
          <a:xfrm>
            <a:off x="6084168" y="1700808"/>
            <a:ext cx="2808312" cy="2139083"/>
          </a:xfrm>
          <a:prstGeom prst="rect">
            <a:avLst/>
          </a:prstGeom>
          <a:noFill/>
          <a:ln w="9525">
            <a:noFill/>
            <a:miter lim="800000"/>
            <a:headEnd/>
            <a:tailEnd/>
          </a:ln>
          <a:effectLst/>
        </p:spPr>
      </p:pic>
      <p:pic>
        <p:nvPicPr>
          <p:cNvPr id="8" name="Picture 2" descr="C:\Users\kab_30_1\Downloads\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4149080"/>
            <a:ext cx="2808312"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kab_30_1\Downloads\1271874815_24018808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47863" y="4149080"/>
            <a:ext cx="2708699"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C:\Users\kab_30_1\Downloads\70913030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b="4229"/>
          <a:stretch>
            <a:fillRect/>
          </a:stretch>
        </p:blipFill>
        <p:spPr bwMode="auto">
          <a:xfrm>
            <a:off x="6228183" y="4149080"/>
            <a:ext cx="2681677" cy="21602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Барибал  (чёрный медведь)</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 name="Picture 2" descr="C:\Users\user\Downloads\barib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622" y="1844824"/>
            <a:ext cx="4199857" cy="45887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7" name="Объект 2"/>
          <p:cNvSpPr txBox="1">
            <a:spLocks/>
          </p:cNvSpPr>
          <p:nvPr/>
        </p:nvSpPr>
        <p:spPr>
          <a:xfrm>
            <a:off x="4648200" y="1600200"/>
            <a:ext cx="4038600" cy="4525963"/>
          </a:xfrm>
          <a:prstGeom prst="rect">
            <a:avLst/>
          </a:prstGeom>
        </p:spPr>
        <p:txBody>
          <a:bodyPr>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2400" b="0" u="none" strike="noStrike" kern="1200" cap="none" spc="0" normalizeH="0" baseline="0" noProof="0" dirty="0" smtClean="0">
                <a:ln>
                  <a:noFill/>
                </a:ln>
                <a:effectLst/>
                <a:uLnTx/>
                <a:uFillTx/>
                <a:latin typeface="Times New Roman" pitchFamily="18" charset="0"/>
                <a:cs typeface="Times New Roman" pitchFamily="18" charset="0"/>
              </a:rPr>
              <a:t>На медведя наука  долго не обращала внимания – ведь эти животные-одиночки являются обладателями вторым по величине мозгом после обезьян.  Американские медведи барибалы способны не только различать большие и меньшие количества, но и точное количество предметов.</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D:\Физорг\Воспитатель\Конференция Миша\Old-Paper-Wallpaper-24.jpg"/>
          <p:cNvPicPr>
            <a:picLocks noGrp="1" noChangeAspect="1" noChangeArrowheads="1"/>
          </p:cNvPicPr>
          <p:nvPr>
            <p:ph idx="1"/>
          </p:nvPr>
        </p:nvPicPr>
        <p:blipFill>
          <a:blip r:embed="rId2" cstate="print"/>
          <a:srcRect/>
          <a:stretch>
            <a:fillRect/>
          </a:stretch>
        </p:blipFill>
        <p:spPr bwMode="auto">
          <a:xfrm>
            <a:off x="-946831" y="0"/>
            <a:ext cx="10631399" cy="7441980"/>
          </a:xfrm>
          <a:prstGeom prst="rect">
            <a:avLst/>
          </a:prstGeom>
          <a:noFill/>
        </p:spPr>
      </p:pic>
      <p:sp>
        <p:nvSpPr>
          <p:cNvPr id="4" name="Заголовок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Шимпанзе</a:t>
            </a:r>
            <a:endParaRPr kumimoji="0" lang="ru-RU" sz="3600" b="1" i="1"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5" name="Picture 2" descr="C:\Users\user\Downloads\7iUPcuChx7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700808"/>
            <a:ext cx="3672407" cy="45091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6" name="Объект 4"/>
          <p:cNvSpPr txBox="1">
            <a:spLocks/>
          </p:cNvSpPr>
          <p:nvPr/>
        </p:nvSpPr>
        <p:spPr>
          <a:xfrm>
            <a:off x="3995936" y="1961456"/>
            <a:ext cx="4932040" cy="489654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100" b="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2200" b="0" u="none" strike="noStrike" kern="1200" cap="none" spc="0" normalizeH="0" baseline="0" noProof="0" dirty="0" smtClean="0">
                <a:ln>
                  <a:noFill/>
                </a:ln>
                <a:effectLst/>
                <a:uLnTx/>
                <a:uFillTx/>
                <a:latin typeface="Times New Roman" pitchFamily="18" charset="0"/>
                <a:cs typeface="Times New Roman" pitchFamily="18" charset="0"/>
              </a:rPr>
              <a:t>Исследователи Колумбийского университета пришли к выводу в том, что </a:t>
            </a:r>
            <a:r>
              <a:rPr kumimoji="0" lang="ru-RU" sz="2200" u="none" strike="noStrike" kern="1200" cap="none" spc="0" normalizeH="0" baseline="0" noProof="0" dirty="0" smtClean="0">
                <a:ln>
                  <a:noFill/>
                </a:ln>
                <a:effectLst/>
                <a:uLnTx/>
                <a:uFillTx/>
                <a:latin typeface="Times New Roman" pitchFamily="18" charset="0"/>
                <a:cs typeface="Times New Roman" pitchFamily="18" charset="0"/>
              </a:rPr>
              <a:t>шимпанзе</a:t>
            </a:r>
            <a:r>
              <a:rPr kumimoji="0" lang="ru-RU" sz="2200" b="0" u="none" strike="noStrike" kern="1200" cap="none" spc="0" normalizeH="0" baseline="0" noProof="0" dirty="0" smtClean="0">
                <a:ln>
                  <a:noFill/>
                </a:ln>
                <a:effectLst/>
                <a:uLnTx/>
                <a:uFillTx/>
                <a:latin typeface="Times New Roman" pitchFamily="18" charset="0"/>
                <a:cs typeface="Times New Roman" pitchFamily="18" charset="0"/>
              </a:rPr>
              <a:t> умеют считать до пяти. Так, например, обученный счету шимпанзе вынимает из коробки и даёт экспериментатору столько палочек, сколько тот просит. В коробке осталось четыре палочки.</a:t>
            </a:r>
            <a:r>
              <a:rPr kumimoji="0" lang="ru-RU" sz="2200" b="0" u="none" strike="noStrike" kern="1200" cap="none" spc="0" normalizeH="0" noProof="0" dirty="0" smtClean="0">
                <a:ln>
                  <a:noFill/>
                </a:ln>
                <a:effectLst/>
                <a:uLnTx/>
                <a:uFillTx/>
                <a:latin typeface="Times New Roman" pitchFamily="18" charset="0"/>
                <a:cs typeface="Times New Roman" pitchFamily="18" charset="0"/>
              </a:rPr>
              <a:t> </a:t>
            </a:r>
            <a:r>
              <a:rPr kumimoji="0" lang="ru-RU" sz="2200" b="0" u="none" strike="noStrike" kern="1200" cap="none" spc="0" normalizeH="0" baseline="0" noProof="0" dirty="0" smtClean="0">
                <a:ln>
                  <a:noFill/>
                </a:ln>
                <a:effectLst/>
                <a:uLnTx/>
                <a:uFillTx/>
                <a:latin typeface="Times New Roman" pitchFamily="18" charset="0"/>
                <a:cs typeface="Times New Roman" pitchFamily="18" charset="0"/>
              </a:rPr>
              <a:t>Экспериментатор попросил пять. Подумав некоторое время, обезьянка ломает одну палочку  пополам и протягивает человеку пять палочек.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170</Words>
  <Application>Microsoft Office PowerPoint</Application>
  <PresentationFormat>Экран (4:3)</PresentationFormat>
  <Paragraphs>70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Школьная учебно-исследовательская конференция ГБОУ СОШ им. Е.М. Зеленова «Юные исследователи»  Презентация «Умеют ли животные считать?»</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Научно-Умеют ли животные считать?</dc:title>
  <dc:creator>1</dc:creator>
  <cp:lastModifiedBy>1</cp:lastModifiedBy>
  <cp:revision>50</cp:revision>
  <dcterms:created xsi:type="dcterms:W3CDTF">2017-12-06T05:10:34Z</dcterms:created>
  <dcterms:modified xsi:type="dcterms:W3CDTF">2018-01-31T16:01:24Z</dcterms:modified>
</cp:coreProperties>
</file>