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9" r:id="rId4"/>
    <p:sldId id="263" r:id="rId5"/>
    <p:sldId id="260" r:id="rId6"/>
    <p:sldId id="264" r:id="rId7"/>
    <p:sldId id="265" r:id="rId8"/>
    <p:sldId id="285" r:id="rId9"/>
    <p:sldId id="268" r:id="rId10"/>
    <p:sldId id="269" r:id="rId11"/>
    <p:sldId id="270" r:id="rId12"/>
    <p:sldId id="283" r:id="rId13"/>
    <p:sldId id="271" r:id="rId14"/>
    <p:sldId id="276" r:id="rId15"/>
    <p:sldId id="272" r:id="rId16"/>
    <p:sldId id="277" r:id="rId17"/>
    <p:sldId id="273" r:id="rId18"/>
    <p:sldId id="274" r:id="rId19"/>
    <p:sldId id="275" r:id="rId20"/>
    <p:sldId id="278" r:id="rId21"/>
    <p:sldId id="280" r:id="rId22"/>
    <p:sldId id="279" r:id="rId23"/>
    <p:sldId id="282" r:id="rId24"/>
    <p:sldId id="281" r:id="rId25"/>
    <p:sldId id="284" r:id="rId26"/>
    <p:sldId id="26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7F129-BC48-465A-8B22-7E09F0FC00EE}" type="datetimeFigureOut">
              <a:rPr lang="ru-RU" smtClean="0"/>
              <a:pPr/>
              <a:t>27.02.2018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B365B-4C6F-4FB2-BDFF-1CA131E94A1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8B365B-4C6F-4FB2-BDFF-1CA131E94A1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2E7AC9-2BFA-44FB-A788-21B40AB446E6}"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27.02.2018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980728"/>
            <a:ext cx="7851648" cy="1440160"/>
          </a:xfrm>
        </p:spPr>
        <p:txBody>
          <a:bodyPr>
            <a:normAutofit/>
          </a:bodyPr>
          <a:lstStyle/>
          <a:p>
            <a:pPr algn="ctr"/>
            <a:r>
              <a:rPr lang="en-US" sz="2800" dirty="0" smtClean="0">
                <a:solidFill>
                  <a:schemeClr val="accent1">
                    <a:lumMod val="50000"/>
                  </a:schemeClr>
                </a:solidFill>
                <a:latin typeface="Arial Black" pitchFamily="34" charset="0"/>
              </a:rPr>
              <a:t>BUSINESS CULTURE AND CUSTOMS </a:t>
            </a:r>
            <a:br>
              <a:rPr lang="en-US" sz="2800" dirty="0" smtClean="0">
                <a:solidFill>
                  <a:schemeClr val="accent1">
                    <a:lumMod val="50000"/>
                  </a:schemeClr>
                </a:solidFill>
                <a:latin typeface="Arial Black" pitchFamily="34" charset="0"/>
              </a:rPr>
            </a:br>
            <a:r>
              <a:rPr lang="en-US" sz="2800" dirty="0" smtClean="0">
                <a:solidFill>
                  <a:schemeClr val="accent1">
                    <a:lumMod val="50000"/>
                  </a:schemeClr>
                </a:solidFill>
                <a:latin typeface="Arial Black" pitchFamily="34" charset="0"/>
              </a:rPr>
              <a:t>IN AUSTRALIA       </a:t>
            </a:r>
            <a:endParaRPr lang="ru-RU" sz="2800" dirty="0">
              <a:solidFill>
                <a:schemeClr val="accent1">
                  <a:lumMod val="50000"/>
                </a:schemeClr>
              </a:solidFill>
              <a:latin typeface="Arial Black" pitchFamily="34" charset="0"/>
            </a:endParaRPr>
          </a:p>
        </p:txBody>
      </p:sp>
      <p:sp>
        <p:nvSpPr>
          <p:cNvPr id="3" name="Подзаголовок 2"/>
          <p:cNvSpPr>
            <a:spLocks noGrp="1"/>
          </p:cNvSpPr>
          <p:nvPr>
            <p:ph type="subTitle" idx="1"/>
          </p:nvPr>
        </p:nvSpPr>
        <p:spPr>
          <a:xfrm>
            <a:off x="533400" y="3789040"/>
            <a:ext cx="7854696" cy="1192096"/>
          </a:xfrm>
        </p:spPr>
        <p:txBody>
          <a:bodyPr>
            <a:normAutofit fontScale="55000" lnSpcReduction="20000"/>
          </a:bodyPr>
          <a:lstStyle/>
          <a:p>
            <a:endParaRPr lang="ru-RU" dirty="0" smtClean="0">
              <a:solidFill>
                <a:schemeClr val="bg1"/>
              </a:solidFill>
            </a:endParaRPr>
          </a:p>
          <a:p>
            <a:endParaRPr lang="ru-RU" dirty="0" smtClean="0">
              <a:solidFill>
                <a:schemeClr val="bg1"/>
              </a:solidFill>
            </a:endParaRPr>
          </a:p>
          <a:p>
            <a:r>
              <a:rPr lang="en-US" dirty="0" smtClean="0">
                <a:solidFill>
                  <a:schemeClr val="bg1"/>
                </a:solidFill>
              </a:rPr>
              <a:t>Made by</a:t>
            </a:r>
          </a:p>
          <a:p>
            <a:r>
              <a:rPr lang="en-US" dirty="0" err="1" smtClean="0">
                <a:solidFill>
                  <a:schemeClr val="bg1"/>
                </a:solidFill>
              </a:rPr>
              <a:t>Zaychenko</a:t>
            </a:r>
            <a:r>
              <a:rPr lang="en-US" dirty="0" smtClean="0">
                <a:solidFill>
                  <a:schemeClr val="bg1"/>
                </a:solidFill>
              </a:rPr>
              <a:t> </a:t>
            </a:r>
            <a:endParaRPr lang="ru-RU" dirty="0" smtClean="0">
              <a:solidFill>
                <a:schemeClr val="bg1"/>
              </a:solidFill>
            </a:endParaRPr>
          </a:p>
          <a:p>
            <a:r>
              <a:rPr lang="en-US" dirty="0" smtClean="0">
                <a:solidFill>
                  <a:schemeClr val="bg1"/>
                </a:solidFill>
              </a:rPr>
              <a:t>Marina  </a:t>
            </a:r>
            <a:r>
              <a:rPr lang="en-US" dirty="0" err="1" smtClean="0">
                <a:solidFill>
                  <a:schemeClr val="bg1"/>
                </a:solidFill>
              </a:rPr>
              <a:t>Alexandrovna</a:t>
            </a:r>
            <a:r>
              <a:rPr lang="ru-RU" dirty="0" smtClean="0">
                <a:solidFill>
                  <a:schemeClr val="bg1"/>
                </a:solidFill>
              </a:rPr>
              <a:t> </a:t>
            </a:r>
            <a:endParaRPr lang="ru-RU" dirty="0">
              <a:solidFill>
                <a:schemeClr val="bg1"/>
              </a:solidFill>
            </a:endParaRPr>
          </a:p>
        </p:txBody>
      </p:sp>
      <p:pic>
        <p:nvPicPr>
          <p:cNvPr id="4" name="Содержимое 3" descr="australia-day-adelaide-flinders-street-markets-ade1.jpg"/>
          <p:cNvPicPr>
            <a:picLocks noChangeAspect="1"/>
          </p:cNvPicPr>
          <p:nvPr/>
        </p:nvPicPr>
        <p:blipFill>
          <a:blip r:embed="rId3" cstate="print"/>
          <a:stretch>
            <a:fillRect/>
          </a:stretch>
        </p:blipFill>
        <p:spPr>
          <a:xfrm>
            <a:off x="323528" y="2780928"/>
            <a:ext cx="3903712" cy="39037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Australians demonstrate modesty as much as they appreciate it. They can even downplay their own success, so do not jump into conclusions straight away.</a:t>
            </a:r>
          </a:p>
          <a:p>
            <a:r>
              <a:rPr lang="en-US" dirty="0" smtClean="0"/>
              <a:t>They appreciate modesty, so try not to oversell your company and do not even think of applying aggressive sales techniques. Try to be factual, friendly and to the point, avoiding self-importance.</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If you find yourself challenged to a controversial discussion during a meeting, do not worry - it is nothing personal. They find debates entertaining and will initiate them by making provocative statements, to which it is best to respond with </a:t>
            </a:r>
            <a:r>
              <a:rPr lang="en-US" dirty="0" err="1" smtClean="0"/>
              <a:t>humour</a:t>
            </a:r>
            <a:r>
              <a:rPr lang="en-US"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Negotiating and Decision Making</a:t>
            </a:r>
            <a:endParaRPr lang="ru-RU" b="1" dirty="0"/>
          </a:p>
        </p:txBody>
      </p:sp>
      <p:sp>
        <p:nvSpPr>
          <p:cNvPr id="3" name="Содержимое 2"/>
          <p:cNvSpPr>
            <a:spLocks noGrp="1"/>
          </p:cNvSpPr>
          <p:nvPr>
            <p:ph idx="1"/>
          </p:nvPr>
        </p:nvSpPr>
        <p:spPr/>
        <p:txBody>
          <a:bodyPr>
            <a:normAutofit/>
          </a:bodyPr>
          <a:lstStyle/>
          <a:p>
            <a:r>
              <a:rPr lang="en-US" dirty="0" smtClean="0"/>
              <a:t>Australians get down to business quickly with a minimum amount of small talk.</a:t>
            </a:r>
          </a:p>
          <a:p>
            <a:r>
              <a:rPr lang="en-US" dirty="0" smtClean="0"/>
              <a:t>They are quite direct and expect the same in return. They appreciate brevity and are not impressed by too much detail.</a:t>
            </a:r>
          </a:p>
          <a:p>
            <a:r>
              <a:rPr lang="en-US" dirty="0" smtClean="0"/>
              <a:t>Decision-making is concentrated at the top of the company, although decisions are made after consultation with subordinates, which can make decision making slow and protracted.</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96752"/>
            <a:ext cx="8229600" cy="5127848"/>
          </a:xfrm>
        </p:spPr>
        <p:txBody>
          <a:bodyPr/>
          <a:lstStyle/>
          <a:p>
            <a:pPr>
              <a:buNone/>
            </a:pPr>
            <a:endParaRPr lang="en-US" dirty="0" smtClean="0"/>
          </a:p>
          <a:p>
            <a:r>
              <a:rPr lang="en-US" dirty="0" smtClean="0"/>
              <a:t>Do not try to rush the decision - patience is very much appreciated.</a:t>
            </a:r>
          </a:p>
          <a:p>
            <a:r>
              <a:rPr lang="en-US" dirty="0" smtClean="0"/>
              <a:t>The good news is that Australians do not find it hard to say "no", so the answer will be clear and straightforward.</a:t>
            </a:r>
          </a:p>
          <a:p>
            <a:r>
              <a:rPr lang="en-US" dirty="0" smtClean="0"/>
              <a:t>They do not like high-pressure techniques.</a:t>
            </a:r>
          </a:p>
          <a:p>
            <a:r>
              <a:rPr lang="en-US" dirty="0" smtClean="0"/>
              <a:t>Negotiations proceed quickly. Bargaining is not customary. They will expect your initial proposal to have only a small margin for negotiation.</a:t>
            </a: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Gender equality</a:t>
            </a:r>
            <a:endParaRPr lang="ru-RU" b="1" dirty="0"/>
          </a:p>
        </p:txBody>
      </p:sp>
      <p:sp>
        <p:nvSpPr>
          <p:cNvPr id="3" name="Содержимое 2"/>
          <p:cNvSpPr>
            <a:spLocks noGrp="1"/>
          </p:cNvSpPr>
          <p:nvPr>
            <p:ph idx="1"/>
          </p:nvPr>
        </p:nvSpPr>
        <p:spPr>
          <a:xfrm>
            <a:off x="457200" y="2420888"/>
            <a:ext cx="8229600" cy="3903712"/>
          </a:xfrm>
        </p:spPr>
        <p:txBody>
          <a:bodyPr/>
          <a:lstStyle/>
          <a:p>
            <a:r>
              <a:rPr lang="en-US" dirty="0" smtClean="0"/>
              <a:t>Female expats looking to do business in Australia will find little or no gender bias. Australia is very progressive in terms of gender equality in the workplace, with many top-level positions being filled by women.</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  </a:t>
            </a:r>
            <a:r>
              <a:rPr lang="en-US" b="1" dirty="0" smtClean="0"/>
              <a:t>Greetings</a:t>
            </a:r>
            <a:r>
              <a:rPr lang="en-US" dirty="0" smtClean="0"/>
              <a:t> </a:t>
            </a:r>
            <a:endParaRPr lang="ru-RU" dirty="0"/>
          </a:p>
        </p:txBody>
      </p:sp>
      <p:sp>
        <p:nvSpPr>
          <p:cNvPr id="3" name="Содержимое 2"/>
          <p:cNvSpPr>
            <a:spLocks noGrp="1"/>
          </p:cNvSpPr>
          <p:nvPr>
            <p:ph idx="1"/>
          </p:nvPr>
        </p:nvSpPr>
        <p:spPr/>
        <p:txBody>
          <a:bodyPr/>
          <a:lstStyle/>
          <a:p>
            <a:r>
              <a:rPr lang="en-US" dirty="0" smtClean="0"/>
              <a:t>Australians are not very formal, so greetings are casual and relaxed – a handshake and a smile are appropriate.</a:t>
            </a:r>
          </a:p>
          <a:p>
            <a:r>
              <a:rPr lang="en-US" dirty="0" smtClean="0"/>
              <a:t>However, while an Australian may say, ‘</a:t>
            </a:r>
            <a:r>
              <a:rPr lang="en-US" dirty="0" err="1" smtClean="0"/>
              <a:t>G’day</a:t>
            </a:r>
            <a:r>
              <a:rPr lang="en-US" dirty="0" smtClean="0"/>
              <a:t>’ or ‘</a:t>
            </a:r>
            <a:r>
              <a:rPr lang="en-US" dirty="0" err="1" smtClean="0"/>
              <a:t>G’day</a:t>
            </a:r>
            <a:r>
              <a:rPr lang="en-US" dirty="0" smtClean="0"/>
              <a:t>, mate’, this may sound </a:t>
            </a:r>
            <a:r>
              <a:rPr lang="en-US" dirty="0" err="1" smtClean="0"/>
              <a:t>patronising</a:t>
            </a:r>
            <a:r>
              <a:rPr lang="en-US" dirty="0" smtClean="0"/>
              <a:t> from a foreigner. Visitors should simply say the traditional ‘Hello’ or ‘Hello, how are you?’As to titles of courtesy, they prefer to use first names, even at the initial meeting.</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Communication</a:t>
            </a:r>
            <a:endParaRPr lang="ru-RU" b="1" dirty="0"/>
          </a:p>
        </p:txBody>
      </p:sp>
      <p:sp>
        <p:nvSpPr>
          <p:cNvPr id="3" name="Содержимое 2"/>
          <p:cNvSpPr>
            <a:spLocks noGrp="1"/>
          </p:cNvSpPr>
          <p:nvPr>
            <p:ph idx="1"/>
          </p:nvPr>
        </p:nvSpPr>
        <p:spPr>
          <a:xfrm>
            <a:off x="457200" y="2204864"/>
            <a:ext cx="8229600" cy="4119736"/>
          </a:xfrm>
        </p:spPr>
        <p:txBody>
          <a:bodyPr/>
          <a:lstStyle/>
          <a:p>
            <a:r>
              <a:rPr lang="en-US" dirty="0" smtClean="0"/>
              <a:t>Do not be surprised to hear colleagues talking bluntly and frankly to one another – try to remember that in Australia, direct communication is valued far more highly than diplomacy. A good general rule for business etiquette in Australia is to always try and 'get along' – the last thing one wants to be considered is a loner or a malcontent.</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The Art of Conversation</a:t>
            </a:r>
            <a:endParaRPr lang="ru-RU" b="1" dirty="0"/>
          </a:p>
        </p:txBody>
      </p:sp>
      <p:sp>
        <p:nvSpPr>
          <p:cNvPr id="3" name="Содержимое 2"/>
          <p:cNvSpPr>
            <a:spLocks noGrp="1"/>
          </p:cNvSpPr>
          <p:nvPr>
            <p:ph idx="1"/>
          </p:nvPr>
        </p:nvSpPr>
        <p:spPr/>
        <p:txBody>
          <a:bodyPr>
            <a:normAutofit lnSpcReduction="10000"/>
          </a:bodyPr>
          <a:lstStyle/>
          <a:p>
            <a:r>
              <a:rPr lang="en-US" b="1" dirty="0" smtClean="0"/>
              <a:t>Popular welcome topics </a:t>
            </a:r>
            <a:r>
              <a:rPr lang="en-US" dirty="0" smtClean="0"/>
              <a:t>include the weather, sports (particularly Australian Football AFL in Victoria, and National Rugby League NRL in New South Wales and Queensland). Anything related to Australia in a positive way is a good conversation starter.</a:t>
            </a:r>
          </a:p>
          <a:p>
            <a:r>
              <a:rPr lang="en-US" b="1" dirty="0" smtClean="0"/>
              <a:t>Topics to avoid </a:t>
            </a:r>
            <a:r>
              <a:rPr lang="en-US" dirty="0" smtClean="0"/>
              <a:t>though are religion, politics and sex - unless the Australian counterpart brings it up. Do not get into immigration and aboriginal issues no matter how curious you are. Also, comments on accents will not be welcome, as they often distinguish social classes.</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440160"/>
          </a:xfrm>
        </p:spPr>
        <p:txBody>
          <a:bodyPr>
            <a:normAutofit fontScale="90000"/>
          </a:bodyPr>
          <a:lstStyle/>
          <a:p>
            <a:pPr algn="ctr"/>
            <a:r>
              <a:rPr lang="en-US" sz="6000" b="1" dirty="0" smtClean="0"/>
              <a:t>Business meetings </a:t>
            </a:r>
            <a:r>
              <a:rPr lang="en-US" dirty="0" smtClean="0"/>
              <a:t/>
            </a:r>
            <a:br>
              <a:rPr lang="en-US" dirty="0" smtClean="0"/>
            </a:br>
            <a:endParaRPr lang="en-US" dirty="0"/>
          </a:p>
        </p:txBody>
      </p:sp>
      <p:sp>
        <p:nvSpPr>
          <p:cNvPr id="3" name="Содержимое 2"/>
          <p:cNvSpPr>
            <a:spLocks noGrp="1"/>
          </p:cNvSpPr>
          <p:nvPr>
            <p:ph idx="1"/>
          </p:nvPr>
        </p:nvSpPr>
        <p:spPr/>
        <p:txBody>
          <a:bodyPr/>
          <a:lstStyle/>
          <a:p>
            <a:r>
              <a:rPr lang="en-US" dirty="0" smtClean="0"/>
              <a:t>Regarding dress code, men should wear a dark </a:t>
            </a:r>
            <a:r>
              <a:rPr lang="en-US" dirty="0" err="1" smtClean="0"/>
              <a:t>coloured</a:t>
            </a:r>
            <a:r>
              <a:rPr lang="en-US" dirty="0" smtClean="0"/>
              <a:t>, conservative business suit.</a:t>
            </a:r>
          </a:p>
          <a:p>
            <a:r>
              <a:rPr lang="en-US" dirty="0" smtClean="0"/>
              <a:t>Similarly, women should wear a smart dress or a business suit.</a:t>
            </a:r>
          </a:p>
          <a:p>
            <a:r>
              <a:rPr lang="en-US" dirty="0" smtClean="0"/>
              <a:t>In Brisbane or other tropical areas, depending on the job function and company culture, men may wear shirts, ties and Bermuda shorts.</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584176"/>
          </a:xfrm>
        </p:spPr>
        <p:txBody>
          <a:bodyPr>
            <a:normAutofit/>
          </a:bodyPr>
          <a:lstStyle/>
          <a:p>
            <a:pPr algn="ctr"/>
            <a:endParaRPr lang="ru-RU" dirty="0"/>
          </a:p>
        </p:txBody>
      </p:sp>
      <p:sp>
        <p:nvSpPr>
          <p:cNvPr id="3" name="Содержимое 2"/>
          <p:cNvSpPr>
            <a:spLocks noGrp="1"/>
          </p:cNvSpPr>
          <p:nvPr>
            <p:ph idx="1"/>
          </p:nvPr>
        </p:nvSpPr>
        <p:spPr>
          <a:xfrm>
            <a:off x="457200" y="1412776"/>
            <a:ext cx="8229600" cy="4911824"/>
          </a:xfrm>
        </p:spPr>
        <p:txBody>
          <a:bodyPr>
            <a:normAutofit lnSpcReduction="10000"/>
          </a:bodyPr>
          <a:lstStyle/>
          <a:p>
            <a:r>
              <a:rPr lang="en-US" dirty="0" smtClean="0"/>
              <a:t>Business meetings in Australia should be scheduled a week in advance, and then confirmed a few days before they are due to take place.</a:t>
            </a:r>
          </a:p>
          <a:p>
            <a:r>
              <a:rPr lang="en-US" dirty="0" smtClean="0"/>
              <a:t>Punctuality is important, it better to arrive a few minutes earlier. Be punctual, as lateness can be seen as a symptom of indifference.</a:t>
            </a:r>
          </a:p>
          <a:p>
            <a:r>
              <a:rPr lang="en-US" dirty="0" smtClean="0"/>
              <a:t> Business meetings in Australia do not generally proceed from a set agenda – rather, they are viewed as open forums, in which ideas are to be debated and discussed. In fact, over-preparing for a meeting can make a person seem pushy  – as though he wish to bully others into adopting an opinion on the issue at hand.</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580896"/>
          </a:xfrm>
        </p:spPr>
        <p:txBody>
          <a:bodyPr>
            <a:normAutofit/>
          </a:bodyPr>
          <a:lstStyle/>
          <a:p>
            <a:pPr algn="ctr"/>
            <a:r>
              <a:rPr lang="en-US" b="1" dirty="0" smtClean="0"/>
              <a:t>Welcome to Australia</a:t>
            </a:r>
            <a:r>
              <a:rPr lang="ru-RU" dirty="0" smtClean="0"/>
              <a:t/>
            </a:r>
            <a:br>
              <a:rPr lang="ru-RU" dirty="0" smtClean="0"/>
            </a:br>
            <a:r>
              <a:rPr lang="ru-RU" dirty="0" smtClean="0"/>
              <a:t/>
            </a:r>
            <a:br>
              <a:rPr lang="ru-RU" dirty="0" smtClean="0"/>
            </a:br>
            <a:endParaRPr lang="ru-RU" dirty="0"/>
          </a:p>
        </p:txBody>
      </p:sp>
      <p:sp>
        <p:nvSpPr>
          <p:cNvPr id="11" name="Содержимое 10"/>
          <p:cNvSpPr>
            <a:spLocks noGrp="1"/>
          </p:cNvSpPr>
          <p:nvPr>
            <p:ph idx="1"/>
          </p:nvPr>
        </p:nvSpPr>
        <p:spPr/>
        <p:txBody>
          <a:bodyPr/>
          <a:lstStyle/>
          <a:p>
            <a:pPr algn="ctr">
              <a:buNone/>
            </a:pPr>
            <a:r>
              <a:rPr lang="en-US" dirty="0" smtClean="0"/>
              <a:t>This is the flag of Australia.</a:t>
            </a:r>
          </a:p>
          <a:p>
            <a:pPr algn="ctr">
              <a:buNone/>
            </a:pPr>
            <a:endParaRPr lang="ru-RU" dirty="0"/>
          </a:p>
        </p:txBody>
      </p:sp>
      <p:pic>
        <p:nvPicPr>
          <p:cNvPr id="13" name="Picture 7" descr="Flag_of_Australia"/>
          <p:cNvPicPr>
            <a:picLocks noChangeAspect="1" noChangeArrowheads="1"/>
          </p:cNvPicPr>
          <p:nvPr/>
        </p:nvPicPr>
        <p:blipFill>
          <a:blip r:embed="rId2" cstate="print"/>
          <a:srcRect/>
          <a:stretch>
            <a:fillRect/>
          </a:stretch>
        </p:blipFill>
        <p:spPr bwMode="auto">
          <a:xfrm>
            <a:off x="2051720" y="2420888"/>
            <a:ext cx="5472608" cy="41149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Dining Etiquette</a:t>
            </a:r>
            <a:endParaRPr lang="ru-RU" b="1" dirty="0"/>
          </a:p>
        </p:txBody>
      </p:sp>
      <p:sp>
        <p:nvSpPr>
          <p:cNvPr id="3" name="Содержимое 2"/>
          <p:cNvSpPr>
            <a:spLocks noGrp="1"/>
          </p:cNvSpPr>
          <p:nvPr>
            <p:ph idx="1"/>
          </p:nvPr>
        </p:nvSpPr>
        <p:spPr/>
        <p:txBody>
          <a:bodyPr/>
          <a:lstStyle/>
          <a:p>
            <a:r>
              <a:rPr lang="en-US" dirty="0" smtClean="0"/>
              <a:t>Table manners are same as in Europe. Hold the fork in the left hand and the knife in the right while eating.</a:t>
            </a:r>
          </a:p>
          <a:p>
            <a:r>
              <a:rPr lang="en-US" dirty="0" smtClean="0"/>
              <a:t>Indicate you have finished eating by laying your knife and fork parallel on your plate with the handles facing to the right.</a:t>
            </a:r>
          </a:p>
          <a:p>
            <a:r>
              <a:rPr lang="en-US" dirty="0" smtClean="0"/>
              <a:t>Keep your elbows off the table and your hands above the table when eating.</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 The person making the invitation generally pays the bill in restaurants. However, it is usual for friends to split the bill.</a:t>
            </a:r>
          </a:p>
          <a:p>
            <a:r>
              <a:rPr lang="en-US" dirty="0" smtClean="0"/>
              <a:t> If you are invited out for a drink, don’t recall the subject of business unless your counterpart does so.</a:t>
            </a:r>
          </a:p>
          <a:p>
            <a:r>
              <a:rPr lang="en-US" dirty="0" smtClean="0"/>
              <a:t> In a pub, each person is expected to pay for a round of drinks which is called a “shout”. Avoiding your turn to pay will only create a bad impression of you.</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en-US" dirty="0" smtClean="0"/>
              <a:t>Many invitations to an Aussies home will be for a '</a:t>
            </a:r>
            <a:r>
              <a:rPr lang="en-US" dirty="0" err="1" smtClean="0"/>
              <a:t>barbie</a:t>
            </a:r>
            <a:r>
              <a:rPr lang="en-US" dirty="0" smtClean="0"/>
              <a:t>' (BBQ).</a:t>
            </a:r>
          </a:p>
          <a:p>
            <a:r>
              <a:rPr lang="en-US" dirty="0" smtClean="0"/>
              <a:t>Guests to a barbeque typically bring wine or beer for their personal consumption. In some cases, very informal barbecues may suggest that you bring your own meat!</a:t>
            </a:r>
          </a:p>
          <a:p>
            <a:r>
              <a:rPr lang="en-US" dirty="0" smtClean="0"/>
              <a:t>Arrive on time if invited to dinner; no more than 15 minutes late if invited to a barbeque or a large party.</a:t>
            </a:r>
          </a:p>
          <a:p>
            <a:r>
              <a:rPr lang="en-US" dirty="0" smtClean="0"/>
              <a:t>Contact the hostess ahead of time to see if she would like you to bring a dish.</a:t>
            </a:r>
          </a:p>
          <a:p>
            <a:r>
              <a:rPr lang="en-US" dirty="0" smtClean="0"/>
              <a:t>Offer to help the hostess with the preparation or clearing up after  a meal is served.</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Body Language</a:t>
            </a:r>
            <a:endParaRPr lang="ru-RU" b="1" dirty="0"/>
          </a:p>
        </p:txBody>
      </p:sp>
      <p:sp>
        <p:nvSpPr>
          <p:cNvPr id="3" name="Содержимое 2"/>
          <p:cNvSpPr>
            <a:spLocks noGrp="1"/>
          </p:cNvSpPr>
          <p:nvPr>
            <p:ph idx="1"/>
          </p:nvPr>
        </p:nvSpPr>
        <p:spPr>
          <a:xfrm>
            <a:off x="457200" y="2276872"/>
            <a:ext cx="8229600" cy="4047728"/>
          </a:xfrm>
        </p:spPr>
        <p:txBody>
          <a:bodyPr/>
          <a:lstStyle/>
          <a:p>
            <a:r>
              <a:rPr lang="en-US" dirty="0" smtClean="0"/>
              <a:t>Strong eye-contact is essential - it demonstrates involvement.</a:t>
            </a:r>
          </a:p>
          <a:p>
            <a:r>
              <a:rPr lang="en-US" dirty="0" smtClean="0"/>
              <a:t>The accepted distance between people at meetings is an arm's length.</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04832"/>
          </a:xfrm>
        </p:spPr>
        <p:txBody>
          <a:bodyPr>
            <a:noAutofit/>
          </a:bodyPr>
          <a:lstStyle/>
          <a:p>
            <a:pPr algn="ctr"/>
            <a:r>
              <a:rPr lang="en-US" sz="5400" b="1" dirty="0" smtClean="0"/>
              <a:t>Attitude to foreigners </a:t>
            </a:r>
            <a:br>
              <a:rPr lang="en-US" sz="5400" b="1" dirty="0" smtClean="0"/>
            </a:br>
            <a:endParaRPr lang="ru-RU" sz="5400" dirty="0"/>
          </a:p>
        </p:txBody>
      </p:sp>
      <p:sp>
        <p:nvSpPr>
          <p:cNvPr id="3" name="Содержимое 2"/>
          <p:cNvSpPr>
            <a:spLocks noGrp="1"/>
          </p:cNvSpPr>
          <p:nvPr>
            <p:ph idx="1"/>
          </p:nvPr>
        </p:nvSpPr>
        <p:spPr>
          <a:xfrm>
            <a:off x="395536" y="2132856"/>
            <a:ext cx="2520280" cy="4320480"/>
          </a:xfrm>
        </p:spPr>
        <p:txBody>
          <a:bodyPr>
            <a:normAutofit fontScale="85000" lnSpcReduction="10000"/>
          </a:bodyPr>
          <a:lstStyle/>
          <a:p>
            <a:pPr>
              <a:buNone/>
            </a:pPr>
            <a:r>
              <a:rPr lang="en-US" dirty="0" smtClean="0"/>
              <a:t>    Australia is a famously friendly, welcoming society – and foreigners should experience no xenophobia in the workplace . Remain friendly and open to colleagues and all will be fine.</a:t>
            </a:r>
            <a:endParaRPr lang="ru-RU" dirty="0"/>
          </a:p>
        </p:txBody>
      </p:sp>
      <p:pic>
        <p:nvPicPr>
          <p:cNvPr id="3074" name="Picture 2" descr="C:\Users\11\Desktop\shutterstock_150847745.jpg"/>
          <p:cNvPicPr>
            <a:picLocks noChangeAspect="1" noChangeArrowheads="1"/>
          </p:cNvPicPr>
          <p:nvPr/>
        </p:nvPicPr>
        <p:blipFill>
          <a:blip r:embed="rId2" cstate="print"/>
          <a:srcRect/>
          <a:stretch>
            <a:fillRect/>
          </a:stretch>
        </p:blipFill>
        <p:spPr bwMode="auto">
          <a:xfrm>
            <a:off x="2915816" y="1988840"/>
            <a:ext cx="6228184" cy="43295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00776"/>
          </a:xfrm>
        </p:spPr>
        <p:txBody>
          <a:bodyPr>
            <a:normAutofit fontScale="90000"/>
          </a:bodyPr>
          <a:lstStyle/>
          <a:p>
            <a:pPr algn="ctr"/>
            <a:r>
              <a:rPr lang="en-US" b="1" dirty="0" smtClean="0"/>
              <a:t>Dos and don'ts of business</a:t>
            </a:r>
            <a:br>
              <a:rPr lang="en-US" b="1" dirty="0" smtClean="0"/>
            </a:br>
            <a:r>
              <a:rPr lang="en-US" b="1" dirty="0" smtClean="0"/>
              <a:t> in Australia</a:t>
            </a:r>
            <a:endParaRPr lang="ru-RU" b="1" dirty="0"/>
          </a:p>
        </p:txBody>
      </p:sp>
      <p:sp>
        <p:nvSpPr>
          <p:cNvPr id="3" name="Содержимое 2"/>
          <p:cNvSpPr>
            <a:spLocks noGrp="1"/>
          </p:cNvSpPr>
          <p:nvPr>
            <p:ph sz="half" idx="1"/>
          </p:nvPr>
        </p:nvSpPr>
        <p:spPr>
          <a:xfrm>
            <a:off x="457200" y="2204863"/>
            <a:ext cx="4038600" cy="4150061"/>
          </a:xfrm>
        </p:spPr>
        <p:txBody>
          <a:bodyPr>
            <a:normAutofit fontScale="92500"/>
          </a:bodyPr>
          <a:lstStyle/>
          <a:p>
            <a:r>
              <a:rPr lang="en-US" b="1" dirty="0" smtClean="0"/>
              <a:t>Do</a:t>
            </a:r>
            <a:r>
              <a:rPr lang="en-US" dirty="0" smtClean="0"/>
              <a:t> be honest and forthright – look to really get to know Australian colleagues on a personal level</a:t>
            </a:r>
          </a:p>
          <a:p>
            <a:r>
              <a:rPr lang="en-US" b="1" dirty="0" smtClean="0"/>
              <a:t>Do</a:t>
            </a:r>
            <a:r>
              <a:rPr lang="en-US" dirty="0" smtClean="0"/>
              <a:t> get involved in “team-building”</a:t>
            </a:r>
          </a:p>
          <a:p>
            <a:r>
              <a:rPr lang="en-US" b="1" dirty="0" smtClean="0"/>
              <a:t>Do</a:t>
            </a:r>
            <a:r>
              <a:rPr lang="en-US" dirty="0" smtClean="0"/>
              <a:t> make an effort to get to know colleagues outside of office hours</a:t>
            </a:r>
            <a:endParaRPr lang="ru-RU" dirty="0"/>
          </a:p>
        </p:txBody>
      </p:sp>
      <p:sp>
        <p:nvSpPr>
          <p:cNvPr id="4" name="Содержимое 3"/>
          <p:cNvSpPr>
            <a:spLocks noGrp="1"/>
          </p:cNvSpPr>
          <p:nvPr>
            <p:ph sz="half" idx="2"/>
          </p:nvPr>
        </p:nvSpPr>
        <p:spPr>
          <a:xfrm>
            <a:off x="4648200" y="2204863"/>
            <a:ext cx="4038600" cy="4150061"/>
          </a:xfrm>
        </p:spPr>
        <p:txBody>
          <a:bodyPr>
            <a:normAutofit fontScale="92500"/>
          </a:bodyPr>
          <a:lstStyle/>
          <a:p>
            <a:r>
              <a:rPr lang="en-US" b="1" dirty="0" smtClean="0">
                <a:solidFill>
                  <a:srgbClr val="FF0000"/>
                </a:solidFill>
              </a:rPr>
              <a:t>Don't</a:t>
            </a:r>
            <a:r>
              <a:rPr lang="en-US" dirty="0" smtClean="0"/>
              <a:t> try to prove credentials by talking about them – rather, show qualities by working hard</a:t>
            </a:r>
          </a:p>
          <a:p>
            <a:r>
              <a:rPr lang="en-US" b="1" dirty="0" smtClean="0">
                <a:solidFill>
                  <a:srgbClr val="FF0000"/>
                </a:solidFill>
              </a:rPr>
              <a:t>Don't</a:t>
            </a:r>
            <a:r>
              <a:rPr lang="en-US" dirty="0" smtClean="0"/>
              <a:t> be insulted if colleagues  address someone in a blunt fashion – this is simply the way Australians communicate with one another</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ma\Desktop\8690782-Blue-Australia.jpg"/>
          <p:cNvPicPr>
            <a:picLocks noChangeAspect="1" noChangeArrowheads="1"/>
          </p:cNvPicPr>
          <p:nvPr/>
        </p:nvPicPr>
        <p:blipFill>
          <a:blip r:embed="rId3" cstate="print"/>
          <a:srcRect/>
          <a:stretch>
            <a:fillRect/>
          </a:stretch>
        </p:blipFill>
        <p:spPr bwMode="auto">
          <a:xfrm>
            <a:off x="-252536" y="-363828"/>
            <a:ext cx="9649072" cy="7221828"/>
          </a:xfrm>
          <a:prstGeom prst="rect">
            <a:avLst/>
          </a:prstGeom>
          <a:noFill/>
        </p:spPr>
      </p:pic>
      <p:sp>
        <p:nvSpPr>
          <p:cNvPr id="6" name="TextBox 5"/>
          <p:cNvSpPr txBox="1"/>
          <p:nvPr/>
        </p:nvSpPr>
        <p:spPr>
          <a:xfrm>
            <a:off x="428596" y="4714884"/>
            <a:ext cx="4214842" cy="120032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solidFill>
                  <a:schemeClr val="bg2">
                    <a:lumMod val="25000"/>
                  </a:schemeClr>
                </a:solidFill>
                <a:effectLst>
                  <a:reflection blurRad="12700" stA="50000" endPos="50000" dist="5000" dir="5400000" sy="-100000" rotWithShape="0"/>
                </a:effectLst>
                <a:latin typeface="Times New Roman" pitchFamily="18" charset="0"/>
                <a:cs typeface="Times New Roman" pitchFamily="18" charset="0"/>
              </a:rPr>
              <a:t>Thank you for attention!</a:t>
            </a:r>
            <a:endParaRPr lang="ru-RU" sz="3600" b="1" cap="all" dirty="0">
              <a:ln w="0"/>
              <a:solidFill>
                <a:schemeClr val="bg2">
                  <a:lumMod val="25000"/>
                </a:schemeClr>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20656"/>
          </a:xfrm>
        </p:spPr>
        <p:txBody>
          <a:bodyPr>
            <a:normAutofit fontScale="90000"/>
          </a:bodyPr>
          <a:lstStyle/>
          <a:p>
            <a:endParaRPr lang="ru-RU" dirty="0"/>
          </a:p>
        </p:txBody>
      </p:sp>
      <p:sp>
        <p:nvSpPr>
          <p:cNvPr id="3" name="Содержимое 2"/>
          <p:cNvSpPr>
            <a:spLocks noGrp="1"/>
          </p:cNvSpPr>
          <p:nvPr>
            <p:ph idx="1"/>
          </p:nvPr>
        </p:nvSpPr>
        <p:spPr>
          <a:xfrm>
            <a:off x="457200" y="1340768"/>
            <a:ext cx="8229600" cy="4983832"/>
          </a:xfrm>
        </p:spPr>
        <p:txBody>
          <a:bodyPr/>
          <a:lstStyle/>
          <a:p>
            <a:pPr algn="ctr">
              <a:buNone/>
            </a:pPr>
            <a:r>
              <a:rPr lang="en-US" dirty="0" smtClean="0"/>
              <a:t>It is a coat of arms of Australia.</a:t>
            </a:r>
          </a:p>
          <a:p>
            <a:pPr algn="ctr">
              <a:buNone/>
            </a:pPr>
            <a:endParaRPr lang="ru-RU" dirty="0"/>
          </a:p>
        </p:txBody>
      </p:sp>
      <p:pic>
        <p:nvPicPr>
          <p:cNvPr id="4" name="Рисунок 3" descr="australia-gerb.gif"/>
          <p:cNvPicPr>
            <a:picLocks noChangeAspect="1"/>
          </p:cNvPicPr>
          <p:nvPr/>
        </p:nvPicPr>
        <p:blipFill>
          <a:blip r:embed="rId2" cstate="print"/>
          <a:srcRect t="1425" b="1425"/>
          <a:stretch>
            <a:fillRect/>
          </a:stretch>
        </p:blipFill>
        <p:spPr>
          <a:xfrm>
            <a:off x="1907704" y="2060848"/>
            <a:ext cx="5678421" cy="4258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dirty="0"/>
          </a:p>
        </p:txBody>
      </p:sp>
      <p:sp>
        <p:nvSpPr>
          <p:cNvPr id="3" name="Содержимое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These are some of the business customs and culture aspects of Australian life that will help you understand Australian people and integrate into their society.</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20688"/>
            <a:ext cx="8229600" cy="83400"/>
          </a:xfrm>
        </p:spPr>
        <p:txBody>
          <a:bodyPr>
            <a:normAutofit fontScale="90000"/>
          </a:bodyPr>
          <a:lstStyle/>
          <a:p>
            <a:endParaRPr lang="ru-RU" dirty="0"/>
          </a:p>
        </p:txBody>
      </p:sp>
      <p:sp>
        <p:nvSpPr>
          <p:cNvPr id="3" name="Содержимое 2"/>
          <p:cNvSpPr>
            <a:spLocks noGrp="1"/>
          </p:cNvSpPr>
          <p:nvPr>
            <p:ph idx="1"/>
          </p:nvPr>
        </p:nvSpPr>
        <p:spPr>
          <a:xfrm>
            <a:off x="0" y="1268760"/>
            <a:ext cx="4834880" cy="5055840"/>
          </a:xfrm>
        </p:spPr>
        <p:txBody>
          <a:bodyPr/>
          <a:lstStyle/>
          <a:p>
            <a:pPr>
              <a:buNone/>
            </a:pPr>
            <a:r>
              <a:rPr lang="en-US" dirty="0" smtClean="0"/>
              <a:t>    Australia is a federation of six states, together with ten federal territories. The Australian mainland consists of five of the six federated states and three of the federal territories (the "internal" territories). The state of Tasmania is an island about 200 km (120 miles) south of the mainland.</a:t>
            </a:r>
          </a:p>
          <a:p>
            <a:pPr>
              <a:buNone/>
            </a:pPr>
            <a:endParaRPr lang="ru-RU" dirty="0"/>
          </a:p>
        </p:txBody>
      </p:sp>
      <p:pic>
        <p:nvPicPr>
          <p:cNvPr id="2051" name="Picture 3" descr="C:\Users\11\Desktop\Map_of_Australia.png"/>
          <p:cNvPicPr>
            <a:picLocks noChangeAspect="1" noChangeArrowheads="1"/>
          </p:cNvPicPr>
          <p:nvPr/>
        </p:nvPicPr>
        <p:blipFill>
          <a:blip r:embed="rId2" cstate="print"/>
          <a:srcRect/>
          <a:stretch>
            <a:fillRect/>
          </a:stretch>
        </p:blipFill>
        <p:spPr bwMode="auto">
          <a:xfrm>
            <a:off x="4716016" y="1268760"/>
            <a:ext cx="4167187" cy="44719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400" b="1" dirty="0" smtClean="0"/>
              <a:t>Facts and Statistics</a:t>
            </a:r>
            <a:r>
              <a:rPr lang="en-US" sz="2000" dirty="0" smtClean="0"/>
              <a:t/>
            </a:r>
            <a:br>
              <a:rPr lang="en-US" sz="2000" dirty="0" smtClean="0"/>
            </a:br>
            <a:endParaRPr lang="ru-RU" sz="2000" dirty="0"/>
          </a:p>
        </p:txBody>
      </p:sp>
      <p:sp>
        <p:nvSpPr>
          <p:cNvPr id="3" name="Содержимое 2"/>
          <p:cNvSpPr>
            <a:spLocks noGrp="1"/>
          </p:cNvSpPr>
          <p:nvPr>
            <p:ph idx="1"/>
          </p:nvPr>
        </p:nvSpPr>
        <p:spPr>
          <a:xfrm>
            <a:off x="323528" y="1556792"/>
            <a:ext cx="8435280" cy="4911824"/>
          </a:xfrm>
        </p:spPr>
        <p:txBody>
          <a:bodyPr>
            <a:normAutofit/>
          </a:bodyPr>
          <a:lstStyle/>
          <a:p>
            <a:pPr>
              <a:buNone/>
            </a:pPr>
            <a:r>
              <a:rPr lang="en-US" dirty="0" smtClean="0">
                <a:solidFill>
                  <a:srgbClr val="FF0000"/>
                </a:solidFill>
              </a:rPr>
              <a:t>The official name of Australia is   </a:t>
            </a:r>
          </a:p>
          <a:p>
            <a:pPr>
              <a:buNone/>
            </a:pPr>
            <a:r>
              <a:rPr lang="en-US" dirty="0" smtClean="0">
                <a:solidFill>
                  <a:srgbClr val="FF0000"/>
                </a:solidFill>
              </a:rPr>
              <a:t>Commonwealth of Australia</a:t>
            </a:r>
            <a:endParaRPr lang="ru-RU" dirty="0" smtClean="0">
              <a:solidFill>
                <a:srgbClr val="FF0000"/>
              </a:solidFill>
            </a:endParaRPr>
          </a:p>
          <a:p>
            <a:pPr>
              <a:buNone/>
            </a:pPr>
            <a:r>
              <a:rPr lang="en-US" dirty="0" smtClean="0">
                <a:solidFill>
                  <a:srgbClr val="FF0000"/>
                </a:solidFill>
              </a:rPr>
              <a:t>Location: </a:t>
            </a:r>
            <a:r>
              <a:rPr lang="en-US" dirty="0" smtClean="0"/>
              <a:t>Oceania, continent between the Indian Ocean and the South Pacific Ocean</a:t>
            </a:r>
          </a:p>
          <a:p>
            <a:pPr>
              <a:buNone/>
            </a:pPr>
            <a:r>
              <a:rPr lang="en-US" dirty="0" smtClean="0">
                <a:solidFill>
                  <a:srgbClr val="FF0000"/>
                </a:solidFill>
              </a:rPr>
              <a:t>Capital: </a:t>
            </a:r>
            <a:r>
              <a:rPr lang="en-US" dirty="0" smtClean="0"/>
              <a:t>Canberra</a:t>
            </a:r>
            <a:r>
              <a:rPr lang="ru-RU" dirty="0" smtClean="0"/>
              <a:t>, </a:t>
            </a:r>
            <a:r>
              <a:rPr lang="en-US" dirty="0" smtClean="0"/>
              <a:t>the largest city is Sydney</a:t>
            </a:r>
          </a:p>
          <a:p>
            <a:pPr>
              <a:buNone/>
            </a:pPr>
            <a:r>
              <a:rPr lang="en-US" dirty="0" smtClean="0">
                <a:solidFill>
                  <a:srgbClr val="FF0000"/>
                </a:solidFill>
              </a:rPr>
              <a:t>Climate: </a:t>
            </a:r>
            <a:r>
              <a:rPr lang="en-US" dirty="0" smtClean="0"/>
              <a:t>Generally arid to semiarid; temperate in south and east; tropical in north</a:t>
            </a:r>
          </a:p>
          <a:p>
            <a:pPr>
              <a:buNone/>
            </a:pPr>
            <a:r>
              <a:rPr lang="en-US" dirty="0" smtClean="0">
                <a:solidFill>
                  <a:srgbClr val="FF0000"/>
                </a:solidFill>
              </a:rPr>
              <a:t>Population: </a:t>
            </a:r>
            <a:r>
              <a:rPr lang="en-US" dirty="0" smtClean="0"/>
              <a:t>22,507,617 (July 2014 est.)</a:t>
            </a:r>
          </a:p>
          <a:p>
            <a:pPr>
              <a:buNone/>
            </a:pPr>
            <a:r>
              <a:rPr lang="en-US" dirty="0" smtClean="0">
                <a:solidFill>
                  <a:srgbClr val="FF0000"/>
                </a:solidFill>
              </a:rPr>
              <a:t>Ethnic Make-up: </a:t>
            </a:r>
            <a:r>
              <a:rPr lang="en-US" dirty="0" smtClean="0"/>
              <a:t>Caucasian 92%, Asian 7%, aboriginal and other 1%</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28800"/>
            <a:ext cx="8229600" cy="4695800"/>
          </a:xfrm>
        </p:spPr>
        <p:txBody>
          <a:bodyPr/>
          <a:lstStyle/>
          <a:p>
            <a:pPr>
              <a:buNone/>
            </a:pPr>
            <a:endParaRPr lang="ru-RU" dirty="0" smtClean="0"/>
          </a:p>
          <a:p>
            <a:pPr>
              <a:buNone/>
            </a:pPr>
            <a:endParaRPr lang="en-US" dirty="0" smtClean="0"/>
          </a:p>
          <a:p>
            <a:pPr>
              <a:buNone/>
            </a:pPr>
            <a:r>
              <a:rPr lang="en-US" dirty="0" smtClean="0">
                <a:solidFill>
                  <a:srgbClr val="FF0000"/>
                </a:solidFill>
              </a:rPr>
              <a:t>Government: </a:t>
            </a:r>
            <a:r>
              <a:rPr lang="en-US" dirty="0" smtClean="0"/>
              <a:t>democratic, federal-state system recognizing the British monarch as sovereign</a:t>
            </a:r>
            <a:endParaRPr lang="ru-RU" dirty="0" smtClean="0"/>
          </a:p>
          <a:p>
            <a:pPr>
              <a:buNone/>
            </a:pPr>
            <a:r>
              <a:rPr lang="en-US" dirty="0" smtClean="0">
                <a:solidFill>
                  <a:srgbClr val="FF0000"/>
                </a:solidFill>
              </a:rPr>
              <a:t>Business language</a:t>
            </a:r>
            <a:r>
              <a:rPr lang="ru-RU" dirty="0" smtClean="0">
                <a:solidFill>
                  <a:srgbClr val="FF0000"/>
                </a:solidFill>
              </a:rPr>
              <a:t>: </a:t>
            </a:r>
            <a:r>
              <a:rPr lang="en-US" dirty="0" smtClean="0"/>
              <a:t>English</a:t>
            </a:r>
          </a:p>
          <a:p>
            <a:pPr>
              <a:buNone/>
            </a:pPr>
            <a:r>
              <a:rPr lang="en-US" dirty="0" smtClean="0">
                <a:solidFill>
                  <a:srgbClr val="FF0000"/>
                </a:solidFill>
              </a:rPr>
              <a:t>Business hours</a:t>
            </a:r>
            <a:r>
              <a:rPr lang="ru-RU" dirty="0" smtClean="0">
                <a:solidFill>
                  <a:srgbClr val="FF0000"/>
                </a:solidFill>
              </a:rPr>
              <a:t>: </a:t>
            </a:r>
            <a:r>
              <a:rPr lang="en-US" dirty="0" smtClean="0"/>
              <a:t>8.30am or 9.30am to 4.30pm to 5.30pm,</a:t>
            </a:r>
            <a:endParaRPr lang="ru-RU" dirty="0" smtClean="0"/>
          </a:p>
          <a:p>
            <a:pPr>
              <a:buNone/>
            </a:pPr>
            <a:r>
              <a:rPr lang="ru-RU" dirty="0" smtClean="0"/>
              <a:t>                           </a:t>
            </a:r>
            <a:r>
              <a:rPr lang="en-US" dirty="0" smtClean="0"/>
              <a:t> Monday to Friday.</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8640960" cy="1008112"/>
          </a:xfrm>
        </p:spPr>
        <p:txBody>
          <a:bodyPr>
            <a:noAutofit/>
          </a:bodyPr>
          <a:lstStyle/>
          <a:p>
            <a:r>
              <a:rPr lang="en-US" sz="5400" b="1" kern="10" spc="720" dirty="0" err="1" smtClean="0">
                <a:ln w="9525">
                  <a:noFill/>
                  <a:round/>
                  <a:headEnd/>
                  <a:tailEnd/>
                </a:ln>
                <a:solidFill>
                  <a:schemeClr val="accent2">
                    <a:lumMod val="75000"/>
                  </a:schemeClr>
                </a:solidFill>
                <a:cs typeface="Arial"/>
              </a:rPr>
              <a:t>TheAustralian</a:t>
            </a:r>
            <a:r>
              <a:rPr lang="en-US" sz="5400" b="1" kern="10" spc="720" dirty="0" smtClean="0">
                <a:ln w="9525">
                  <a:noFill/>
                  <a:round/>
                  <a:headEnd/>
                  <a:tailEnd/>
                </a:ln>
                <a:solidFill>
                  <a:schemeClr val="accent2">
                    <a:lumMod val="75000"/>
                  </a:schemeClr>
                </a:solidFill>
                <a:cs typeface="Arial"/>
              </a:rPr>
              <a:t> currency</a:t>
            </a:r>
            <a:endParaRPr lang="ru-RU" sz="5400" b="1" kern="10" spc="720" dirty="0">
              <a:ln w="9525">
                <a:noFill/>
                <a:round/>
                <a:headEnd/>
                <a:tailEnd/>
              </a:ln>
              <a:solidFill>
                <a:schemeClr val="accent2">
                  <a:lumMod val="75000"/>
                </a:schemeClr>
              </a:solidFill>
              <a:cs typeface="Arial"/>
            </a:endParaRPr>
          </a:p>
        </p:txBody>
      </p:sp>
      <p:sp>
        <p:nvSpPr>
          <p:cNvPr id="3" name="Содержимое 2"/>
          <p:cNvSpPr>
            <a:spLocks noGrp="1"/>
          </p:cNvSpPr>
          <p:nvPr>
            <p:ph idx="1"/>
          </p:nvPr>
        </p:nvSpPr>
        <p:spPr>
          <a:xfrm>
            <a:off x="457200" y="1935480"/>
            <a:ext cx="3898776" cy="4389120"/>
          </a:xfrm>
        </p:spPr>
        <p:txBody>
          <a:bodyPr>
            <a:normAutofit fontScale="85000" lnSpcReduction="20000"/>
          </a:bodyPr>
          <a:lstStyle/>
          <a:p>
            <a:r>
              <a:rPr lang="en-US" sz="2800" dirty="0" smtClean="0"/>
              <a:t>Australia was the first country in the world to have a complete system of bank notes based on plastic.</a:t>
            </a:r>
          </a:p>
          <a:p>
            <a:r>
              <a:rPr lang="en-US" sz="2800" dirty="0" smtClean="0"/>
              <a:t>Australia’s currency consists of coins of 5,10,20,and 50 cent and      1 and 2 dollar denomination;</a:t>
            </a:r>
            <a:r>
              <a:rPr lang="ru-RU" sz="2800" dirty="0" smtClean="0"/>
              <a:t> </a:t>
            </a:r>
            <a:endParaRPr lang="en-US" sz="2800" dirty="0" smtClean="0"/>
          </a:p>
          <a:p>
            <a:pPr>
              <a:buNone/>
            </a:pPr>
            <a:r>
              <a:rPr lang="en-US" sz="2800" dirty="0" smtClean="0"/>
              <a:t>    and notes of 5,10,20,50 and 100 dollar denomination.</a:t>
            </a:r>
            <a:endParaRPr lang="ru-RU" sz="2800" dirty="0" smtClean="0"/>
          </a:p>
          <a:p>
            <a:endParaRPr lang="ru-RU" dirty="0"/>
          </a:p>
        </p:txBody>
      </p:sp>
      <p:pic>
        <p:nvPicPr>
          <p:cNvPr id="4" name="Picture 6" descr="dollar"/>
          <p:cNvPicPr>
            <a:picLocks noChangeAspect="1" noChangeArrowheads="1"/>
          </p:cNvPicPr>
          <p:nvPr/>
        </p:nvPicPr>
        <p:blipFill>
          <a:blip r:embed="rId2" cstate="print"/>
          <a:srcRect/>
          <a:stretch>
            <a:fillRect/>
          </a:stretch>
        </p:blipFill>
        <p:spPr bwMode="auto">
          <a:xfrm>
            <a:off x="4605338" y="4216400"/>
            <a:ext cx="4538662" cy="2641600"/>
          </a:xfrm>
          <a:prstGeom prst="rect">
            <a:avLst/>
          </a:prstGeom>
          <a:noFill/>
        </p:spPr>
      </p:pic>
      <p:pic>
        <p:nvPicPr>
          <p:cNvPr id="5" name="Picture 7" descr="1_2dollar"/>
          <p:cNvPicPr>
            <a:picLocks noChangeAspect="1" noChangeArrowheads="1"/>
          </p:cNvPicPr>
          <p:nvPr/>
        </p:nvPicPr>
        <p:blipFill>
          <a:blip r:embed="rId3" cstate="print"/>
          <a:srcRect/>
          <a:stretch>
            <a:fillRect/>
          </a:stretch>
        </p:blipFill>
        <p:spPr bwMode="auto">
          <a:xfrm>
            <a:off x="4211960" y="1700808"/>
            <a:ext cx="2159000" cy="2160588"/>
          </a:xfrm>
          <a:prstGeom prst="rect">
            <a:avLst/>
          </a:prstGeom>
          <a:noFill/>
        </p:spPr>
      </p:pic>
      <p:pic>
        <p:nvPicPr>
          <p:cNvPr id="6" name="Picture 4" descr="coins"/>
          <p:cNvPicPr>
            <a:picLocks noChangeAspect="1" noChangeArrowheads="1"/>
          </p:cNvPicPr>
          <p:nvPr/>
        </p:nvPicPr>
        <p:blipFill>
          <a:blip r:embed="rId4" cstate="print"/>
          <a:srcRect/>
          <a:stretch>
            <a:fillRect/>
          </a:stretch>
        </p:blipFill>
        <p:spPr bwMode="auto">
          <a:xfrm>
            <a:off x="6732240" y="1772816"/>
            <a:ext cx="2159000" cy="2305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Business Mentality</a:t>
            </a:r>
            <a:endParaRPr lang="ru-RU" b="1" dirty="0"/>
          </a:p>
        </p:txBody>
      </p:sp>
      <p:sp>
        <p:nvSpPr>
          <p:cNvPr id="3" name="Содержимое 2"/>
          <p:cNvSpPr>
            <a:spLocks noGrp="1"/>
          </p:cNvSpPr>
          <p:nvPr>
            <p:ph idx="1"/>
          </p:nvPr>
        </p:nvSpPr>
        <p:spPr>
          <a:xfrm>
            <a:off x="611560" y="2132856"/>
            <a:ext cx="8075240" cy="4191744"/>
          </a:xfrm>
        </p:spPr>
        <p:txBody>
          <a:bodyPr/>
          <a:lstStyle/>
          <a:p>
            <a:r>
              <a:rPr lang="ru-RU" dirty="0" smtClean="0"/>
              <a:t>    </a:t>
            </a:r>
            <a:r>
              <a:rPr lang="en-US" dirty="0" smtClean="0"/>
              <a:t>Australians are very straightforward when it comes to business, so they do not need to build relationships for a long time before doing business with you. They are receptive to new ideas.</a:t>
            </a:r>
            <a:endParaRPr lang="ru-RU" dirty="0" smtClean="0"/>
          </a:p>
          <a:p>
            <a:r>
              <a:rPr lang="en-US" dirty="0" smtClean="0"/>
              <a:t>But</a:t>
            </a:r>
            <a:r>
              <a:rPr lang="ru-RU" dirty="0" smtClean="0"/>
              <a:t> </a:t>
            </a:r>
            <a:r>
              <a:rPr lang="en-US" dirty="0" smtClean="0"/>
              <a:t>if you manage to impress them, they will not make it obvious.</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372</TotalTime>
  <Words>1426</Words>
  <Application>Microsoft Office PowerPoint</Application>
  <PresentationFormat>Экран (4:3)</PresentationFormat>
  <Paragraphs>89</Paragraphs>
  <Slides>26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Поток</vt:lpstr>
      <vt:lpstr>BUSINESS CULTURE AND CUSTOMS  IN AUSTRALIA       </vt:lpstr>
      <vt:lpstr>Welcome to Australia  </vt:lpstr>
      <vt:lpstr>Слайд 3</vt:lpstr>
      <vt:lpstr>Слайд 4</vt:lpstr>
      <vt:lpstr>Слайд 5</vt:lpstr>
      <vt:lpstr>Facts and Statistics </vt:lpstr>
      <vt:lpstr>Слайд 7</vt:lpstr>
      <vt:lpstr>TheAustralian currency</vt:lpstr>
      <vt:lpstr>Business Mentality</vt:lpstr>
      <vt:lpstr>Слайд 10</vt:lpstr>
      <vt:lpstr>Слайд 11</vt:lpstr>
      <vt:lpstr>Negotiating and Decision Making</vt:lpstr>
      <vt:lpstr>Слайд 13</vt:lpstr>
      <vt:lpstr>Gender equality</vt:lpstr>
      <vt:lpstr>  Greetings </vt:lpstr>
      <vt:lpstr>Communication</vt:lpstr>
      <vt:lpstr>The Art of Conversation</vt:lpstr>
      <vt:lpstr>Business meetings  </vt:lpstr>
      <vt:lpstr>Слайд 19</vt:lpstr>
      <vt:lpstr>Dining Etiquette</vt:lpstr>
      <vt:lpstr>Слайд 21</vt:lpstr>
      <vt:lpstr>Слайд 22</vt:lpstr>
      <vt:lpstr>Body Language</vt:lpstr>
      <vt:lpstr>Attitude to foreigners  </vt:lpstr>
      <vt:lpstr>Dos and don'ts of business  in Australia</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CULTURE AND CUSTOMS  IN AUSTRALIA       </dc:title>
  <dc:creator>11</dc:creator>
  <cp:lastModifiedBy>11</cp:lastModifiedBy>
  <cp:revision>44</cp:revision>
  <dcterms:created xsi:type="dcterms:W3CDTF">2017-11-24T10:03:18Z</dcterms:created>
  <dcterms:modified xsi:type="dcterms:W3CDTF">2018-02-26T21:38:16Z</dcterms:modified>
</cp:coreProperties>
</file>