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3" r:id="rId8"/>
    <p:sldId id="268" r:id="rId9"/>
    <p:sldId id="264" r:id="rId10"/>
    <p:sldId id="267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18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87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070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60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8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22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63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5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911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62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82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2440F-BC1F-4986-B6F5-5B147C3616B0}" type="datetimeFigureOut">
              <a:rPr lang="ru-RU" smtClean="0"/>
              <a:t>пн 26.02.18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2C7D7-A6BB-48EE-8E24-143CADDA8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81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красивый фон детский са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4790" y="97554"/>
            <a:ext cx="9144000" cy="190428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Предметно-развивающая среда в детском саду в рамках ФГОСТ</a:t>
            </a:r>
            <a:endParaRPr lang="ru-RU" b="1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93834" y="4694663"/>
            <a:ext cx="6698166" cy="2163337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Подготовила : </a:t>
            </a:r>
            <a:r>
              <a:rPr lang="ru-RU" sz="2800" b="1" dirty="0" err="1" smtClean="0">
                <a:solidFill>
                  <a:srgbClr val="FF0000"/>
                </a:solidFill>
                <a:latin typeface="Monotype Corsiva" panose="03010101010201010101" pitchFamily="66" charset="0"/>
              </a:rPr>
              <a:t>Рузанова</a:t>
            </a:r>
            <a:r>
              <a:rPr lang="ru-RU" sz="2800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Любовь Владимировна</a:t>
            </a:r>
          </a:p>
          <a:p>
            <a:pPr algn="r"/>
            <a:r>
              <a:rPr lang="ru-RU" sz="2800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                                               Средняя группа «А»</a:t>
            </a:r>
            <a:endParaRPr lang="ru-RU" sz="2800" b="1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67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фон детский сад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3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664" y="231000"/>
            <a:ext cx="11127058" cy="602483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latin typeface="Monotype Corsiva" panose="03010101010201010101" pitchFamily="66" charset="0"/>
              </a:rPr>
              <a:t>Математика-это серьезная и сложная наука,</a:t>
            </a:r>
          </a:p>
          <a:p>
            <a:pPr marL="0" indent="0" algn="ctr">
              <a:buNone/>
            </a:pPr>
            <a:r>
              <a:rPr lang="ru-RU" sz="5400" b="1" dirty="0" smtClean="0">
                <a:latin typeface="Monotype Corsiva" panose="03010101010201010101" pitchFamily="66" charset="0"/>
              </a:rPr>
              <a:t>Особенно для детей дошкольного возраста.</a:t>
            </a:r>
          </a:p>
          <a:p>
            <a:pPr marL="0" indent="0" algn="ctr">
              <a:buNone/>
            </a:pPr>
            <a:r>
              <a:rPr lang="ru-RU" sz="5400" b="1" dirty="0" smtClean="0">
                <a:latin typeface="Monotype Corsiva" panose="03010101010201010101" pitchFamily="66" charset="0"/>
              </a:rPr>
              <a:t>Наша задача в области математических представлений является создание познавательного интереса к математике и подготовки к обучению в школе</a:t>
            </a:r>
            <a:endParaRPr lang="ru-RU" sz="54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722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Картинки по запросу фон детский сад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3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rot="20533703">
            <a:off x="944824" y="2375488"/>
            <a:ext cx="10515600" cy="2702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9600" dirty="0" smtClean="0">
                <a:latin typeface="Monotype Corsiva" panose="03010101010201010101" pitchFamily="66" charset="0"/>
              </a:rPr>
              <a:t>Спасибо за внимание!</a:t>
            </a:r>
            <a:endParaRPr lang="ru-RU" sz="96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32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"/>
            <a:ext cx="12192000" cy="683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0503" y="278780"/>
            <a:ext cx="10515600" cy="62000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650"/>
              </a:spcBef>
              <a:buClr>
                <a:srgbClr val="0070C0"/>
              </a:buClr>
              <a:buNone/>
            </a:pPr>
            <a:r>
              <a:rPr lang="ru-RU" altLang="ru-RU" sz="4400" b="1" dirty="0" smtClean="0">
                <a:latin typeface="Monotype Corsiva" panose="03010101010201010101" pitchFamily="66" charset="0"/>
              </a:rPr>
              <a:t>Предметно-развивающая среда в ДОУ</a:t>
            </a:r>
            <a:endParaRPr lang="ru-RU" altLang="ru-RU" sz="4400" b="1" dirty="0" smtClean="0"/>
          </a:p>
          <a:p>
            <a:pPr marL="0" indent="0" algn="ctr">
              <a:lnSpc>
                <a:spcPct val="100000"/>
              </a:lnSpc>
              <a:spcBef>
                <a:spcPts val="650"/>
              </a:spcBef>
              <a:buClr>
                <a:srgbClr val="0070C0"/>
              </a:buClr>
              <a:buNone/>
            </a:pPr>
            <a:endParaRPr lang="ru-RU" altLang="ru-RU" sz="4000" dirty="0" smtClean="0">
              <a:latin typeface="Monotype Corsiva" panose="03010101010201010101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650"/>
              </a:spcBef>
              <a:buClr>
                <a:srgbClr val="0070C0"/>
              </a:buClr>
              <a:buNone/>
            </a:pPr>
            <a:r>
              <a:rPr lang="en-US" altLang="ru-RU" sz="4000" dirty="0" err="1" smtClean="0">
                <a:latin typeface="Monotype Corsiva" panose="03010101010201010101" pitchFamily="66" charset="0"/>
              </a:rPr>
              <a:t>Особо</a:t>
            </a:r>
            <a:r>
              <a:rPr lang="en-US" altLang="ru-RU" sz="4000" dirty="0" smtClean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актуально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на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сегодняшний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день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стоит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вопрос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организации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предметно-развивающей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среды</a:t>
            </a:r>
            <a:r>
              <a:rPr lang="en-US" altLang="ru-RU" sz="4000" dirty="0">
                <a:latin typeface="Monotype Corsiva" panose="03010101010201010101" pitchFamily="66" charset="0"/>
              </a:rPr>
              <a:t> ДОУ.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Это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связано</a:t>
            </a:r>
            <a:r>
              <a:rPr lang="en-US" altLang="ru-RU" sz="4000" dirty="0">
                <a:latin typeface="Monotype Corsiva" panose="03010101010201010101" pitchFamily="66" charset="0"/>
              </a:rPr>
              <a:t> с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введением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Федерального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государственного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образовательного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стандарта</a:t>
            </a:r>
            <a:r>
              <a:rPr lang="en-US" altLang="ru-RU" sz="4000" dirty="0">
                <a:latin typeface="Monotype Corsiva" panose="03010101010201010101" pitchFamily="66" charset="0"/>
              </a:rPr>
              <a:t> (ФГОС) к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структуре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основной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общеобразовательной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программы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дошкольного</a:t>
            </a:r>
            <a:r>
              <a:rPr lang="en-US" altLang="ru-RU" sz="4000" dirty="0">
                <a:latin typeface="Monotype Corsiva" panose="03010101010201010101" pitchFamily="66" charset="0"/>
              </a:rPr>
              <a:t> </a:t>
            </a:r>
            <a:r>
              <a:rPr lang="en-US" altLang="ru-RU" sz="4000" dirty="0" err="1">
                <a:latin typeface="Monotype Corsiva" panose="03010101010201010101" pitchFamily="66" charset="0"/>
              </a:rPr>
              <a:t>образования</a:t>
            </a:r>
            <a:r>
              <a:rPr lang="en-US" altLang="ru-RU" sz="4000" dirty="0">
                <a:latin typeface="Monotype Corsiva" panose="03010101010201010101" pitchFamily="66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24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0664"/>
            <a:ext cx="12192000" cy="7549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Autofit/>
          </a:bodyPr>
          <a:lstStyle/>
          <a:p>
            <a:pPr algn="ctr"/>
            <a:r>
              <a:rPr lang="ru-RU" altLang="ru-RU" sz="48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Что такое предметно - развивающая среда? (Терминология)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2625" y="1863067"/>
            <a:ext cx="10515600" cy="480350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ru-RU" sz="4000" b="1" dirty="0">
                <a:solidFill>
                  <a:srgbClr val="FF0000"/>
                </a:solidFill>
                <a:latin typeface="Monotype Corsiva" panose="03010101010201010101" pitchFamily="66" charset="0"/>
              </a:rPr>
              <a:t>Среда  </a:t>
            </a:r>
            <a:r>
              <a:rPr lang="en-US" altLang="ru-RU" sz="4000" b="1" dirty="0" err="1">
                <a:solidFill>
                  <a:srgbClr val="FF0000"/>
                </a:solidFill>
                <a:latin typeface="Monotype Corsiva" panose="03010101010201010101" pitchFamily="66" charset="0"/>
              </a:rPr>
              <a:t>развития</a:t>
            </a:r>
            <a:r>
              <a:rPr lang="en-US" altLang="ru-RU" sz="4000" b="1" dirty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FF0000"/>
                </a:solidFill>
                <a:latin typeface="Monotype Corsiva" panose="03010101010201010101" pitchFamily="66" charset="0"/>
              </a:rPr>
              <a:t>ребёнка</a:t>
            </a:r>
            <a:r>
              <a:rPr lang="en-US" altLang="ru-RU" sz="4000" b="1" dirty="0">
                <a:solidFill>
                  <a:srgbClr val="FF0000"/>
                </a:solidFill>
                <a:latin typeface="Monotype Corsiva" panose="03010101010201010101" pitchFamily="66" charset="0"/>
              </a:rPr>
              <a:t> в </a:t>
            </a:r>
            <a:r>
              <a:rPr lang="en-US" altLang="ru-RU" sz="4000" b="1" dirty="0" err="1">
                <a:solidFill>
                  <a:srgbClr val="FF0000"/>
                </a:solidFill>
                <a:latin typeface="Monotype Corsiva" panose="03010101010201010101" pitchFamily="66" charset="0"/>
              </a:rPr>
              <a:t>структуре</a:t>
            </a:r>
            <a:r>
              <a:rPr lang="en-US" altLang="ru-RU" sz="4000" b="1" dirty="0">
                <a:solidFill>
                  <a:srgbClr val="FF0000"/>
                </a:solidFill>
                <a:latin typeface="Monotype Corsiva" panose="03010101010201010101" pitchFamily="66" charset="0"/>
              </a:rPr>
              <a:t> ФГОС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–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это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комплекс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материально-технических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,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санитарно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 -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гигиенических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,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социально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-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бытовых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,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общественных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, </a:t>
            </a:r>
            <a:r>
              <a:rPr lang="en-US" altLang="ru-RU" sz="4000" b="1" dirty="0" err="1" smtClean="0">
                <a:solidFill>
                  <a:srgbClr val="2D2DB9"/>
                </a:solidFill>
                <a:latin typeface="Monotype Corsiva" panose="03010101010201010101" pitchFamily="66" charset="0"/>
              </a:rPr>
              <a:t>эстетических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,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психолого-педагогических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,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духовных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условий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,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обеспечивающих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организацию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жизни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детей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и </a:t>
            </a:r>
            <a:r>
              <a:rPr lang="en-US" altLang="ru-RU" sz="4000" b="1" dirty="0" err="1">
                <a:solidFill>
                  <a:srgbClr val="2D2DB9"/>
                </a:solidFill>
                <a:latin typeface="Monotype Corsiva" panose="03010101010201010101" pitchFamily="66" charset="0"/>
              </a:rPr>
              <a:t>взрослых</a:t>
            </a:r>
            <a:r>
              <a:rPr lang="en-US" altLang="ru-RU" sz="4000" b="1" dirty="0">
                <a:solidFill>
                  <a:srgbClr val="2D2DB9"/>
                </a:solidFill>
                <a:latin typeface="Monotype Corsiva" panose="03010101010201010101" pitchFamily="66" charset="0"/>
              </a:rPr>
              <a:t> в ДОУ</a:t>
            </a:r>
            <a:r>
              <a:rPr lang="en-US" altLang="ru-RU" sz="4000" b="1" i="1" dirty="0">
                <a:solidFill>
                  <a:srgbClr val="2D2DB9"/>
                </a:solidFill>
                <a:latin typeface="Monotype Corsiva" panose="03010101010201010101" pitchFamily="66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4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0664"/>
            <a:ext cx="12192000" cy="7549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27603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Monotype Corsiva" panose="03010101010201010101" pitchFamily="66" charset="0"/>
              </a:rPr>
              <a:t>Требования ФГОС к предметно-развивающей среде</a:t>
            </a:r>
            <a:endParaRPr lang="ru-RU" b="1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7839" y="108644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altLang="ru-RU" sz="4000" b="1" dirty="0" smtClean="0">
                <a:latin typeface="Monotype Corsiva" panose="03010101010201010101" pitchFamily="66" charset="0"/>
                <a:cs typeface="Times New Roman" panose="02020603050405020304" pitchFamily="18" charset="0"/>
              </a:rPr>
              <a:t>1. Доступность </a:t>
            </a:r>
            <a:r>
              <a:rPr lang="ru-RU" altLang="ru-RU" sz="40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для воспитанников всех помещений организации, где осуществляется образовательный процесс.                                                </a:t>
            </a:r>
            <a:endParaRPr lang="ru-RU" altLang="ru-RU" sz="4000" b="1" dirty="0" smtClean="0"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altLang="ru-RU" sz="40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                                                                                                           </a:t>
            </a:r>
            <a:endParaRPr lang="ru-RU" altLang="ru-RU" sz="4000" b="1" dirty="0" smtClean="0"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altLang="ru-RU" sz="4000" b="1" dirty="0" smtClean="0">
                <a:latin typeface="Monotype Corsiva" panose="03010101010201010101" pitchFamily="66" charset="0"/>
                <a:cs typeface="Times New Roman" panose="02020603050405020304" pitchFamily="18" charset="0"/>
              </a:rPr>
              <a:t> 2.Свободный </a:t>
            </a:r>
            <a:r>
              <a:rPr lang="ru-RU" altLang="ru-RU" sz="4000" b="1" dirty="0">
                <a:latin typeface="Monotype Corsiva" panose="03010101010201010101" pitchFamily="66" charset="0"/>
                <a:cs typeface="Times New Roman" panose="02020603050405020304" pitchFamily="18" charset="0"/>
              </a:rPr>
              <a:t>доступ воспитанников к играм, игрушкам, материалам, пособиям, обеспечивающих все основные виды деятельности. </a:t>
            </a:r>
            <a:endParaRPr lang="ru-RU" sz="4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4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59"/>
            <a:ext cx="12192000" cy="678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0141" y="89210"/>
            <a:ext cx="10515600" cy="31000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b="1" dirty="0">
                <a:latin typeface="Monotype Corsiva" panose="03010101010201010101" pitchFamily="66" charset="0"/>
              </a:rPr>
              <a:t>Математическая зона.</a:t>
            </a:r>
          </a:p>
          <a:p>
            <a:pPr marL="0" indent="0" algn="ctr">
              <a:buNone/>
            </a:pPr>
            <a:r>
              <a:rPr lang="ru-RU" sz="4000" b="1" dirty="0">
                <a:latin typeface="Monotype Corsiva" panose="03010101010201010101" pitchFamily="66" charset="0"/>
              </a:rPr>
              <a:t>Математические игры помогают осуществлять общие программные задачи: </a:t>
            </a:r>
          </a:p>
          <a:p>
            <a:pPr marL="0" indent="0" algn="ctr">
              <a:buNone/>
            </a:pPr>
            <a:r>
              <a:rPr lang="ru-RU" sz="4000" b="1" dirty="0">
                <a:latin typeface="Monotype Corsiva" panose="03010101010201010101" pitchFamily="66" charset="0"/>
              </a:rPr>
              <a:t>Развитие интереса к математическим знаниям, смекалки, </a:t>
            </a:r>
            <a:r>
              <a:rPr lang="ru-RU" sz="4000" b="1" dirty="0" smtClean="0">
                <a:latin typeface="Monotype Corsiva" panose="03010101010201010101" pitchFamily="66" charset="0"/>
              </a:rPr>
              <a:t>сообразительности.</a:t>
            </a:r>
            <a:endParaRPr lang="ru-RU" sz="4000" b="1" dirty="0">
              <a:latin typeface="Monotype Corsiva" panose="03010101010201010101" pitchFamily="66" charset="0"/>
            </a:endParaRPr>
          </a:p>
          <a:p>
            <a:pPr marL="0" indent="0" algn="ctr">
              <a:buNone/>
            </a:pPr>
            <a:r>
              <a:rPr lang="ru-RU" sz="4000" b="1" dirty="0">
                <a:latin typeface="Monotype Corsiva" panose="03010101010201010101" pitchFamily="66" charset="0"/>
              </a:rPr>
              <a:t>Уточнение и закрепление представления о числах и цифрах </a:t>
            </a:r>
            <a:r>
              <a:rPr lang="ru-RU" sz="4000" b="1" dirty="0" smtClean="0">
                <a:latin typeface="Monotype Corsiva" panose="03010101010201010101" pitchFamily="66" charset="0"/>
              </a:rPr>
              <a:t>.</a:t>
            </a:r>
          </a:p>
          <a:p>
            <a:pPr marL="0" indent="0" algn="ctr">
              <a:buNone/>
            </a:pPr>
            <a:r>
              <a:rPr lang="ru-RU" sz="4000" b="1" dirty="0" smtClean="0">
                <a:latin typeface="Monotype Corsiva" panose="03010101010201010101" pitchFamily="66" charset="0"/>
              </a:rPr>
              <a:t>Обучение </a:t>
            </a:r>
            <a:r>
              <a:rPr lang="ru-RU" sz="4000" b="1" dirty="0">
                <a:latin typeface="Monotype Corsiva" panose="03010101010201010101" pitchFamily="66" charset="0"/>
              </a:rPr>
              <a:t>измерению с помощью условной мерки</a:t>
            </a:r>
            <a:r>
              <a:rPr lang="ru-RU" sz="4000" b="1" dirty="0" smtClean="0">
                <a:latin typeface="Monotype Corsiva" panose="03010101010201010101" pitchFamily="66" charset="0"/>
              </a:rPr>
              <a:t>.</a:t>
            </a:r>
          </a:p>
          <a:p>
            <a:pPr marL="0" indent="0" algn="ctr">
              <a:buNone/>
            </a:pPr>
            <a:r>
              <a:rPr lang="ru-RU" sz="4000" b="1" dirty="0" smtClean="0">
                <a:latin typeface="Monotype Corsiva" panose="03010101010201010101" pitchFamily="66" charset="0"/>
              </a:rPr>
              <a:t>Формирование </a:t>
            </a:r>
            <a:r>
              <a:rPr lang="ru-RU" sz="4000" b="1" dirty="0">
                <a:latin typeface="Monotype Corsiva" panose="03010101010201010101" pitchFamily="66" charset="0"/>
              </a:rPr>
              <a:t>навыков ориентировки в пространстве и на плоскости.</a:t>
            </a:r>
          </a:p>
          <a:p>
            <a:endParaRPr lang="ru-RU" sz="40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368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6688" y="345688"/>
            <a:ext cx="10515600" cy="6278135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ru-RU" sz="3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младшая группа</a:t>
            </a:r>
            <a:endParaRPr lang="ru-RU" sz="33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Крупная мозаика, объемные вкладыши из 5-10 элементов, сборные игрушки, пирамидки (из 6-10 элементов), шнуровки, игры с элементами моделирования и замещения, лото, парные картинки и другие настольно-печатные игры.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Нетрадиционный материал: закрытые емкости с прорезями для заполнения различными мелкими и крупными предметами, крупные пуговицы или косточки от счетов для нанизывания.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Ковролиновое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полотно, наборное полотно, магнитная доска.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Комплект геометрических фигур, предметов различной геометрической формы, счетный материал на “липучках”.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 Различные мелкие фигурки и нетрадиционный материал (шишки, желуди, камушки) для счета.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 Блоки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Дьенеша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 Палочки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Кюизенера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 Матрешки (из 5-7 элементов), доски-вкладыши, рамки-вкладыши, набор цветных палочек (по 5-7 каждого цвета).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 Набор объемных тел для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величине из 3-5 элементов (цилиндров, брусков и т.п.).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 Разрезные (складные) кубики с предметными картинками (4-6 частей).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 Разрезные предметные картинки, разделенные на 2-4 части (по вертикали и горизонтали).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4600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815"/>
            <a:ext cx="10515600" cy="66479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группа</a:t>
            </a:r>
          </a:p>
          <a:p>
            <a:pPr marL="0" indent="0" algn="ctr"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1.Мозаика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форм и цвета (мелкая), доски-вкладыши, шнуровки, игры с элементами моделирования и замещения. Лото, парные картинки и другие настольно-печатные игры.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2.Ковролиновое полотно, наборное полотно, магнитная доска.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3.Комплект геометрических фигур, предметов различной геометрической формы, счетный материал на «липучках», набор разноцветных палочек с оттенками (по 5-7 палочек каждого цвета), наборы для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сериации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величине (6-8 элементов).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4.Различные мелкие фигурки и нетрадиционный материал (шишки, желуди, камушки) для счета.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5.Блоки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Дьенеша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6.Палочки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Кюизенера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7.Чудесный мешочек с набором объемных тел (6-8 элементов).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8.Игрушки-головоломки (из 4-5 элементов).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9.Платформа с колышками и шнуром для воспроизведения форм.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10.Горки (наклонные плоскости) для шариков.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11.Часы с круглым циферблатом и стрелками.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12.Счеты напольные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13.Набор кубиков с цифрами.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14.Набор карточек с изображением количества (от1 до5) и цифр.</a:t>
            </a:r>
          </a:p>
          <a:p>
            <a:pPr marL="0" indent="0" algn="ctr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15.Наборы моделей: деление на части.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622166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7546" y="156116"/>
            <a:ext cx="11372386" cy="670188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группа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1.Счетный материал: игрушки, мелкие предметы, предметные картинки.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2.Комплекты цифр для магнитной доски и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ковролинового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полотна. 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3.Занимательный и познавательный математический матери-ал: доски-вкладыши, рамки-вкладыши, логико-математические игры: блоки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Дьенеша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палочки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Кюизенера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Геоконт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-конструктор» и др.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4.Схемы и планы: групповая комната, кукольная комната, схемы маршрутов от дома до детского сада, от детского сада до библиотеки и др.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5.Рабочие тетради по математике.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6.Наборы геометрических фигур для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ковролинового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полотна и магнитной доски.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7.Наборы объемных геометрических фигур.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8.«Волшебные часы»: модели частей суток, времен года, месяцев, дней недели.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9.Счеты напольные и настольные.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10.Счетные палочки.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11.Учебные приборы: 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линейки,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сантиметры, ростомер для детей и кукол, набор лекал, циркуль.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12.Мозаики, 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пазлы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игры типа «</a:t>
            </a:r>
            <a:r>
              <a:rPr lang="ru-RU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Танграм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бусы, различные игрушки со шнуровками и застежками.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13.Набор проволочных головоломок; головоломки объемные (собери бочонок и т.п.), в том числе со схемами последовательных преобразований; игры-головоломки на комбинаторику («15»); головоломки-лабиринты.</a:t>
            </a:r>
          </a:p>
          <a:p>
            <a:pPr algn="ctr"/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14.Система наклонных плоскостей для шариков.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15.Термометр 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16.Часы песочные (на разные отрезки времени); часы механические с прозрачными стенками (с зубчатой передачей).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17.Весы рычажные </a:t>
            </a:r>
            <a:r>
              <a:rPr lang="ru-RU" sz="5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 плечные 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(балансир) с набором разновесов.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18.Наборы таблиц и карточек с предметными и условно-схематическими изображениями для классификации по 2-3 признакам одновременно (логические таблицы).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19.Настольно-печатные игры.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20.Наборы моделей: деление на части (2-8).</a:t>
            </a:r>
          </a:p>
          <a:p>
            <a:pPr marL="0" indent="0" algn="ctr">
              <a:buNone/>
            </a:pP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21.Разнообразные дидактические игры.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9976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419" y="178420"/>
            <a:ext cx="10515600" cy="6523463"/>
          </a:xfrm>
        </p:spPr>
        <p:txBody>
          <a:bodyPr>
            <a:normAutofit fontScale="40000" lnSpcReduction="20000"/>
          </a:bodyPr>
          <a:lstStyle/>
          <a:p>
            <a:endParaRPr lang="ru-RU" b="1" dirty="0" smtClean="0"/>
          </a:p>
          <a:p>
            <a:pPr marL="0"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группа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1.Счетный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материал: игрушки, мелкие предметы, предметные картинки.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2.Комплекты цифр и математических знаков для магнитной доски и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ковролинового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полотна, набор карточек с гнездами для составления простых арифметических задач. 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3.Занимательный и познавательный математический матери-ал: доски-вкладыши, рамки-вкладыши, логико-математические игры: блоки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Дьенеша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палочки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Кюизенера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Геоконт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-конструктор» и др.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4.Схемы и планы: групповая комната, кукольная комната, схемы маршрутов от дома до детского сада, от детского сада до библиотеки и др.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5.Рабочие тетради по математике.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6.Наборы геометрических фигур для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ковролинового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полотна и магнитной доски.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7.Наборы объемных геометрических фигур.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8.«Волшебные часы»: модели частей суток, времен года, месяцев, дней недели.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9.Счеты напольные и настольные.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10.Счетные палочки.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11.Учебные приборы: линейки(10 шт.), сантиметры, ростомер для детей и кукол, набор лекал, циркуль.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12.Мозаики,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пазлы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игры типа «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Танграм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бусы, различные игрушки со шнуровками и застежками.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13.Набор проволочных головоломок; головоломки объемные (собери бочонок и т.п.), в том числе со схемами последовательных преобразований; игры-головоломки на комбинаторику («15»); головоломки-лабиринты.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14.Система наклонных плоскостей для шариков.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15.Термометр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16.Часы песочные (на разные отрезки времени); часы механические с прозрачными стенками (с зубчатой передачей).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17.Весы рычажные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 плечные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(балансир) с набором разновесов.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18.Наборы таблиц и карточек с предметными и условно-схематическими изображениями для классификации по 2-3 признакам одновременно (логические таблицы).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19.Настольно-печатные игры.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20.Наборы моделей: деление на части (2-16).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21.Разнообразные дидактические игры.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42830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383</Words>
  <Application>Microsoft Office PowerPoint</Application>
  <PresentationFormat>Широкоэкранный</PresentationFormat>
  <Paragraphs>95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Monotype Corsiva</vt:lpstr>
      <vt:lpstr>Times New Roman</vt:lpstr>
      <vt:lpstr>Тема Office</vt:lpstr>
      <vt:lpstr>Предметно-развивающая среда в детском саду в рамках ФГОСТ</vt:lpstr>
      <vt:lpstr>Презентация PowerPoint</vt:lpstr>
      <vt:lpstr>Что такое предметно - развивающая среда? (Терминология)</vt:lpstr>
      <vt:lpstr>Требования ФГОС к предметно-развивающей среде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Предметно-развивающая среда в детском саду в рамках ФГОСТ</dc:title>
  <dc:creator>User</dc:creator>
  <cp:lastModifiedBy>User</cp:lastModifiedBy>
  <cp:revision>10</cp:revision>
  <dcterms:created xsi:type="dcterms:W3CDTF">2018-02-26T09:46:17Z</dcterms:created>
  <dcterms:modified xsi:type="dcterms:W3CDTF">2018-02-26T11:19:34Z</dcterms:modified>
</cp:coreProperties>
</file>