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7" r:id="rId10"/>
    <p:sldId id="262" r:id="rId11"/>
    <p:sldId id="268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2520"/>
    <a:srgbClr val="A36125"/>
    <a:srgbClr val="D48844"/>
    <a:srgbClr val="640000"/>
    <a:srgbClr val="DDD6EA"/>
    <a:srgbClr val="FF6600"/>
    <a:srgbClr val="FF004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6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6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99588"/>
            <a:ext cx="9080626" cy="6654297"/>
          </a:xfrm>
          <a:noFill/>
        </p:spPr>
        <p:txBody>
          <a:bodyPr>
            <a:noAutofit/>
          </a:bodyPr>
          <a:lstStyle/>
          <a:p>
            <a:r>
              <a:rPr lang="ru-RU" sz="1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16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6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1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                 </a:t>
            </a:r>
            <a:br>
              <a:rPr lang="ru-RU" sz="1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16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6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1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16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sz="16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1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16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ГОРОДА МОСКВЫ</a:t>
            </a:r>
            <a:br>
              <a:rPr lang="ru-RU" sz="16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города </a:t>
            </a:r>
            <a:r>
              <a:rPr lang="ru-RU" sz="1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Москвы</a:t>
            </a:r>
            <a:r>
              <a:rPr lang="ru-RU" sz="60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«</a:t>
            </a:r>
            <a:r>
              <a:rPr lang="ru-RU" sz="18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(коррекционная) школа № 1708»   </a:t>
            </a:r>
            <a:r>
              <a:rPr lang="ru-RU" sz="18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</a:t>
            </a:r>
            <a:br>
              <a:rPr lang="ru-RU" sz="48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«Улицы Москвы»</a:t>
            </a:r>
            <a:br>
              <a:rPr lang="ru-RU" sz="48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учащиеся 5 «б» класса</a:t>
            </a:r>
            <a:br>
              <a:rPr lang="ru-RU" sz="20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Гельман</a:t>
            </a:r>
            <a:r>
              <a:rPr lang="ru-RU" sz="20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br>
              <a:rPr lang="ru-RU" sz="20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Соловов Илья Станиславович</a:t>
            </a:r>
            <a:br>
              <a:rPr lang="ru-RU" sz="20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0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Емченова</a:t>
            </a:r>
            <a:r>
              <a:rPr lang="ru-RU" sz="20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Маргарита Николаевна, </a:t>
            </a:r>
            <a:r>
              <a:rPr lang="ru-RU" sz="20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2018г.</a:t>
            </a:r>
            <a:endParaRPr lang="ru-RU" sz="48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09434" y="6201625"/>
            <a:ext cx="37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7976" y="135802"/>
            <a:ext cx="6487373" cy="45267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213" y="1052513"/>
            <a:ext cx="3969268" cy="51244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показатели:</a:t>
            </a:r>
          </a:p>
          <a:p>
            <a:pPr marL="0" indent="0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вовлеченных участников в данный проект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(учащиеся, учителя, воспитатели, жители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улицы, представители организаций 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общественности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FontTx/>
              <a:buChar char="-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проведенных мероприятий за определенный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промежуток времени (четверть, полугодие, учебный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FontTx/>
              <a:buChar char="-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езначительные кадровые и материальные затраты.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14384" y="1052513"/>
            <a:ext cx="3635620" cy="51244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показатели:</a:t>
            </a:r>
          </a:p>
          <a:p>
            <a:pPr marL="0" indent="0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устойчивый интерес со стороны участников проекта 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привлеченных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него;</a:t>
            </a:r>
          </a:p>
          <a:p>
            <a:pPr marL="0" indent="0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уровень и качество проведенных мероприятий в рамках проекта;</a:t>
            </a:r>
          </a:p>
          <a:p>
            <a:pPr marL="0" indent="0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выполнение плана реализации проекта в установленные сроки;</a:t>
            </a:r>
          </a:p>
          <a:p>
            <a:pPr marL="0" indent="0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четкие перспективы по дальнейшему развитию проекта.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09846" y="638269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578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165" y="153908"/>
            <a:ext cx="7559643" cy="127654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контроля и оценки результатов: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59255" y="1602463"/>
            <a:ext cx="7795034" cy="4309449"/>
          </a:xfrm>
        </p:spPr>
        <p:txBody>
          <a:bodyPr>
            <a:normAutofit lnSpcReduction="10000"/>
          </a:bodyPr>
          <a:lstStyle/>
          <a:p>
            <a:pPr marL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мероприятий по плану,  не выполнение плана - выяснение причин; 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отчета руководителем о выполненной работе (по полугодиям);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качество и количество проведенных мероприятий по плану;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анкетирование участников проекта, </a:t>
            </a: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школы;</a:t>
            </a:r>
            <a:endParaRPr lang="ru-RU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социологический опрос участников проекта (жители улицы).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09846" y="645512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11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344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852" y="144856"/>
            <a:ext cx="6677497" cy="43456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213" y="841972"/>
            <a:ext cx="8369252" cy="562220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привлекательность и узнаваемость данного проекта;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передача опыта проектной деятельности другим коллективам,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реализующих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по обучению и воспитанию подрастающего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(проведение мастер-классов, круглых столов, семинаров,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статей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подготовка презентаций, размещение материалов в Интернете,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в СМИ и т.п.);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составление перспективного планирования с учетом финансовых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кадровых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(создание музея).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18899" y="637364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12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337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3034" y="365126"/>
            <a:ext cx="5292316" cy="40441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32507" y="950615"/>
            <a:ext cx="8012316" cy="522634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образом, метод проектов позволяет соединять знания из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разных областей и применять их на практике. Это одна из технологий воспитания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мотивированных учеников. Эта работа оказывает огромное влияние как на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отдельного ученика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плане развития его самостоятельности, так и на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целом, поскольку достижение единой цели очень сплачивает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Кроме того, добывание информации самостоятельно позволяет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усвоить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её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прочнее. Но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самое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главное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метод проектов учит молодое поколение организовывать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 размышлять. А это важнейшие умения, которые будут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успешной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социализации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взрослой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жизни. 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15350" y="634647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13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460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246" y="323981"/>
            <a:ext cx="8767113" cy="89889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/>
                <a:solidFill>
                  <a:srgbClr val="C8252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4000" b="1" dirty="0">
              <a:ln/>
              <a:solidFill>
                <a:srgbClr val="C8252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9" name="Group 92"/>
          <p:cNvGrpSpPr>
            <a:grpSpLocks/>
          </p:cNvGrpSpPr>
          <p:nvPr/>
        </p:nvGrpSpPr>
        <p:grpSpPr bwMode="auto">
          <a:xfrm>
            <a:off x="2014538" y="1419720"/>
            <a:ext cx="5068887" cy="727082"/>
            <a:chOff x="1269" y="1296"/>
            <a:chExt cx="3193" cy="376"/>
          </a:xfrm>
        </p:grpSpPr>
        <p:sp>
          <p:nvSpPr>
            <p:cNvPr id="340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1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Актуальность темы</a:t>
              </a:r>
              <a:endPara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2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343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345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46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7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8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44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349" name="Group 93"/>
          <p:cNvGrpSpPr>
            <a:grpSpLocks/>
          </p:cNvGrpSpPr>
          <p:nvPr/>
        </p:nvGrpSpPr>
        <p:grpSpPr bwMode="auto">
          <a:xfrm>
            <a:off x="2012950" y="2298952"/>
            <a:ext cx="5070475" cy="708272"/>
            <a:chOff x="1268" y="1776"/>
            <a:chExt cx="3194" cy="378"/>
          </a:xfrm>
        </p:grpSpPr>
        <p:sp>
          <p:nvSpPr>
            <p:cNvPr id="350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1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Цель и задачи проекта</a:t>
              </a:r>
              <a:endPara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52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353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355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56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7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58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54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359" name="Group 94"/>
          <p:cNvGrpSpPr>
            <a:grpSpLocks/>
          </p:cNvGrpSpPr>
          <p:nvPr/>
        </p:nvGrpSpPr>
        <p:grpSpPr bwMode="auto">
          <a:xfrm>
            <a:off x="2016125" y="3159607"/>
            <a:ext cx="5075238" cy="708040"/>
            <a:chOff x="1270" y="2275"/>
            <a:chExt cx="3197" cy="350"/>
          </a:xfrm>
        </p:grpSpPr>
        <p:sp>
          <p:nvSpPr>
            <p:cNvPr id="360" name="AutoShape 23"/>
            <p:cNvSpPr>
              <a:spLocks noChangeArrowheads="1"/>
            </p:cNvSpPr>
            <p:nvPr/>
          </p:nvSpPr>
          <p:spPr bwMode="gray">
            <a:xfrm>
              <a:off x="1427" y="2275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1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Основная часть проекта</a:t>
              </a:r>
              <a:endPara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2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363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364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66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7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8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69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65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70" name="Group 95"/>
          <p:cNvGrpSpPr>
            <a:grpSpLocks/>
          </p:cNvGrpSpPr>
          <p:nvPr/>
        </p:nvGrpSpPr>
        <p:grpSpPr bwMode="auto">
          <a:xfrm>
            <a:off x="2054225" y="3973842"/>
            <a:ext cx="5070475" cy="725270"/>
            <a:chOff x="1268" y="2727"/>
            <a:chExt cx="3194" cy="378"/>
          </a:xfrm>
        </p:grpSpPr>
        <p:sp>
          <p:nvSpPr>
            <p:cNvPr id="371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2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Ожидаемый результат</a:t>
              </a:r>
              <a:endPara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73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74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375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377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78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9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80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76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381" name="Group 96"/>
          <p:cNvGrpSpPr>
            <a:grpSpLocks/>
          </p:cNvGrpSpPr>
          <p:nvPr/>
        </p:nvGrpSpPr>
        <p:grpSpPr bwMode="auto">
          <a:xfrm>
            <a:off x="2084389" y="5607045"/>
            <a:ext cx="5040312" cy="721327"/>
            <a:chOff x="1268" y="3207"/>
            <a:chExt cx="3190" cy="378"/>
          </a:xfrm>
        </p:grpSpPr>
        <p:sp>
          <p:nvSpPr>
            <p:cNvPr id="382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3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Заключение</a:t>
              </a:r>
              <a:endPara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4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385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387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88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90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86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FFFFFF"/>
                    </a:solidFill>
                  </a:rPr>
                  <a:t>6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82273" y="6328372"/>
            <a:ext cx="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grpSp>
        <p:nvGrpSpPr>
          <p:cNvPr id="57" name="Group 95"/>
          <p:cNvGrpSpPr>
            <a:grpSpLocks/>
          </p:cNvGrpSpPr>
          <p:nvPr/>
        </p:nvGrpSpPr>
        <p:grpSpPr bwMode="auto">
          <a:xfrm>
            <a:off x="2095501" y="4781125"/>
            <a:ext cx="5029199" cy="785628"/>
            <a:chOff x="1268" y="2727"/>
            <a:chExt cx="3194" cy="378"/>
          </a:xfrm>
        </p:grpSpPr>
        <p:sp>
          <p:nvSpPr>
            <p:cNvPr id="58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Перспективы развития</a:t>
              </a:r>
              <a:endPara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0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61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62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64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5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6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67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3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FFFFFF"/>
                    </a:solidFill>
                  </a:rPr>
                  <a:t>5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520" y="1"/>
            <a:ext cx="7886700" cy="63374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темы: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154" y="633743"/>
            <a:ext cx="8479224" cy="4961299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Москве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ее многовековую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историю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появилось более 3500 проспектов, площадей, набережных, улиц,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переулков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проездов, шоссе. Наиболее известной площадью России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Красная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площадь, расположенная к востоку от Кремля, но многие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даже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знают и не интересуются, в честь кого была названа та или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иная улица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или какие события предшествовали образованию проспекта,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проез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да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площади, или улицы.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Проведенный социологический опрос среди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нашей школы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показал, что они не знают в честь кого была названа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улицы 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А.Бутлерова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которой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расположена ГБОУ Школа № 1708.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73220" y="62831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23" y="5047369"/>
            <a:ext cx="2869948" cy="181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01640" y="365126"/>
            <a:ext cx="6713710" cy="68738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темы:</a:t>
            </a:r>
            <a:endParaRPr lang="ru-RU" sz="4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48" y="1375064"/>
            <a:ext cx="2900362" cy="2175271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29" y="1384842"/>
            <a:ext cx="2900363" cy="2175271"/>
          </a:xfr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27952" y="633742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2146" y="2462700"/>
            <a:ext cx="2901948" cy="1932599"/>
          </a:xfrm>
          <a:prstGeom prst="rect">
            <a:avLst/>
          </a:prstGeom>
        </p:spPr>
      </p:pic>
      <p:pic>
        <p:nvPicPr>
          <p:cNvPr id="12" name="Объект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73" y="4002048"/>
            <a:ext cx="2900363" cy="19365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3810" y="4750648"/>
            <a:ext cx="2901948" cy="19325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079" y="3784349"/>
            <a:ext cx="2815627" cy="175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7442" y="81481"/>
            <a:ext cx="6577907" cy="497941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1316" y="579422"/>
            <a:ext cx="8437830" cy="602960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во-первых, он имеет цикличный характер, так как изучать всю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историю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улицы можно последовательно,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поэтапно и в течение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во-вторых, данный проект формирует у его участников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навыки совместной деятельности, взаимодействия с общественностью;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в-третьих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данный проект дает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влекательный имидж школе;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в-четвертых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формирует у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 познавательный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 к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в-пятых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 требует больших финансовых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вложений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География проекта - Школа № 1708, улица А. Бутлерова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Дата начала проекта – март 2018г.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Дата окончания проекта – декабрь 2018г.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Ожидаемы результат – вовлеченность в проект учащихся,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экспозиции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перспективе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музея улицы А. Бутлерова на базе школы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buFontTx/>
              <a:buChar char="-"/>
            </a:pPr>
            <a:endParaRPr lang="ru-RU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07"/>
            <a:ext cx="684213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27952" y="642796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259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93" y="63374"/>
            <a:ext cx="8175279" cy="1593410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вовлечь учащихся школы в проектную деятельность для создания экспозиции улицы А. Бутлерова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1"/>
          </p:nvPr>
        </p:nvSpPr>
        <p:spPr>
          <a:xfrm>
            <a:off x="684213" y="1448554"/>
            <a:ext cx="8387358" cy="47284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отбор участников проекта;</a:t>
            </a:r>
          </a:p>
          <a:p>
            <a:pPr algn="just">
              <a:buFontTx/>
              <a:buChar char="-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пределить способы сбора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ответственных; 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  образования улицы;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проанализировать, обобщить, подготовить  полученный материал для экспозиции;</a:t>
            </a:r>
          </a:p>
          <a:p>
            <a:pPr algn="just">
              <a:buFontTx/>
              <a:buChar char="-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пределить ожидаемый результат;</a:t>
            </a:r>
          </a:p>
          <a:p>
            <a:pPr algn="just">
              <a:buFontTx/>
              <a:buChar char="-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выводы и определить перспективы развития проекта;</a:t>
            </a:r>
          </a:p>
          <a:p>
            <a:pPr algn="just">
              <a:buFontTx/>
              <a:buChar char="-"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8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655113" y="63645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942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356" y="63375"/>
            <a:ext cx="6930993" cy="74238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sz="4000" dirty="0">
              <a:solidFill>
                <a:srgbClr val="C8252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3575" y="1158843"/>
            <a:ext cx="7749767" cy="5018119"/>
          </a:xfrm>
        </p:spPr>
        <p:txBody>
          <a:bodyPr/>
          <a:lstStyle/>
          <a:p>
            <a:pPr marL="342900" lvl="0" indent="-342900" algn="just" defTabSz="9144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None/>
            </a:pP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с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май  2018г</a:t>
            </a: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проводится исследовательская работа (сбор информации, касающейся истории образования улицы, изучение документов примечательных зданий и сооружений, знакомство с представителями организаций, жителями улицы</a:t>
            </a:r>
            <a:r>
              <a:rPr lang="ru-RU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defTabSz="9144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None/>
            </a:pP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сентября по декабрь 2018г. – экспозиция, защита проекта </a:t>
            </a: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 исследовательской деятельности, в течение учебного года, с привлечением  новых заинтересованных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учеников, </a:t>
            </a: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    мероприятий, в рамках плана воспитательной работы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ru-RU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15349" y="63917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212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1840" y="199176"/>
            <a:ext cx="5491492" cy="55226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609846" y="64460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0159875"/>
              </p:ext>
            </p:extLst>
          </p:nvPr>
        </p:nvGraphicFramePr>
        <p:xfrm>
          <a:off x="1213165" y="944852"/>
          <a:ext cx="7921782" cy="591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90"/>
                <a:gridCol w="1842830"/>
                <a:gridCol w="842660"/>
                <a:gridCol w="2063338"/>
                <a:gridCol w="1236428"/>
                <a:gridCol w="1582136"/>
              </a:tblGrid>
              <a:tr h="758762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исполнители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337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Отбор участников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2018г.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вовлеченных проект не менее 10 человек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Анкеты учащихся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Воспитатель, учащиеся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327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Отбор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источников информации, изучить историю образования улицы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2018г.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Четкое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распределение исторических объектов, дат, событий для сбора информации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Интернет, СМИ, архивные документы, журналы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Воспитатель, учащиеся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371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источниками информации, анализ и обобщение полученных сведений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Май, сентябрь 2018г.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Подготовлен исторический материал для экспозиции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Принтер, компьютер, канцелярские принадлежности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Воспитатель, учащиеся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4306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Отбор материала для экспозиции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Октябрь, ноябрь 2018г.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экспозиции улицы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Стенды, ватман, канцелярские товары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Воспитатель, учащиеся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740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проекта, проведение мероприятий с приглашением гостей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2018г.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презентацией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общешкольном мероприятии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Сенсорная панель, компьютер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Воспитатель, учащиеся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06"/>
            <a:ext cx="624689" cy="85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27541" y="64460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241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998" y="1"/>
            <a:ext cx="6822352" cy="71522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21805" y="959667"/>
            <a:ext cx="7541538" cy="5099601"/>
          </a:xfrm>
        </p:spPr>
        <p:txBody>
          <a:bodyPr>
            <a:normAutofit lnSpcReduction="10000"/>
          </a:bodyPr>
          <a:lstStyle/>
          <a:p>
            <a:pPr marL="0" lvl="0" indent="0" defTabSz="9144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экспозиции –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15000 рублей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стенды,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бумага,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гуашь, фотографии, принтер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др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lvl="0" indent="0" defTabSz="9144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2.Дополнительные  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– </a:t>
            </a: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10000 рублей 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разовые расходы  при проведении мероприятия с приглашением гостей (цветы, подарки, чай, сладкий стол и  т.п.). </a:t>
            </a:r>
          </a:p>
          <a:p>
            <a:pPr marL="0" lvl="0" indent="0" defTabSz="9144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defTabSz="9144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Итого: полная примерная стоимость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 25000 рублей.   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06"/>
            <a:ext cx="624689" cy="85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00792" y="629215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9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992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916</Words>
  <Application>Microsoft Office PowerPoint</Application>
  <PresentationFormat>Экран (4:3)</PresentationFormat>
  <Paragraphs>124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                        ДЕПАРТАМЕНТ ОБРАЗОВАНИЯ ГОРОДА МОСКВЫ Государственное бюджетное общеобразовательное учреждение города Москвы «Специальная (коррекционная) школа № 1708»       Проект:  «Улицы Москвы»     Авторы: учащиеся 5 «б» класса Гельман Александр Сергеевич,  Соловов Илья Станиславович Руководитель: Емченова Маргарита Николаевна, 2018г.</vt:lpstr>
      <vt:lpstr>Содержание</vt:lpstr>
      <vt:lpstr>Актуальность темы:</vt:lpstr>
      <vt:lpstr>Актуальность темы:</vt:lpstr>
      <vt:lpstr>Актуальность проекта:</vt:lpstr>
      <vt:lpstr>Цель проекта: - вовлечь учащихся школы в проектную деятельность для создания экспозиции улицы А. Бутлерова</vt:lpstr>
      <vt:lpstr>Сроки реализации проекта:</vt:lpstr>
      <vt:lpstr>Этапы проекта:</vt:lpstr>
      <vt:lpstr>Ресурсное обеспечение:</vt:lpstr>
      <vt:lpstr>Ожидаемые результаты:</vt:lpstr>
      <vt:lpstr>Порядок контроля и оценки результатов:</vt:lpstr>
      <vt:lpstr>Перспективы развития</vt:lpstr>
      <vt:lpstr>Заключение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Hewlett-Packard Company</cp:lastModifiedBy>
  <cp:revision>95</cp:revision>
  <dcterms:created xsi:type="dcterms:W3CDTF">2014-11-21T11:00:06Z</dcterms:created>
  <dcterms:modified xsi:type="dcterms:W3CDTF">2018-03-30T18:17:19Z</dcterms:modified>
</cp:coreProperties>
</file>