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3" r:id="rId3"/>
    <p:sldMasterId id="2147483736" r:id="rId4"/>
    <p:sldMasterId id="2147483762" r:id="rId5"/>
    <p:sldMasterId id="2147483774" r:id="rId6"/>
    <p:sldMasterId id="2147483786" r:id="rId7"/>
    <p:sldMasterId id="2147483822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0" r:id="rId13"/>
    <p:sldId id="269" r:id="rId14"/>
    <p:sldId id="261" r:id="rId15"/>
    <p:sldId id="278" r:id="rId16"/>
    <p:sldId id="281" r:id="rId17"/>
    <p:sldId id="282" r:id="rId18"/>
    <p:sldId id="271" r:id="rId19"/>
    <p:sldId id="265" r:id="rId20"/>
    <p:sldId id="273" r:id="rId21"/>
    <p:sldId id="284" r:id="rId22"/>
    <p:sldId id="285" r:id="rId23"/>
    <p:sldId id="286" r:id="rId24"/>
    <p:sldId id="289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4F8D4"/>
    <a:srgbClr val="C9D8B0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каких произведениях вы встречали образ сирени?</a:t>
            </a:r>
          </a:p>
        </c:rich>
      </c:tx>
      <c:layout>
        <c:manualLayout>
          <c:xMode val="edge"/>
          <c:yMode val="edge"/>
          <c:x val="0.11767546546533042"/>
          <c:y val="1.44883364138477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каких произведенияхвы встречали образ сирени?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418D5">
                      <a:lumMod val="60000"/>
                      <a:lumOff val="40000"/>
                    </a:srgbClr>
                  </a:gs>
                  <a:gs pos="50000">
                    <a:srgbClr val="F418D5">
                      <a:lumMod val="60000"/>
                      <a:lumOff val="40000"/>
                    </a:srgbClr>
                  </a:gs>
                  <a:gs pos="50000">
                    <a:srgbClr val="F418D5">
                      <a:lumMod val="50000"/>
                    </a:srgbClr>
                  </a:gs>
                  <a:gs pos="100000">
                    <a:schemeClr val="accent5">
                      <a:lumMod val="50000"/>
                    </a:schemeClr>
                  </a:gs>
                </a:gsLst>
                <a:lin ang="2700000" scaled="1"/>
                <a:tileRect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2700000" scaled="1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F418D5">
                      <a:lumMod val="20000"/>
                      <a:lumOff val="80000"/>
                    </a:srgbClr>
                  </a:gs>
                  <a:gs pos="50000">
                    <a:srgbClr val="F418D5">
                      <a:lumMod val="20000"/>
                      <a:lumOff val="80000"/>
                    </a:srgb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2700000" scaled="1"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7030A0"/>
                  </a:gs>
                  <a:gs pos="50000">
                    <a:srgbClr val="7030A0"/>
                  </a:gs>
                  <a:gs pos="100000">
                    <a:srgbClr val="F418D5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</c:spPr>
          </c:dPt>
          <c:cat>
            <c:strRef>
              <c:f>Лист1!$A$2:$A$5</c:f>
              <c:strCache>
                <c:ptCount val="4"/>
                <c:pt idx="0">
                  <c:v>стихотворения-86%</c:v>
                </c:pt>
                <c:pt idx="1">
                  <c:v>романы-3%</c:v>
                </c:pt>
                <c:pt idx="2">
                  <c:v>легенды-10%</c:v>
                </c:pt>
                <c:pt idx="3">
                  <c:v>обряды-1%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</c:v>
                </c:pt>
                <c:pt idx="1">
                  <c:v>0.03</c:v>
                </c:pt>
                <c:pt idx="2">
                  <c:v>0.1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159120932932562"/>
          <c:y val="0.13691649033169837"/>
          <c:w val="0.41304757933945757"/>
          <c:h val="0.70495985951257611"/>
        </c:manualLayout>
      </c:layout>
      <c:overlay val="0"/>
      <c:txPr>
        <a:bodyPr/>
        <a:lstStyle/>
        <a:p>
          <a:pPr>
            <a:defRPr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C2F3-E345-452B-B7D4-C60A1DDE195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AA6E-DC67-46EF-B4C1-2027FC0DB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C79C465D-CB4B-4BDC-B403-30A88D604C11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6AB853-B132-48C7-B09D-3F99CE5A77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6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640E-F049-474A-B817-4DE3FE2DB49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1535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0E5F-924F-447F-AD57-FDA31F3D4A2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2934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0D6C-4E58-4036-A89E-54DA2C57CE4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69009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D602-F77A-45D3-9441-47C615A02E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65392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E883-35F0-4CCE-9E1B-60CAFE56F1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69298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5A53-1761-4854-AB78-557284DBC21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946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FDBD-6624-4D8A-8127-A7371A1D3D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7031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3DAE-17B2-443B-92D4-D27704B147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36995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76A1F-8429-429A-A2ED-C9A3534D240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74682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6CE56-1B78-40BF-994E-5F64925595A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9125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7E941-B0B6-4423-B798-FF5838A65F5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248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6AB853-B132-48C7-B09D-3F99CE5A77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2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640E-F049-474A-B817-4DE3FE2DB49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09143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0E5F-924F-447F-AD57-FDA31F3D4A2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4035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0D6C-4E58-4036-A89E-54DA2C57CE4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185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D602-F77A-45D3-9441-47C615A02E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86607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E883-35F0-4CCE-9E1B-60CAFE56F1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1071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5A53-1761-4854-AB78-557284DBC21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763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FDBD-6624-4D8A-8127-A7371A1D3D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3629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3DAE-17B2-443B-92D4-D27704B147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6506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76A1F-8429-429A-A2ED-C9A3534D240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7008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6CE56-1B78-40BF-994E-5F64925595A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078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7E941-B0B6-4423-B798-FF5838A65F5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0365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6AB853-B132-48C7-B09D-3F99CE5A77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7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9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640E-F049-474A-B817-4DE3FE2DB49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40059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0E5F-924F-447F-AD57-FDA31F3D4A2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02504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0D6C-4E58-4036-A89E-54DA2C57CE4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240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D602-F77A-45D3-9441-47C615A02E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73740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E883-35F0-4CCE-9E1B-60CAFE56F1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267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5A53-1761-4854-AB78-557284DBC21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3033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FDBD-6624-4D8A-8127-A7371A1D3DC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2422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C3DAE-17B2-443B-92D4-D27704B147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6751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76A1F-8429-429A-A2ED-C9A3534D240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35719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6CE56-1B78-40BF-994E-5F64925595A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5107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7E941-B0B6-4423-B798-FF5838A65F5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34415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60FB981-354E-4E01-BE5C-681943AA7CD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9326B-0286-464D-B676-07B29DD0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36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8D07-C002-4B17-9E5A-AF2248CFFAB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76D3-B0D2-452A-ADF7-A1F43D5EF15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A0A4-5822-45E6-9283-647044EB1FB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01F-E8FE-45F3-A42E-236ABEFE14E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28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9E62-4126-4F62-B535-427DE03CE83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A84-E06E-42B6-A723-BB464B0764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0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4352-A6A4-4BC4-986D-217C1928D93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0B787F-AB13-42A6-A28F-A2CEF31EB6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0C45-DDB2-4A9F-AE79-24FFF381077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30AF-09F6-4146-A7E2-D068D4AA6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74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805-5CD2-4761-B3C5-FE380340E5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6B4B-849B-43D9-B6CE-C4AC994B1CD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28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5399B7-8F56-4575-92DB-4C5AB2BEBC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FA58236-4EDE-4F5F-A6DC-5CCB46E7CE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6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6E48EF-1984-4797-B233-E13D444F54A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9FE7D07-1DA2-4476-A863-F8AB2C802A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68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2D8-35F2-421C-8204-584734DD306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026-5509-41ED-97CE-CE995AF85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9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FE29-CADA-47CE-852E-AD38A07CF2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E78E-D3BE-47A6-B4C9-05FE090BABB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45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60FB981-354E-4E01-BE5C-681943AA7CD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9326B-0286-464D-B676-07B29DD0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8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8D07-C002-4B17-9E5A-AF2248CFFAB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76D3-B0D2-452A-ADF7-A1F43D5EF15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A0A4-5822-45E6-9283-647044EB1FB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01F-E8FE-45F3-A42E-236ABEFE14E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06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9E62-4126-4F62-B535-427DE03CE83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A84-E06E-42B6-A723-BB464B0764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32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4352-A6A4-4BC4-986D-217C1928D93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0B787F-AB13-42A6-A28F-A2CEF31EB6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1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0C45-DDB2-4A9F-AE79-24FFF381077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30AF-09F6-4146-A7E2-D068D4AA6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76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805-5CD2-4761-B3C5-FE380340E5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6B4B-849B-43D9-B6CE-C4AC994B1CD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5399B7-8F56-4575-92DB-4C5AB2BEBC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FA58236-4EDE-4F5F-A6DC-5CCB46E7CE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50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6E48EF-1984-4797-B233-E13D444F54A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9FE7D07-1DA2-4476-A863-F8AB2C802A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2D8-35F2-421C-8204-584734DD306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026-5509-41ED-97CE-CE995AF85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8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FE29-CADA-47CE-852E-AD38A07CF2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E78E-D3BE-47A6-B4C9-05FE090BABB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60FB981-354E-4E01-BE5C-681943AA7CD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9326B-0286-464D-B676-07B29DD0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51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8D07-C002-4B17-9E5A-AF2248CFFAB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76D3-B0D2-452A-ADF7-A1F43D5EF15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026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A0A4-5822-45E6-9283-647044EB1FB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01F-E8FE-45F3-A42E-236ABEFE14E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4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9E62-4126-4F62-B535-427DE03CE83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A84-E06E-42B6-A723-BB464B0764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4352-A6A4-4BC4-986D-217C1928D93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0B787F-AB13-42A6-A28F-A2CEF31EB6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16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0C45-DDB2-4A9F-AE79-24FFF381077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30AF-09F6-4146-A7E2-D068D4AA6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48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805-5CD2-4761-B3C5-FE380340E5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6B4B-849B-43D9-B6CE-C4AC994B1CD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44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5399B7-8F56-4575-92DB-4C5AB2BEBC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FA58236-4EDE-4F5F-A6DC-5CCB46E7CE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912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6E48EF-1984-4797-B233-E13D444F54A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9FE7D07-1DA2-4476-A863-F8AB2C802A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62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2D8-35F2-421C-8204-584734DD306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026-5509-41ED-97CE-CE995AF85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FE29-CADA-47CE-852E-AD38A07CF2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E78E-D3BE-47A6-B4C9-05FE090BABB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23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60FB981-354E-4E01-BE5C-681943AA7CD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9326B-0286-464D-B676-07B29DD0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28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8D07-C002-4B17-9E5A-AF2248CFFAB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76D3-B0D2-452A-ADF7-A1F43D5EF15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9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A0A4-5822-45E6-9283-647044EB1FB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01F-E8FE-45F3-A42E-236ABEFE14E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74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9E62-4126-4F62-B535-427DE03CE83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A84-E06E-42B6-A723-BB464B0764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6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4352-A6A4-4BC4-986D-217C1928D93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0B787F-AB13-42A6-A28F-A2CEF31EB67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1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0C45-DDB2-4A9F-AE79-24FFF381077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30AF-09F6-4146-A7E2-D068D4AA6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82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805-5CD2-4761-B3C5-FE380340E5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6B4B-849B-43D9-B6CE-C4AC994B1CD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30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F5399B7-8F56-4575-92DB-4C5AB2BEBC4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FA58236-4EDE-4F5F-A6DC-5CCB46E7CEA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01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6E48EF-1984-4797-B233-E13D444F54A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9FE7D07-1DA2-4476-A863-F8AB2C802A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2D8-35F2-421C-8204-584734DD306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A026-5509-41ED-97CE-CE995AF85EE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02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FE29-CADA-47CE-852E-AD38A07CF2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E78E-D3BE-47A6-B4C9-05FE090BABB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0215D-E74C-4405-96D8-61A9277CA84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44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0215D-E74C-4405-96D8-61A9277CA84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8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0215D-E74C-4405-96D8-61A9277CA84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983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915B6-81F8-4AC3-8586-F2488AA5DDE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654D3-E8A1-4F2D-9584-BB466B1A55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915B6-81F8-4AC3-8586-F2488AA5DDE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654D3-E8A1-4F2D-9584-BB466B1A55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9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915B6-81F8-4AC3-8586-F2488AA5DDE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654D3-E8A1-4F2D-9584-BB466B1A55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1915B6-81F8-4AC3-8586-F2488AA5DDE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16.02.2018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654D3-E8A1-4F2D-9584-BB466B1A55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9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file:///M:\&#1058;&#1072;&#1081;&#1085;&#1099;%20&#1086;&#1073;&#1088;&#1072;&#1079;&#1072;%20&#1089;&#1080;&#1088;&#1077;&#1085;&#1080;%20&#1074;%20&#1093;&#1091;&#1076;&#1086;&#1078;&#1077;&#1089;&#1090;&#1074;&#1077;&#1085;&#1085;&#1086;&#1081;%20&#1083;&#1080;&#1090;&#1077;&#1088;&#1072;&#1090;&#1091;&#1088;&#1077;\&#1063;&#1072;&#1081;&#1082;&#1086;&#1074;&#1089;&#1082;&#1080;&#1081;,_&#1055;&#1105;&#1090;&#1088;_&#1048;&#1083;&#1100;&#1080;&#1095;_&#8212;_&#1057;&#1087;&#1103;&#1097;&#1072;&#1103;_&#1082;&#1088;&#1072;&#1089;&#1072;&#1074;&#1080;&#1094;&#1072;_-_&#1043;&#1040;&#1057;&#1054;,_&#1045;._&#1057;&#1074;&#1077;&#1090;&#1083;&#1072;&#1085;&#1086;&#1074;,_1980_&#8212;_&#8470;3._Var._VI._&#1060;&#1077;&#1103;_&#1057;&#1080;&#1088;&#1077;&#1085;&#1080;_(1_24)(www.muzico.ru)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иренькопирован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71095">
            <a:off x="16389" y="2789865"/>
            <a:ext cx="2165543" cy="2232643"/>
          </a:xfrm>
          <a:prstGeom prst="rect">
            <a:avLst/>
          </a:prstGeom>
        </p:spPr>
      </p:pic>
      <p:pic>
        <p:nvPicPr>
          <p:cNvPr id="6" name="Рисунок 5" descr="сиренькопирован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7175">
            <a:off x="1033923" y="3580286"/>
            <a:ext cx="2582584" cy="2650449"/>
          </a:xfrm>
          <a:prstGeom prst="rect">
            <a:avLst/>
          </a:prstGeom>
        </p:spPr>
      </p:pic>
      <p:pic>
        <p:nvPicPr>
          <p:cNvPr id="7" name="Рисунок 6" descr="сиренькопировани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30693">
            <a:off x="43785" y="4472949"/>
            <a:ext cx="1817281" cy="1817281"/>
          </a:xfrm>
          <a:prstGeom prst="rect">
            <a:avLst/>
          </a:prstGeom>
        </p:spPr>
      </p:pic>
      <p:pic>
        <p:nvPicPr>
          <p:cNvPr id="8" name="Рисунок 7" descr="сиренькопировани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71095">
            <a:off x="1030286" y="5173696"/>
            <a:ext cx="1817281" cy="181728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956376" cy="21602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Тайны образа сирени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художественной литературе, искусстве и кинематографии.</a:t>
            </a:r>
            <a:r>
              <a:rPr lang="ru-RU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36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000365" y="2357430"/>
            <a:ext cx="6656227" cy="189436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Чайковский,_Пётр_Ильич_—_Спящая_красавица_-_ГАСО,_Е._Светланов,_1980_—_№3._Var._VI._Фея_Сирени_(1_24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472" y="6286521"/>
            <a:ext cx="285754" cy="285754"/>
          </a:xfrm>
          <a:prstGeom prst="rect">
            <a:avLst/>
          </a:prstGeom>
        </p:spPr>
      </p:pic>
      <p:pic>
        <p:nvPicPr>
          <p:cNvPr id="11" name="Чайковский,_Пётр_Ильич_—_Спящая_красавица_-_ГАСО,_Е._Светланов,_1980_—_№3._Var._VI._Фея_Сирени_(1_24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000101" y="6286520"/>
            <a:ext cx="285751" cy="285751"/>
          </a:xfrm>
          <a:prstGeom prst="rect">
            <a:avLst/>
          </a:prstGeom>
        </p:spPr>
      </p:pic>
      <p:pic>
        <p:nvPicPr>
          <p:cNvPr id="2" name="Чайковский,_Пётр_Ильич_—_Спящая_красавица_-_ГАСО,_Е._Светланов,_1980_—_№3._Var._VI._Фея_Сирени_(1_24)(www.muzico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14282" y="5857892"/>
            <a:ext cx="549184" cy="549180"/>
          </a:xfrm>
          <a:prstGeom prst="rect">
            <a:avLst/>
          </a:prstGeom>
        </p:spPr>
      </p:pic>
      <p:pic>
        <p:nvPicPr>
          <p:cNvPr id="12" name="Чайковский,_Пётр_Ильич_—_Спящая_красавица_-_ГАСО,_Е._Светланов,_1980_—_№3._Var._VI._Фея_Сирени_(1_24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85786" y="5867417"/>
            <a:ext cx="357189" cy="357189"/>
          </a:xfrm>
          <a:prstGeom prst="rect">
            <a:avLst/>
          </a:prstGeom>
        </p:spPr>
      </p:pic>
      <p:pic>
        <p:nvPicPr>
          <p:cNvPr id="14" name="Чайковский,_Пётр_Ильич_—_Спящая_красавица_-_ГАСО,_Е._Светланов,_1980_—_№3._Var._VI._Фея_Сирени_(1_24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1429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9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9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048375"/>
          </a:xfrm>
        </p:spPr>
        <p:txBody>
          <a:bodyPr/>
          <a:lstStyle/>
          <a:p>
            <a:r>
              <a:rPr lang="ru-RU" altLang="ru-RU"/>
              <a:t>На Востоке, откуда, как мы знаем, и происходит, сирень, она служит эмблемой грустного расставания, и потому влюбленный вручает ее обыкновенно возлюбленной только тогда, когда они расходятся или расстаются навсегда». Это восприятие сирени передалось и европейской, и русской культуре. </a:t>
            </a:r>
            <a:endParaRPr lang="en-US" altLang="ru-RU"/>
          </a:p>
          <a:p>
            <a:pPr>
              <a:buFont typeface="Wingdings" pitchFamily="2" charset="2"/>
              <a:buNone/>
            </a:pPr>
            <a:r>
              <a:rPr lang="en-US" altLang="ru-RU" i="1"/>
              <a:t>    (</a:t>
            </a:r>
            <a:r>
              <a:rPr lang="ru-RU" altLang="ru-RU" i="1"/>
              <a:t>Н. Золотницкий «Цветы в легендах и преданиях»</a:t>
            </a:r>
            <a:r>
              <a:rPr lang="en-US" altLang="ru-RU" i="1"/>
              <a:t>)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132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" y="2071678"/>
            <a:ext cx="4786315" cy="478632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легендах сирень - эмблема грустного расставания, а в стихотворениях - средство для выражения любви к своей родной природе.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приметах сирень с тремя лепестками –к горю, а в стихотворениях – символ счастья, нежности и радости.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6315" y="2071678"/>
            <a:ext cx="4357687" cy="478632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обрядах и  в стихотворениях поэты представляют сирень счастьем.</a:t>
            </a:r>
          </a:p>
          <a:p>
            <a:pPr>
              <a:buFont typeface="Wingdings" pitchFamily="2" charset="2"/>
              <a:buChar char="ü"/>
            </a:pP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приметах и в стихотворениях она служит воспоминанием о весне.</a:t>
            </a:r>
            <a:endParaRPr lang="ru-RU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714878" y="1428736"/>
            <a:ext cx="4429124" cy="658368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  <a:endParaRPr lang="ru-RU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" y="1428736"/>
            <a:ext cx="4786315" cy="658368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Различное</a:t>
            </a:r>
            <a:endParaRPr lang="ru-RU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иренькоп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175">
            <a:off x="7197437" y="5093385"/>
            <a:ext cx="1766259" cy="1905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2853"/>
            <a:ext cx="9144000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 сирени в фольклорных произведениях и художественной литературе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5539" y="2"/>
            <a:ext cx="2573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иренькоп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175">
            <a:off x="7197437" y="5093385"/>
            <a:ext cx="1766259" cy="190507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79512" y="1142984"/>
          <a:ext cx="8712968" cy="525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3" y="1428736"/>
            <a:ext cx="4357719" cy="487375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Сирень - символ счастья, нежности и радости.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Сирень - символ весны.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Сирень- символ летних ночей.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2" y="214290"/>
            <a:ext cx="44291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Тема сирени в романе И.А. Гончарова  «Обломов»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195" name="Содержимое 3" descr="45232199_1245226024_0_1949e_88db391d_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844824"/>
            <a:ext cx="5324475" cy="4525963"/>
          </a:xfrm>
        </p:spPr>
      </p:pic>
    </p:spTree>
    <p:extLst>
      <p:ext uri="{BB962C8B-B14F-4D97-AF65-F5344CB8AC3E}">
        <p14:creationId xmlns:p14="http://schemas.microsoft.com/office/powerpoint/2010/main" val="3939680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643313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    Во время прогулки с Обломовым Ольга сорвала ветку сирени. Для Ольги и Обломова эта ветка явилась символом начала их отношений и в то же время предвестила конец.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9220" name="Рисунок 4" descr="3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08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/>
              <a:t>Избирая сирень как эмблему, символ любви, герои и не подозревают об этом. Обломов, который говорит: «…Ни резеды, ни роз не люблю,»- и не предполагает, что он отказывается от тех цветов, которые являются символами любви и любовного влечения, и вместе с Ольгой предпочитает им сирень, которая уже в самом начале их отношений пророчит разлуку. 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945994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4214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      Сирень в романе символизирует возможность изменений к лучшему. Ветка сирени, брошенная Ольгой и подобранная Обломовым, им обоим помогает понять чувства друг друга. Но так же, как отцветает сирень по весне, уходит в прошлое и любовь молодых людей.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13315" name="Рисунок 3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56">
            <a:off x="4479925" y="3557588"/>
            <a:ext cx="35702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6338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8" y="928672"/>
            <a:ext cx="8358247" cy="5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моей исследовательской работы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сопоставление образа сирени в легендах, приметах, гаданиях и в произведениях художественной литературы, искусства и кинематографии.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исследовательской работы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Выяснить этимологию слова сирень;</a:t>
            </a:r>
          </a:p>
          <a:p>
            <a:pPr lvl="0">
              <a:buFont typeface="Wingdings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Познакомиться с легендами, приметами, гаданиями и традициями, связанными с этим кустарником;</a:t>
            </a:r>
          </a:p>
          <a:p>
            <a:pPr lvl="0">
              <a:buFont typeface="Wingdings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Выявить символику образа сирени в стихотворениях русских поэтов, писателей;</a:t>
            </a:r>
          </a:p>
          <a:p>
            <a:pPr>
              <a:buFont typeface="Wingdings" pitchFamily="2" charset="2"/>
              <a:buChar char="v"/>
            </a:pP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Исследовать общее и различное в образе сирени.</a:t>
            </a:r>
            <a:endParaRPr lang="ru-RU" sz="2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иренькоп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175">
            <a:off x="7416600" y="5093385"/>
            <a:ext cx="1766259" cy="1905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96448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гадания, приметы, легенды о сирени разных народов мира, стихотворения русских поэтов 19-20 веков: Б.Пастернака, А.А.Фета, А.Блока, К.Романова, А. Ахматовой, Н.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Золотницкого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содержащие образ этого кустарника.</a:t>
            </a:r>
          </a:p>
          <a:p>
            <a:pPr>
              <a:buNone/>
            </a:pPr>
            <a:endParaRPr lang="ru-RU" sz="32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художественное своеобразие образа сирени в фольклоре и русской литературе.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иренькоп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175">
            <a:off x="7197437" y="5093385"/>
            <a:ext cx="1766259" cy="190507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sz="quarter" idx="1"/>
          </p:nvPr>
        </p:nvSpPr>
        <p:spPr>
          <a:xfrm>
            <a:off x="0" y="692698"/>
            <a:ext cx="889248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 сирени достаточно популярен в фольклорных произведениях и определяется его видом, природными свойствами, фантазией людей, в художественных произведениях о сирени используются фольклорные традиции и субъективное восприятие поэтов.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сиренькопиров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7175">
            <a:off x="7197437" y="5093385"/>
            <a:ext cx="1766259" cy="190507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 происхождения слова «сирень».</a:t>
            </a:r>
            <a:endParaRPr lang="ru-RU" sz="4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322139"/>
            <a:ext cx="7881947" cy="5535863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270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image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500042"/>
            <a:ext cx="3743325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" y="5929330"/>
            <a:ext cx="4233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Наталья Яровая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«Сирень в китайской вазе», 1999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500045"/>
            <a:ext cx="514350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</a:rPr>
              <a:t>Слово </a:t>
            </a: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000" b="1" dirty="0" err="1" smtClean="0">
                <a:solidFill>
                  <a:srgbClr val="000000"/>
                </a:solidFill>
                <a:latin typeface="Times New Roman" pitchFamily="18" charset="0"/>
              </a:rPr>
              <a:t>сиринкс</a:t>
            </a: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</a:rPr>
              <a:t> на греческом языке означает тростниковая трубка, свирель. Это указывает на </a:t>
            </a:r>
            <a:r>
              <a:rPr lang="ru-RU" sz="3000" dirty="0" err="1" smtClean="0">
                <a:solidFill>
                  <a:srgbClr val="000000"/>
                </a:solidFill>
                <a:latin typeface="Times New Roman" pitchFamily="18" charset="0"/>
              </a:rPr>
              <a:t>трубчатость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</a:rPr>
              <a:t> цветка растения.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sz="23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сиренькопирова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7175">
            <a:off x="7197440" y="5093382"/>
            <a:ext cx="1766259" cy="1905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622" y="3429002"/>
            <a:ext cx="510780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</a:rPr>
              <a:t>В каждый гвоздик душистой сирени,</a:t>
            </a:r>
            <a:br>
              <a:rPr lang="ru-RU" sz="23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</a:rPr>
              <a:t>Распевая, вползает пчела.</a:t>
            </a:r>
            <a:br>
              <a:rPr lang="ru-RU" sz="23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</a:rPr>
              <a:t> 			 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</a:rPr>
              <a:t>Афанасий Фет </a:t>
            </a:r>
            <a:endParaRPr lang="ru-RU" sz="23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3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 сирени в легендах, приметах, обрядах и гаданиях.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4" y="1268760"/>
            <a:ext cx="4346221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268760"/>
            <a:ext cx="4562215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4813"/>
            <a:ext cx="8064500" cy="5832475"/>
          </a:xfrm>
        </p:spPr>
        <p:txBody>
          <a:bodyPr/>
          <a:lstStyle/>
          <a:p>
            <a:r>
              <a:rPr lang="ru-RU" altLang="ru-RU" sz="2800"/>
              <a:t>Происхождение названия сирень связано с древнегреческой легендой, рассказанной в «Метаморфозах» Овидия: Пан, влюбленный в нимфу Сирингу, безуспешно преследовал ее, пытаясь объясниться. Боязливая нимфа, добежав до реки, просила ее о помощи и была превращена в тростник, из которого безутешный Пан сделал себе свирель. Но так как свирели затем стали делать из мягкой древесины сирени, то этот куст и оказался соотнесенным с именем Сиринги, чье сердце так и не было разбужено для любви. </a:t>
            </a:r>
          </a:p>
        </p:txBody>
      </p:sp>
    </p:spTree>
    <p:extLst>
      <p:ext uri="{BB962C8B-B14F-4D97-AF65-F5344CB8AC3E}">
        <p14:creationId xmlns:p14="http://schemas.microsoft.com/office/powerpoint/2010/main" val="2883266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3671888"/>
          </a:xfrm>
        </p:spPr>
        <p:txBody>
          <a:bodyPr/>
          <a:lstStyle/>
          <a:p>
            <a:r>
              <a:rPr lang="ru-RU" altLang="ru-RU"/>
              <a:t>На Руси был прежде такой обычай: когда сирень расцветала, девушки разыскивали в кустах свое сиреневое счастье - цветки в пять или шесть лепестков - и, положив в рот, проглатывали. </a:t>
            </a:r>
          </a:p>
        </p:txBody>
      </p:sp>
    </p:spTree>
    <p:extLst>
      <p:ext uri="{BB962C8B-B14F-4D97-AF65-F5344CB8AC3E}">
        <p14:creationId xmlns:p14="http://schemas.microsoft.com/office/powerpoint/2010/main" val="3633816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Эркер">
  <a:themeElements>
    <a:clrScheme name="Другая 13">
      <a:dk1>
        <a:srgbClr val="C480BF"/>
      </a:dk1>
      <a:lt1>
        <a:srgbClr val="B07AD7"/>
      </a:lt1>
      <a:dk2>
        <a:srgbClr val="E3D0F1"/>
      </a:dk2>
      <a:lt2>
        <a:srgbClr val="EACEEB"/>
      </a:lt2>
      <a:accent1>
        <a:srgbClr val="F418D5"/>
      </a:accent1>
      <a:accent2>
        <a:srgbClr val="FFFFFF"/>
      </a:accent2>
      <a:accent3>
        <a:srgbClr val="7030A0"/>
      </a:accent3>
      <a:accent4>
        <a:srgbClr val="94448E"/>
      </a:accent4>
      <a:accent5>
        <a:srgbClr val="F418D5"/>
      </a:accent5>
      <a:accent6>
        <a:srgbClr val="5A2681"/>
      </a:accent6>
      <a:hlink>
        <a:srgbClr val="7933A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649</Words>
  <Application>Microsoft Office PowerPoint</Application>
  <PresentationFormat>Экран (4:3)</PresentationFormat>
  <Paragraphs>42</Paragraphs>
  <Slides>18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Эркер</vt:lpstr>
      <vt:lpstr>Текстура</vt:lpstr>
      <vt:lpstr>3_Текстура</vt:lpstr>
      <vt:lpstr>4_Текстура</vt:lpstr>
      <vt:lpstr>Яркая</vt:lpstr>
      <vt:lpstr>1_Яркая</vt:lpstr>
      <vt:lpstr>2_Яркая</vt:lpstr>
      <vt:lpstr>5_Яркая</vt:lpstr>
      <vt:lpstr>Тайны образа сирени  в художественной литературе, искусстве и кинематографии.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сирени в романе И.А. Гончарова  «Обломов»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Ильин Сергей</dc:creator>
  <cp:lastModifiedBy>comp</cp:lastModifiedBy>
  <cp:revision>225</cp:revision>
  <dcterms:created xsi:type="dcterms:W3CDTF">2011-12-18T13:58:37Z</dcterms:created>
  <dcterms:modified xsi:type="dcterms:W3CDTF">2018-02-16T10:44:55Z</dcterms:modified>
</cp:coreProperties>
</file>