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0" r:id="rId2"/>
    <p:sldId id="265" r:id="rId3"/>
    <p:sldId id="262" r:id="rId4"/>
    <p:sldId id="264" r:id="rId5"/>
    <p:sldId id="294" r:id="rId6"/>
    <p:sldId id="256" r:id="rId7"/>
    <p:sldId id="261" r:id="rId8"/>
    <p:sldId id="274" r:id="rId9"/>
    <p:sldId id="287" r:id="rId10"/>
    <p:sldId id="288" r:id="rId11"/>
    <p:sldId id="293" r:id="rId12"/>
    <p:sldId id="263" r:id="rId13"/>
    <p:sldId id="298" r:id="rId14"/>
    <p:sldId id="295" r:id="rId15"/>
    <p:sldId id="299" r:id="rId16"/>
    <p:sldId id="275" r:id="rId17"/>
    <p:sldId id="292" r:id="rId18"/>
    <p:sldId id="276" r:id="rId19"/>
    <p:sldId id="279" r:id="rId20"/>
    <p:sldId id="278" r:id="rId21"/>
    <p:sldId id="272" r:id="rId22"/>
    <p:sldId id="281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09" autoAdjust="0"/>
    <p:restoredTop sz="98907" autoAdjust="0"/>
  </p:normalViewPr>
  <p:slideViewPr>
    <p:cSldViewPr>
      <p:cViewPr varScale="1">
        <p:scale>
          <a:sx n="74" d="100"/>
          <a:sy n="74" d="100"/>
        </p:scale>
        <p:origin x="-125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8E581-4E0F-4F81-A24B-CC8CF141DC87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D1219-096D-4311-B2A6-BA2C61A633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8E581-4E0F-4F81-A24B-CC8CF141DC87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D1219-096D-4311-B2A6-BA2C61A633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8E581-4E0F-4F81-A24B-CC8CF141DC87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D1219-096D-4311-B2A6-BA2C61A633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>
  <p:cSld name="Заголовок, 2 маленьких объекта и 1 большой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0D13536-6A69-4026-8AFE-A8C130F3756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3943AF-4AD7-46AA-8730-7F9811CAE0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8E581-4E0F-4F81-A24B-CC8CF141DC87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D1219-096D-4311-B2A6-BA2C61A633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8E581-4E0F-4F81-A24B-CC8CF141DC87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D1219-096D-4311-B2A6-BA2C61A633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8E581-4E0F-4F81-A24B-CC8CF141DC87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D1219-096D-4311-B2A6-BA2C61A633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8E581-4E0F-4F81-A24B-CC8CF141DC87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D1219-096D-4311-B2A6-BA2C61A633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8E581-4E0F-4F81-A24B-CC8CF141DC87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D1219-096D-4311-B2A6-BA2C61A633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8E581-4E0F-4F81-A24B-CC8CF141DC87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D1219-096D-4311-B2A6-BA2C61A633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8E581-4E0F-4F81-A24B-CC8CF141DC87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D1219-096D-4311-B2A6-BA2C61A633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8E581-4E0F-4F81-A24B-CC8CF141DC87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D1219-096D-4311-B2A6-BA2C61A633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8E581-4E0F-4F81-A24B-CC8CF141DC87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2D1219-096D-4311-B2A6-BA2C61A6334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slow">
    <p:wedg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5400" dirty="0" smtClean="0"/>
              <a:t>Совместное родительское </a:t>
            </a:r>
            <a:r>
              <a:rPr lang="ru-RU" sz="5400" dirty="0" smtClean="0"/>
              <a:t>собрание  </a:t>
            </a:r>
            <a:r>
              <a:rPr lang="ru-RU" sz="5400" dirty="0" smtClean="0"/>
              <a:t>«Счастье, когда тебя понимают»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062179"/>
      </p:ext>
    </p:extLst>
  </p:cSld>
  <p:clrMapOvr>
    <a:masterClrMapping/>
  </p:clrMapOvr>
  <p:transition spd="slow"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ctangle 5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1000108"/>
            <a:ext cx="7785100" cy="4071966"/>
          </a:xfrm>
          <a:prstGeom prst="rect">
            <a:avLst/>
          </a:prstGeom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4" descr="0_d1b8_dda4c5df_X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714356"/>
            <a:ext cx="4321174" cy="5072098"/>
          </a:xfrm>
          <a:prstGeom prst="rect">
            <a:avLst/>
          </a:prstGeom>
          <a:noFill/>
        </p:spPr>
      </p:pic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785794"/>
          </a:xfrm>
        </p:spPr>
        <p:txBody>
          <a:bodyPr>
            <a:normAutofit fontScale="90000"/>
          </a:bodyPr>
          <a:lstStyle/>
          <a:p>
            <a:r>
              <a:rPr lang="ru-RU" sz="5400" b="1" dirty="0">
                <a:solidFill>
                  <a:srgbClr val="990000"/>
                </a:solidFill>
                <a:latin typeface="DS Down Cyr" pitchFamily="82" charset="0"/>
              </a:rPr>
              <a:t>наказания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11638" y="981075"/>
            <a:ext cx="4537075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 b="1" i="1" u="sng" dirty="0"/>
              <a:t>Виды наказаний: физическое, наказание и подражание, лишение любви, отказ или отсрочка удовольствий, бранные слова.</a:t>
            </a:r>
          </a:p>
          <a:p>
            <a:pPr>
              <a:lnSpc>
                <a:spcPct val="90000"/>
              </a:lnSpc>
            </a:pPr>
            <a:r>
              <a:rPr lang="ru-RU" sz="2400" b="1" i="1" u="sng" dirty="0"/>
              <a:t>Одной из распространенных негативных форм наказания является </a:t>
            </a:r>
            <a:r>
              <a:rPr lang="ru-RU" sz="2400" b="1" i="1" u="sng" dirty="0">
                <a:solidFill>
                  <a:srgbClr val="990000"/>
                </a:solidFill>
              </a:rPr>
              <a:t>физическое наказание</a:t>
            </a:r>
            <a:r>
              <a:rPr lang="ru-RU" sz="2400" b="1" i="1" u="sng" dirty="0"/>
              <a:t>, основанное на страхе перед болью.</a:t>
            </a:r>
            <a:r>
              <a:rPr lang="ru-RU" sz="2400" dirty="0"/>
              <a:t> 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ru-RU" sz="2400" b="1" i="1" u="sng" dirty="0"/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323850" y="5748338"/>
            <a:ext cx="856932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ru-RU" sz="2400" b="1">
                <a:latin typeface="Georgia" pitchFamily="18" charset="0"/>
              </a:rPr>
              <a:t>Как считают психологи, они способствуют развитию лжи, лицемерия, трусости, возбуждают злобу и ненависть к старшим.</a:t>
            </a:r>
            <a:br>
              <a:rPr lang="ru-RU" sz="2400" b="1">
                <a:latin typeface="Georgia" pitchFamily="18" charset="0"/>
              </a:rPr>
            </a:br>
            <a:r>
              <a:rPr lang="ru-RU" b="1"/>
              <a:t/>
            </a:r>
            <a:br>
              <a:rPr lang="ru-RU" b="1"/>
            </a:br>
            <a:endParaRPr lang="ru-RU" b="1"/>
          </a:p>
          <a:p>
            <a:endParaRPr lang="ru-RU"/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4800" b="1" i="1" dirty="0"/>
              <a:t>Один отец значит больше, чем сто учителей.</a:t>
            </a:r>
          </a:p>
          <a:p>
            <a:pPr algn="r">
              <a:buFont typeface="Wingdings" pitchFamily="2" charset="2"/>
              <a:buNone/>
            </a:pPr>
            <a:endParaRPr lang="ru-RU" sz="4800" dirty="0" smtClean="0"/>
          </a:p>
          <a:p>
            <a:pPr algn="r">
              <a:buFont typeface="Wingdings" pitchFamily="2" charset="2"/>
              <a:buNone/>
            </a:pPr>
            <a:r>
              <a:rPr lang="ru-RU" sz="4800" dirty="0" smtClean="0"/>
              <a:t>Д</a:t>
            </a:r>
            <a:r>
              <a:rPr lang="ru-RU" sz="4800" dirty="0"/>
              <a:t>. Герберт</a:t>
            </a:r>
            <a:r>
              <a:rPr lang="ru-RU" dirty="0"/>
              <a:t> 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6715148"/>
          </a:xfrm>
        </p:spPr>
        <p:txBody>
          <a:bodyPr>
            <a:normAutofit/>
          </a:bodyPr>
          <a:lstStyle/>
          <a:p>
            <a:pPr algn="l"/>
            <a:r>
              <a:rPr lang="ru-RU" sz="2800" dirty="0" smtClean="0"/>
              <a:t>1. Бьют ремнём;</a:t>
            </a:r>
            <a:br>
              <a:rPr lang="ru-RU" sz="2800" dirty="0" smtClean="0"/>
            </a:br>
            <a:r>
              <a:rPr lang="ru-RU" sz="2800" dirty="0" smtClean="0"/>
              <a:t>2. устраивают домашний арест на 2-3 недели;</a:t>
            </a:r>
            <a:br>
              <a:rPr lang="ru-RU" sz="2800" dirty="0" smtClean="0"/>
            </a:br>
            <a:r>
              <a:rPr lang="ru-RU" sz="2800" dirty="0" smtClean="0"/>
              <a:t>3. лишают прогулок;</a:t>
            </a:r>
            <a:br>
              <a:rPr lang="ru-RU" sz="2800" dirty="0" smtClean="0"/>
            </a:br>
            <a:r>
              <a:rPr lang="ru-RU" sz="2800" dirty="0" smtClean="0"/>
              <a:t>4. ставят в угол; стукают по голове;</a:t>
            </a:r>
            <a:br>
              <a:rPr lang="ru-RU" sz="2800" dirty="0" smtClean="0"/>
            </a:br>
            <a:r>
              <a:rPr lang="ru-RU" sz="2800" dirty="0" smtClean="0"/>
              <a:t>5. не разрешают играть на компьютере;</a:t>
            </a:r>
            <a:br>
              <a:rPr lang="ru-RU" sz="2800" dirty="0" smtClean="0"/>
            </a:br>
            <a:r>
              <a:rPr lang="ru-RU" sz="2800" dirty="0" smtClean="0"/>
              <a:t>6.припугивают ремнём;</a:t>
            </a:r>
            <a:br>
              <a:rPr lang="ru-RU" sz="2800" dirty="0" smtClean="0"/>
            </a:br>
            <a:r>
              <a:rPr lang="ru-RU" sz="2800" dirty="0" smtClean="0"/>
              <a:t>7.заставляют выполнять работу по дому;</a:t>
            </a:r>
            <a:br>
              <a:rPr lang="ru-RU" sz="2800" dirty="0" smtClean="0"/>
            </a:br>
            <a:r>
              <a:rPr lang="ru-RU" sz="2800" dirty="0" smtClean="0"/>
              <a:t>8.выгоняют в свою комнату, не разрешают гулять;</a:t>
            </a:r>
            <a:br>
              <a:rPr lang="ru-RU" sz="2800" dirty="0" smtClean="0"/>
            </a:br>
            <a:r>
              <a:rPr lang="ru-RU" sz="2800" dirty="0" smtClean="0"/>
              <a:t>9.не разговаривают со мной;</a:t>
            </a:r>
            <a:br>
              <a:rPr lang="ru-RU" sz="2800" dirty="0" smtClean="0"/>
            </a:br>
            <a:r>
              <a:rPr lang="ru-RU" sz="2800" dirty="0" smtClean="0"/>
              <a:t>10. заставляют делать то, что я ненавижу;</a:t>
            </a:r>
            <a:br>
              <a:rPr lang="ru-RU" sz="2800" dirty="0" smtClean="0"/>
            </a:br>
            <a:r>
              <a:rPr lang="ru-RU" sz="2800" dirty="0" smtClean="0"/>
              <a:t>11. бьют жгутом; лишают телевизора;</a:t>
            </a:r>
            <a:br>
              <a:rPr lang="ru-RU" sz="2800" dirty="0" smtClean="0"/>
            </a:br>
            <a:r>
              <a:rPr lang="ru-RU" sz="2800" dirty="0" smtClean="0"/>
              <a:t>12.лупят тапочкой;</a:t>
            </a:r>
            <a:br>
              <a:rPr lang="ru-RU" sz="2800" dirty="0" smtClean="0"/>
            </a:br>
            <a:r>
              <a:rPr lang="ru-RU" sz="2800" dirty="0" smtClean="0"/>
              <a:t>13.дерут за уши, дёргают за волосы.</a:t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214290"/>
            <a:ext cx="6572296" cy="6500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40510"/>
          </a:xfrm>
        </p:spPr>
        <p:txBody>
          <a:bodyPr>
            <a:normAutofit/>
          </a:bodyPr>
          <a:lstStyle/>
          <a:p>
            <a:pPr algn="l"/>
            <a:r>
              <a:rPr lang="ru-RU" sz="3600" dirty="0" smtClean="0"/>
              <a:t>1. </a:t>
            </a:r>
            <a:r>
              <a:rPr lang="ru-RU" sz="3600" dirty="0" err="1" smtClean="0"/>
              <a:t>дурочка</a:t>
            </a:r>
            <a:r>
              <a:rPr lang="ru-RU" sz="3600" dirty="0" smtClean="0"/>
              <a:t>, </a:t>
            </a:r>
            <a:r>
              <a:rPr lang="ru-RU" sz="3600" dirty="0" err="1" smtClean="0"/>
              <a:t>дурачок</a:t>
            </a:r>
            <a:r>
              <a:rPr lang="ru-RU" sz="3600" dirty="0" smtClean="0"/>
              <a:t>;</a:t>
            </a:r>
            <a:br>
              <a:rPr lang="ru-RU" sz="3600" dirty="0" smtClean="0"/>
            </a:br>
            <a:r>
              <a:rPr lang="ru-RU" sz="3600" dirty="0" smtClean="0"/>
              <a:t>2.даун, </a:t>
            </a:r>
            <a:r>
              <a:rPr lang="ru-RU" sz="3600" dirty="0" err="1" smtClean="0"/>
              <a:t>идиотка</a:t>
            </a:r>
            <a:r>
              <a:rPr lang="ru-RU" sz="3600" dirty="0" smtClean="0"/>
              <a:t>;</a:t>
            </a:r>
            <a:br>
              <a:rPr lang="ru-RU" sz="3600" dirty="0" smtClean="0"/>
            </a:br>
            <a:r>
              <a:rPr lang="ru-RU" sz="3600" dirty="0" smtClean="0"/>
              <a:t>3.дебилка;</a:t>
            </a:r>
            <a:br>
              <a:rPr lang="ru-RU" sz="3600" dirty="0" smtClean="0"/>
            </a:br>
            <a:r>
              <a:rPr lang="ru-RU" sz="3600" dirty="0" smtClean="0"/>
              <a:t>4.всадник без головы;</a:t>
            </a:r>
            <a:br>
              <a:rPr lang="ru-RU" sz="3600" dirty="0" smtClean="0"/>
            </a:br>
            <a:r>
              <a:rPr lang="ru-RU" sz="3600" dirty="0" smtClean="0"/>
              <a:t>5.не коси под </a:t>
            </a:r>
            <a:r>
              <a:rPr lang="ru-RU" sz="3600" dirty="0" err="1" smtClean="0"/>
              <a:t>дуру</a:t>
            </a:r>
            <a:r>
              <a:rPr lang="ru-RU" sz="3600" dirty="0" smtClean="0"/>
              <a:t>;</a:t>
            </a:r>
            <a:br>
              <a:rPr lang="ru-RU" sz="3600" dirty="0" smtClean="0"/>
            </a:br>
            <a:r>
              <a:rPr lang="ru-RU" sz="3600" dirty="0" smtClean="0"/>
              <a:t>6.поганка, двоечница;</a:t>
            </a:r>
            <a:br>
              <a:rPr lang="ru-RU" sz="3600" dirty="0" smtClean="0"/>
            </a:br>
            <a:r>
              <a:rPr lang="ru-RU" sz="3600" dirty="0" smtClean="0"/>
              <a:t>7.бестолочь,копуша,неряха;</a:t>
            </a:r>
            <a:br>
              <a:rPr lang="ru-RU" sz="3600" dirty="0" smtClean="0"/>
            </a:br>
            <a:r>
              <a:rPr lang="ru-RU" sz="3600" dirty="0" smtClean="0"/>
              <a:t>8.тупая, дурная;</a:t>
            </a:r>
            <a:br>
              <a:rPr lang="ru-RU" sz="3600" dirty="0" smtClean="0"/>
            </a:br>
            <a:r>
              <a:rPr lang="ru-RU" sz="3600" dirty="0" smtClean="0"/>
              <a:t>9.пустоголовый </a:t>
            </a:r>
            <a:r>
              <a:rPr lang="ru-RU" sz="3600" dirty="0" err="1" smtClean="0"/>
              <a:t>дурак</a:t>
            </a:r>
            <a:r>
              <a:rPr lang="ru-RU" sz="3600" dirty="0" smtClean="0"/>
              <a:t>;</a:t>
            </a:r>
            <a:br>
              <a:rPr lang="ru-RU" sz="3600" dirty="0" smtClean="0"/>
            </a:br>
            <a:r>
              <a:rPr lang="ru-RU" sz="3600" dirty="0" smtClean="0"/>
              <a:t>10.пустая твоя голова;</a:t>
            </a:r>
            <a:br>
              <a:rPr lang="ru-RU" sz="3600" dirty="0" smtClean="0"/>
            </a:br>
            <a:r>
              <a:rPr lang="ru-RU" sz="3600" dirty="0" smtClean="0"/>
              <a:t>11.кулёма, дурында, кикимора</a:t>
            </a:r>
            <a:endParaRPr lang="ru-RU" sz="3600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0070C0"/>
                </a:solidFill>
              </a:rPr>
              <a:t>Детей надо баловать по-умному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b="1" i="1" dirty="0" smtClean="0"/>
              <a:t>             Совет родителям:</a:t>
            </a:r>
            <a:r>
              <a:rPr lang="ru-RU" sz="2400" dirty="0" smtClean="0"/>
              <a:t> </a:t>
            </a:r>
          </a:p>
          <a:p>
            <a:pPr>
              <a:lnSpc>
                <a:spcPct val="80000"/>
              </a:lnSpc>
            </a:pPr>
            <a:r>
              <a:rPr lang="ru-RU" dirty="0" smtClean="0"/>
              <a:t>Избалованным детям </a:t>
            </a:r>
            <a:r>
              <a:rPr lang="ru-RU" i="1" dirty="0" smtClean="0"/>
              <a:t>очень тяжело приходится в жизни.</a:t>
            </a:r>
            <a:r>
              <a:rPr lang="ru-RU" dirty="0" smtClean="0"/>
              <a:t> </a:t>
            </a:r>
          </a:p>
          <a:p>
            <a:pPr>
              <a:lnSpc>
                <a:spcPct val="80000"/>
              </a:lnSpc>
            </a:pPr>
            <a:r>
              <a:rPr lang="ru-RU" dirty="0" smtClean="0"/>
              <a:t>Нельзя держать единственное чадо под колпаком родительской любви, </a:t>
            </a:r>
            <a:r>
              <a:rPr lang="ru-RU" i="1" dirty="0" smtClean="0"/>
              <a:t>в дальнейшем</a:t>
            </a:r>
            <a:r>
              <a:rPr lang="ru-RU" dirty="0" smtClean="0"/>
              <a:t> это может привести к множеству проблем. </a:t>
            </a:r>
          </a:p>
          <a:p>
            <a:pPr>
              <a:lnSpc>
                <a:spcPct val="80000"/>
              </a:lnSpc>
            </a:pPr>
            <a:r>
              <a:rPr lang="ru-RU" dirty="0" smtClean="0"/>
              <a:t>Когда родители убирают буквально каждый камушек с дороги малыша, от этого ребенок </a:t>
            </a:r>
            <a:r>
              <a:rPr lang="ru-RU" i="1" dirty="0" smtClean="0"/>
              <a:t>не чувствует себя счастливее. </a:t>
            </a:r>
          </a:p>
          <a:p>
            <a:pPr>
              <a:lnSpc>
                <a:spcPct val="80000"/>
              </a:lnSpc>
            </a:pPr>
            <a:r>
              <a:rPr lang="ru-RU" dirty="0" smtClean="0"/>
              <a:t>Наоборот – </a:t>
            </a:r>
            <a:r>
              <a:rPr lang="ru-RU" b="1" i="1" dirty="0" smtClean="0"/>
              <a:t>он ощущает себя совершенно беспомощным и одиноким.</a:t>
            </a:r>
          </a:p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ru-RU" sz="5400" dirty="0">
                <a:solidFill>
                  <a:srgbClr val="990000"/>
                </a:solidFill>
                <a:latin typeface="DS Down Cyr" pitchFamily="82" charset="0"/>
              </a:rPr>
              <a:t>Ситуации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</a:pPr>
            <a:r>
              <a:rPr lang="ru-RU" sz="2800" b="1" dirty="0" smtClean="0">
                <a:latin typeface="Georgia" pitchFamily="18" charset="0"/>
              </a:rPr>
              <a:t>Папа привёл дочку в школу и забыл прихватить выполненную поделку для уроков труда. Девочка плачет, не хочет переступать порог школы, опасаясь претензий со стороны учителя. Папа спешит, и, преодолевая упрямство дочери, шлёпает её и настаивает на своём. Папа, конечно, «победил», и девочка, понурив голову, пошла в класс.</a:t>
            </a:r>
          </a:p>
          <a:p>
            <a:pPr>
              <a:lnSpc>
                <a:spcPct val="90000"/>
              </a:lnSpc>
              <a:buNone/>
            </a:pPr>
            <a:r>
              <a:rPr lang="ru-RU" sz="2800" b="1" dirty="0">
                <a:latin typeface="Georgia" pitchFamily="18" charset="0"/>
              </a:rPr>
              <a:t/>
            </a:r>
            <a:br>
              <a:rPr lang="ru-RU" sz="2800" b="1" dirty="0">
                <a:latin typeface="Georgia" pitchFamily="18" charset="0"/>
              </a:rPr>
            </a:br>
            <a:endParaRPr lang="ru-RU" sz="2800" b="1" dirty="0">
              <a:latin typeface="Georgia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2800" b="1" dirty="0" smtClean="0">
                <a:latin typeface="Georgia" pitchFamily="18" charset="0"/>
              </a:rPr>
              <a:t>Утром, собираясь в школу, Алёна замешкалась. Мама раздражается, так как спешит. Она подходит к Алёне и резкими движениями надевает на неё верхнюю одежду. Алёна протестует: «Я сама! Я не маленькая!». «Мне надоело твоё упрямство!»- заявляет мама. Капризы продолжались в школе, где Алёна осознанно медлила и «вредничала». Настроение обеих было испорчено на весь день. </a:t>
            </a:r>
            <a:r>
              <a:rPr lang="ru-RU" sz="2800" b="1" dirty="0">
                <a:latin typeface="Georgia" pitchFamily="18" charset="0"/>
              </a:rPr>
              <a:t/>
            </a:r>
            <a:br>
              <a:rPr lang="ru-RU" sz="2800" b="1" dirty="0">
                <a:latin typeface="Georgia" pitchFamily="18" charset="0"/>
              </a:rPr>
            </a:b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20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Тест «Какой вы родитель»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 fontAlgn="t"/>
            <a:r>
              <a:rPr lang="ru-RU" b="1" dirty="0" smtClean="0"/>
              <a:t>1. Сколько раз тебе повторять?!</a:t>
            </a:r>
          </a:p>
          <a:p>
            <a:pPr fontAlgn="t"/>
            <a:r>
              <a:rPr lang="ru-RU" b="1" dirty="0" smtClean="0"/>
              <a:t>2. Посоветуй мне, пожалуйста.</a:t>
            </a:r>
          </a:p>
          <a:p>
            <a:pPr fontAlgn="t"/>
            <a:r>
              <a:rPr lang="ru-RU" b="1" dirty="0" smtClean="0"/>
              <a:t>3. Не знаю, что бы я без тебя делала.</a:t>
            </a:r>
          </a:p>
          <a:p>
            <a:pPr fontAlgn="t"/>
            <a:r>
              <a:rPr lang="ru-RU" b="1" dirty="0" smtClean="0"/>
              <a:t>4. И в кого ты только такой уродился?!</a:t>
            </a:r>
          </a:p>
          <a:p>
            <a:pPr fontAlgn="t"/>
            <a:r>
              <a:rPr lang="ru-RU" b="1" dirty="0" smtClean="0"/>
              <a:t>5. Какие у тебя замечательные друзья!</a:t>
            </a:r>
          </a:p>
          <a:p>
            <a:pPr fontAlgn="t"/>
            <a:r>
              <a:rPr lang="ru-RU" b="1" dirty="0" smtClean="0"/>
              <a:t>6. Не смей </a:t>
            </a:r>
            <a:r>
              <a:rPr lang="ru-RU" b="1" smtClean="0"/>
              <a:t>этого делать!</a:t>
            </a:r>
            <a:endParaRPr lang="ru-RU" b="1" dirty="0" smtClean="0"/>
          </a:p>
          <a:p>
            <a:pPr fontAlgn="t"/>
            <a:r>
              <a:rPr lang="ru-RU" b="1" dirty="0" smtClean="0"/>
              <a:t>7. Подумай, может быть можно поступить по-другому</a:t>
            </a:r>
          </a:p>
          <a:p>
            <a:pPr fontAlgn="t"/>
            <a:r>
              <a:rPr lang="ru-RU" b="1" dirty="0" smtClean="0"/>
              <a:t>8. Я в твое время!</a:t>
            </a:r>
          </a:p>
          <a:p>
            <a:pPr fontAlgn="t"/>
            <a:r>
              <a:rPr lang="ru-RU" b="1" dirty="0" smtClean="0"/>
              <a:t>9. Ты моя опора и помощник (</a:t>
            </a:r>
            <a:r>
              <a:rPr lang="ru-RU" b="1" dirty="0" err="1" smtClean="0"/>
              <a:t>ца</a:t>
            </a:r>
            <a:r>
              <a:rPr lang="ru-RU" b="1" dirty="0" smtClean="0"/>
              <a:t>).</a:t>
            </a:r>
          </a:p>
          <a:p>
            <a:pPr fontAlgn="t"/>
            <a:r>
              <a:rPr lang="ru-RU" b="1" dirty="0" smtClean="0"/>
              <a:t>10.О чем ты только думаешь?!</a:t>
            </a:r>
          </a:p>
          <a:p>
            <a:pPr fontAlgn="t"/>
            <a:r>
              <a:rPr lang="ru-RU" b="1" dirty="0" smtClean="0"/>
              <a:t>11. Какая ты у меня умница!</a:t>
            </a:r>
          </a:p>
          <a:p>
            <a:pPr fontAlgn="t"/>
            <a:r>
              <a:rPr lang="ru-RU" b="1" dirty="0" smtClean="0"/>
              <a:t>12. А как ты считаешь, сынок (доченька)?</a:t>
            </a:r>
          </a:p>
          <a:p>
            <a:pPr fontAlgn="t"/>
            <a:r>
              <a:rPr lang="ru-RU" b="1" dirty="0" smtClean="0"/>
              <a:t>13. У всех дети как дети, а ты…</a:t>
            </a:r>
          </a:p>
          <a:p>
            <a:pPr fontAlgn="t"/>
            <a:r>
              <a:rPr lang="ru-RU" b="1" dirty="0" smtClean="0"/>
              <a:t>14. Какой ты у меня сообразительный!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 fontAlgn="t"/>
            <a:r>
              <a:rPr lang="ru-RU" b="1" dirty="0" smtClean="0"/>
              <a:t>2</a:t>
            </a:r>
          </a:p>
          <a:p>
            <a:pPr fontAlgn="t"/>
            <a:r>
              <a:rPr lang="ru-RU" b="1" dirty="0" smtClean="0"/>
              <a:t>-</a:t>
            </a:r>
          </a:p>
          <a:p>
            <a:pPr fontAlgn="t"/>
            <a:r>
              <a:rPr lang="ru-RU" b="1" dirty="0" smtClean="0"/>
              <a:t>-</a:t>
            </a:r>
          </a:p>
          <a:p>
            <a:pPr fontAlgn="t"/>
            <a:r>
              <a:rPr lang="ru-RU" b="1" dirty="0" smtClean="0"/>
              <a:t>2</a:t>
            </a:r>
          </a:p>
          <a:p>
            <a:pPr fontAlgn="t"/>
            <a:r>
              <a:rPr lang="ru-RU" b="1" dirty="0" smtClean="0"/>
              <a:t>1</a:t>
            </a:r>
          </a:p>
          <a:p>
            <a:pPr fontAlgn="t"/>
            <a:r>
              <a:rPr lang="ru-RU" b="1" dirty="0" smtClean="0"/>
              <a:t>2</a:t>
            </a:r>
          </a:p>
          <a:p>
            <a:pPr fontAlgn="t"/>
            <a:r>
              <a:rPr lang="ru-RU" b="1" dirty="0" smtClean="0"/>
              <a:t>1</a:t>
            </a:r>
          </a:p>
          <a:p>
            <a:pPr fontAlgn="t">
              <a:buNone/>
            </a:pPr>
            <a:endParaRPr lang="ru-RU" b="1" dirty="0" smtClean="0"/>
          </a:p>
          <a:p>
            <a:pPr fontAlgn="t"/>
            <a:r>
              <a:rPr lang="ru-RU" b="1" dirty="0" smtClean="0"/>
              <a:t>2</a:t>
            </a:r>
          </a:p>
          <a:p>
            <a:pPr fontAlgn="t"/>
            <a:r>
              <a:rPr lang="ru-RU" b="1" dirty="0" smtClean="0"/>
              <a:t>-</a:t>
            </a:r>
          </a:p>
          <a:p>
            <a:pPr fontAlgn="t"/>
            <a:r>
              <a:rPr lang="ru-RU" b="1" dirty="0" smtClean="0"/>
              <a:t>2</a:t>
            </a:r>
          </a:p>
          <a:p>
            <a:pPr fontAlgn="t"/>
            <a:r>
              <a:rPr lang="ru-RU" b="1" dirty="0" smtClean="0"/>
              <a:t>-</a:t>
            </a:r>
          </a:p>
          <a:p>
            <a:pPr fontAlgn="t"/>
            <a:r>
              <a:rPr lang="ru-RU" b="1" dirty="0" smtClean="0"/>
              <a:t>1</a:t>
            </a:r>
          </a:p>
          <a:p>
            <a:r>
              <a:rPr lang="ru-RU" b="1" dirty="0" smtClean="0"/>
              <a:t>2</a:t>
            </a:r>
          </a:p>
          <a:p>
            <a:r>
              <a:rPr lang="ru-RU" b="1" dirty="0" smtClean="0"/>
              <a:t>-</a:t>
            </a:r>
            <a:endParaRPr lang="ru-RU" b="1" dirty="0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-785842"/>
            <a:ext cx="8301038" cy="7858156"/>
          </a:xfrm>
        </p:spPr>
        <p:txBody>
          <a:bodyPr>
            <a:normAutofit/>
          </a:bodyPr>
          <a:lstStyle/>
          <a:p>
            <a:pPr lvl="0" fontAlgn="base">
              <a:spcAft>
                <a:spcPct val="0"/>
              </a:spcAft>
            </a:pP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Если вы набрали 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5-6 баллов 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– вы живете с ребенком душа в душу. Он искренне любит и уважает вас, ваши отношения способствуют становлению личности!</a:t>
            </a:r>
            <a:b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2000" dirty="0" smtClean="0">
                <a:latin typeface="Arial" pitchFamily="34" charset="0"/>
              </a:rPr>
              <a:t/>
            </a:r>
            <a:br>
              <a:rPr lang="ru-RU" sz="2000" dirty="0" smtClean="0">
                <a:latin typeface="Arial" pitchFamily="34" charset="0"/>
              </a:rPr>
            </a:b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Сумма баллов 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от 7 до 8 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свидетельствует о намечающихся сложностях в ваших отношениях с ребенком, непонимании его проблем, попытках перенести вину за недостатки его развития на самого ребенка.</a:t>
            </a:r>
            <a:b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2000" dirty="0" smtClean="0">
                <a:latin typeface="Arial" pitchFamily="34" charset="0"/>
              </a:rPr>
              <a:t/>
            </a:r>
            <a:br>
              <a:rPr lang="ru-RU" sz="2000" dirty="0" smtClean="0">
                <a:latin typeface="Arial" pitchFamily="34" charset="0"/>
              </a:rPr>
            </a:b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Сумма 10 баллов 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– вы непоследовательны в общении с ребенком. Он уважает вас, хотя и не всегда с вами откровенен. Его развитие подвержено влиянию случайных обстоятельств.</a:t>
            </a:r>
            <a:endParaRPr lang="ru-RU" sz="2000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251520" y="476250"/>
            <a:ext cx="7992888" cy="452596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3600" b="1" i="1" dirty="0"/>
              <a:t>Где любят нас - лишь там очаг родимый.</a:t>
            </a:r>
          </a:p>
          <a:p>
            <a:pPr algn="r">
              <a:buFont typeface="Wingdings" pitchFamily="2" charset="2"/>
              <a:buNone/>
            </a:pPr>
            <a:r>
              <a:rPr lang="ru-RU" i="1" dirty="0"/>
              <a:t>Д.Н.Байрон</a:t>
            </a:r>
          </a:p>
        </p:txBody>
      </p:sp>
      <p:pic>
        <p:nvPicPr>
          <p:cNvPr id="36867" name="Picture 3" descr="97621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42844" y="1714488"/>
            <a:ext cx="6429420" cy="5000660"/>
          </a:xfrm>
          <a:noFill/>
          <a:ln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1500174"/>
            <a:ext cx="7772400" cy="214314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</a:rPr>
              <a:t>_____  +_______ +  _______ + _______ </a:t>
            </a:r>
            <a:r>
              <a:rPr lang="ru-RU" sz="2400" b="1" dirty="0" smtClean="0">
                <a:solidFill>
                  <a:srgbClr val="FF0000"/>
                </a:solidFill>
              </a:rPr>
              <a:t>= ЗАКОНЫ СЕМЬИ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solidFill>
                  <a:srgbClr val="FF0000"/>
                </a:solidFill>
              </a:rPr>
              <a:t>Законы семьи</a:t>
            </a: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i="1" dirty="0" smtClean="0"/>
              <a:t>     </a:t>
            </a:r>
            <a:r>
              <a:rPr lang="ru-RU" b="1" i="1" dirty="0" smtClean="0">
                <a:solidFill>
                  <a:srgbClr val="0070C0"/>
                </a:solidFill>
              </a:rPr>
              <a:t>1. Закон единства требований.</a:t>
            </a:r>
            <a:br>
              <a:rPr lang="ru-RU" b="1" i="1" dirty="0" smtClean="0">
                <a:solidFill>
                  <a:srgbClr val="0070C0"/>
                </a:solidFill>
              </a:rPr>
            </a:br>
            <a:r>
              <a:rPr lang="ru-RU" b="1" i="1" dirty="0" smtClean="0">
                <a:solidFill>
                  <a:srgbClr val="0070C0"/>
                </a:solidFill>
              </a:rPr>
              <a:t> 2. Закон значимости похвалы для ребёнка.</a:t>
            </a:r>
            <a:br>
              <a:rPr lang="ru-RU" b="1" i="1" dirty="0" smtClean="0">
                <a:solidFill>
                  <a:srgbClr val="0070C0"/>
                </a:solidFill>
              </a:rPr>
            </a:br>
            <a:r>
              <a:rPr lang="ru-RU" b="1" i="1" dirty="0" smtClean="0">
                <a:solidFill>
                  <a:srgbClr val="0070C0"/>
                </a:solidFill>
              </a:rPr>
              <a:t> 3. Закон трудового участия каждого члена   семьи в жизни всей семьи.</a:t>
            </a:r>
            <a:br>
              <a:rPr lang="ru-RU" b="1" i="1" dirty="0" smtClean="0">
                <a:solidFill>
                  <a:srgbClr val="0070C0"/>
                </a:solidFill>
              </a:rPr>
            </a:br>
            <a:r>
              <a:rPr lang="ru-RU" b="1" i="1" dirty="0" smtClean="0">
                <a:solidFill>
                  <a:srgbClr val="0070C0"/>
                </a:solidFill>
              </a:rPr>
              <a:t> 4. Закон любви и принятия ребёнка таким, какой он есть.</a:t>
            </a:r>
            <a:r>
              <a:rPr lang="ru-RU" b="1" i="1" dirty="0" smtClean="0"/>
              <a:t/>
            </a:r>
            <a:br>
              <a:rPr lang="ru-RU" b="1" i="1" dirty="0" smtClean="0"/>
            </a:br>
            <a:endParaRPr lang="ru-RU" b="1" i="1" dirty="0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83122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C00000"/>
                </a:solidFill>
              </a:rPr>
              <a:t/>
            </a:r>
            <a:br>
              <a:rPr lang="ru-RU" i="1" dirty="0" smtClean="0">
                <a:solidFill>
                  <a:srgbClr val="C00000"/>
                </a:solidFill>
              </a:rPr>
            </a:br>
            <a:r>
              <a:rPr lang="ru-RU" i="1" dirty="0" smtClean="0">
                <a:solidFill>
                  <a:srgbClr val="C00000"/>
                </a:solidFill>
              </a:rPr>
              <a:t>Покинут счастьем будет тот,</a:t>
            </a:r>
            <a:br>
              <a:rPr lang="ru-RU" i="1" dirty="0" smtClean="0">
                <a:solidFill>
                  <a:srgbClr val="C00000"/>
                </a:solidFill>
              </a:rPr>
            </a:br>
            <a:r>
              <a:rPr lang="ru-RU" i="1" dirty="0" smtClean="0">
                <a:solidFill>
                  <a:srgbClr val="C00000"/>
                </a:solidFill>
              </a:rPr>
              <a:t>Кого ребёнком плохо воспитали.</a:t>
            </a:r>
            <a:br>
              <a:rPr lang="ru-RU" i="1" dirty="0" smtClean="0">
                <a:solidFill>
                  <a:srgbClr val="C00000"/>
                </a:solidFill>
              </a:rPr>
            </a:br>
            <a:r>
              <a:rPr lang="ru-RU" i="1" dirty="0" smtClean="0">
                <a:solidFill>
                  <a:srgbClr val="C00000"/>
                </a:solidFill>
              </a:rPr>
              <a:t>Побег зелёный выпрямить легко,</a:t>
            </a:r>
            <a:br>
              <a:rPr lang="ru-RU" i="1" dirty="0" smtClean="0">
                <a:solidFill>
                  <a:srgbClr val="C00000"/>
                </a:solidFill>
              </a:rPr>
            </a:br>
            <a:r>
              <a:rPr lang="ru-RU" i="1" dirty="0" smtClean="0">
                <a:solidFill>
                  <a:srgbClr val="C00000"/>
                </a:solidFill>
              </a:rPr>
              <a:t>Сухую ветвь один огонь исправит.</a:t>
            </a:r>
            <a:endParaRPr lang="ru-RU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260350"/>
            <a:ext cx="8229600" cy="452596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b="1" i="1" dirty="0"/>
              <a:t>Главный смысл и цель семейной жизни - воспитание детей. </a:t>
            </a:r>
            <a:endParaRPr lang="ru-RU" b="1" i="1" dirty="0" smtClean="0"/>
          </a:p>
          <a:p>
            <a:pPr algn="ctr">
              <a:buFont typeface="Wingdings" pitchFamily="2" charset="2"/>
              <a:buNone/>
            </a:pPr>
            <a:endParaRPr lang="ru-RU" b="1" i="1" dirty="0" smtClean="0"/>
          </a:p>
          <a:p>
            <a:pPr algn="ctr">
              <a:buFont typeface="Wingdings" pitchFamily="2" charset="2"/>
              <a:buNone/>
            </a:pPr>
            <a:endParaRPr lang="ru-RU" b="1" i="1" dirty="0"/>
          </a:p>
          <a:p>
            <a:pPr algn="ctr">
              <a:buFont typeface="Wingdings" pitchFamily="2" charset="2"/>
              <a:buNone/>
            </a:pPr>
            <a:r>
              <a:rPr lang="ru-RU" b="1" i="1" dirty="0"/>
              <a:t>Главная школа воспитания детей — это взаимоотношения мужа и жены, отца и </a:t>
            </a:r>
            <a:r>
              <a:rPr lang="ru-RU" b="1" i="1" dirty="0" smtClean="0"/>
              <a:t>матери.</a:t>
            </a:r>
          </a:p>
          <a:p>
            <a:pPr algn="ctr">
              <a:buFont typeface="Wingdings" pitchFamily="2" charset="2"/>
              <a:buNone/>
            </a:pPr>
            <a:r>
              <a:rPr lang="ru-RU" i="1" dirty="0" smtClean="0"/>
              <a:t>Б</a:t>
            </a:r>
            <a:r>
              <a:rPr lang="ru-RU" i="1" dirty="0"/>
              <a:t>. А. Сухомлинский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333375"/>
            <a:ext cx="8229600" cy="452596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endParaRPr lang="ru-RU" sz="4000" b="1" i="1" dirty="0" smtClean="0"/>
          </a:p>
          <a:p>
            <a:pPr algn="ctr">
              <a:buFont typeface="Wingdings" pitchFamily="2" charset="2"/>
              <a:buNone/>
            </a:pPr>
            <a:endParaRPr lang="ru-RU" sz="4000" b="1" i="1" dirty="0" smtClean="0"/>
          </a:p>
          <a:p>
            <a:pPr algn="ctr">
              <a:buFont typeface="Wingdings" pitchFamily="2" charset="2"/>
              <a:buNone/>
            </a:pPr>
            <a:r>
              <a:rPr lang="ru-RU" sz="4000" b="1" i="1" dirty="0" smtClean="0"/>
              <a:t>Строгость </a:t>
            </a:r>
            <a:r>
              <a:rPr lang="ru-RU" sz="4000" b="1" i="1" dirty="0"/>
              <a:t>рождает страх, но грубость рождает ненависть.</a:t>
            </a:r>
          </a:p>
          <a:p>
            <a:pPr algn="r">
              <a:buFont typeface="Wingdings" pitchFamily="2" charset="2"/>
              <a:buNone/>
            </a:pPr>
            <a:r>
              <a:rPr lang="ru-RU" dirty="0"/>
              <a:t>                                                                     Ф. </a:t>
            </a:r>
            <a:r>
              <a:rPr lang="ru-RU" i="1" dirty="0"/>
              <a:t>Бэкон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97634"/>
          </a:xfrm>
        </p:spPr>
        <p:txBody>
          <a:bodyPr>
            <a:normAutofit/>
          </a:bodyPr>
          <a:lstStyle/>
          <a:p>
            <a:pPr algn="l"/>
            <a:r>
              <a:rPr lang="ru-RU" sz="2000" b="1" i="1" dirty="0" smtClean="0">
                <a:solidFill>
                  <a:srgbClr val="7030A0"/>
                </a:solidFill>
              </a:rPr>
              <a:t>1. Я иногда не бываю счастливой, потому что меня бьёт брат или папа, когда у меня бардак.</a:t>
            </a:r>
            <a:br>
              <a:rPr lang="ru-RU" sz="2000" b="1" i="1" dirty="0" smtClean="0">
                <a:solidFill>
                  <a:srgbClr val="7030A0"/>
                </a:solidFill>
              </a:rPr>
            </a:br>
            <a:r>
              <a:rPr lang="ru-RU" sz="2000" b="1" i="1" dirty="0" smtClean="0">
                <a:solidFill>
                  <a:srgbClr val="7030A0"/>
                </a:solidFill>
              </a:rPr>
              <a:t>2. Я счастлива, так как у меня есть папа и мама и горжусь тем, что они для меня делают.</a:t>
            </a:r>
            <a:br>
              <a:rPr lang="ru-RU" sz="2000" b="1" i="1" dirty="0" smtClean="0">
                <a:solidFill>
                  <a:srgbClr val="7030A0"/>
                </a:solidFill>
              </a:rPr>
            </a:br>
            <a:r>
              <a:rPr lang="ru-RU" sz="2000" b="1" i="1" dirty="0" smtClean="0">
                <a:solidFill>
                  <a:srgbClr val="7030A0"/>
                </a:solidFill>
              </a:rPr>
              <a:t>3. Счастье – это когда близкие, родные люди помогают тебе в трудных ситуациях. Счастье – это любовь близких.</a:t>
            </a:r>
            <a:br>
              <a:rPr lang="ru-RU" sz="2000" b="1" i="1" dirty="0" smtClean="0">
                <a:solidFill>
                  <a:srgbClr val="7030A0"/>
                </a:solidFill>
              </a:rPr>
            </a:br>
            <a:r>
              <a:rPr lang="ru-RU" sz="2000" b="1" i="1" dirty="0" smtClean="0">
                <a:solidFill>
                  <a:srgbClr val="7030A0"/>
                </a:solidFill>
              </a:rPr>
              <a:t>4. Счастье – это когда есть семья. Когда есть мама и папа, брат и сестра.</a:t>
            </a:r>
            <a:br>
              <a:rPr lang="ru-RU" sz="2000" b="1" i="1" dirty="0" smtClean="0">
                <a:solidFill>
                  <a:srgbClr val="7030A0"/>
                </a:solidFill>
              </a:rPr>
            </a:br>
            <a:r>
              <a:rPr lang="ru-RU" sz="2000" b="1" i="1" dirty="0" smtClean="0">
                <a:solidFill>
                  <a:srgbClr val="7030A0"/>
                </a:solidFill>
              </a:rPr>
              <a:t>5. Счастье – это когда вся семья собирается вместе. Когда мама приходит с работы.</a:t>
            </a:r>
            <a:br>
              <a:rPr lang="ru-RU" sz="2000" b="1" i="1" dirty="0" smtClean="0">
                <a:solidFill>
                  <a:srgbClr val="7030A0"/>
                </a:solidFill>
              </a:rPr>
            </a:br>
            <a:r>
              <a:rPr lang="ru-RU" sz="2000" b="1" i="1" dirty="0" smtClean="0">
                <a:solidFill>
                  <a:srgbClr val="7030A0"/>
                </a:solidFill>
              </a:rPr>
              <a:t>6. Счастье – это когда мама меня обнимает.</a:t>
            </a:r>
            <a:br>
              <a:rPr lang="ru-RU" sz="2000" b="1" i="1" dirty="0" smtClean="0">
                <a:solidFill>
                  <a:srgbClr val="7030A0"/>
                </a:solidFill>
              </a:rPr>
            </a:br>
            <a:r>
              <a:rPr lang="ru-RU" sz="2000" b="1" i="1" dirty="0" smtClean="0">
                <a:solidFill>
                  <a:srgbClr val="7030A0"/>
                </a:solidFill>
              </a:rPr>
              <a:t>7. Счастье – это когда папа со мной каждый день, чтоб не уезжал куда-то далеко, чтобы мама проводила больше времени со мной, а не на работе.</a:t>
            </a:r>
            <a:br>
              <a:rPr lang="ru-RU" sz="2000" b="1" i="1" dirty="0" smtClean="0">
                <a:solidFill>
                  <a:srgbClr val="7030A0"/>
                </a:solidFill>
              </a:rPr>
            </a:br>
            <a:r>
              <a:rPr lang="ru-RU" sz="2000" b="1" i="1" dirty="0" smtClean="0">
                <a:solidFill>
                  <a:srgbClr val="7030A0"/>
                </a:solidFill>
              </a:rPr>
              <a:t>8. Счастье – это когда меня не ругают родители.</a:t>
            </a:r>
            <a:br>
              <a:rPr lang="ru-RU" sz="2000" b="1" i="1" dirty="0" smtClean="0">
                <a:solidFill>
                  <a:srgbClr val="7030A0"/>
                </a:solidFill>
              </a:rPr>
            </a:br>
            <a:r>
              <a:rPr lang="ru-RU" sz="2000" b="1" i="1" dirty="0" smtClean="0">
                <a:solidFill>
                  <a:srgbClr val="7030A0"/>
                </a:solidFill>
              </a:rPr>
              <a:t>9. Счастье – это когда нет проблем, когда все вместе. Чтобы мама всегда оставалась молодой.</a:t>
            </a:r>
            <a:br>
              <a:rPr lang="ru-RU" sz="2000" b="1" i="1" dirty="0" smtClean="0">
                <a:solidFill>
                  <a:srgbClr val="7030A0"/>
                </a:solidFill>
              </a:rPr>
            </a:br>
            <a:r>
              <a:rPr lang="ru-RU" sz="2000" b="1" i="1" dirty="0" smtClean="0">
                <a:solidFill>
                  <a:srgbClr val="7030A0"/>
                </a:solidFill>
              </a:rPr>
              <a:t>10. Я вот счастливый, потому что у меня есть самые лучшие на свете родители!</a:t>
            </a:r>
            <a:br>
              <a:rPr lang="ru-RU" sz="2000" b="1" i="1" dirty="0" smtClean="0">
                <a:solidFill>
                  <a:srgbClr val="7030A0"/>
                </a:solidFill>
              </a:rPr>
            </a:br>
            <a:endParaRPr lang="ru-RU" sz="2000" b="1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428736"/>
            <a:ext cx="7772400" cy="2357453"/>
          </a:xfrm>
        </p:spPr>
        <p:txBody>
          <a:bodyPr>
            <a:noAutofit/>
          </a:bodyPr>
          <a:lstStyle/>
          <a:p>
            <a:r>
              <a:rPr lang="ru-RU" sz="9600" b="1" i="1" dirty="0" smtClean="0">
                <a:solidFill>
                  <a:srgbClr val="0070C0"/>
                </a:solidFill>
              </a:rPr>
              <a:t>Счастье, когда тебя понимают</a:t>
            </a:r>
            <a:endParaRPr lang="ru-RU" sz="9600" b="1" i="1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929066"/>
            <a:ext cx="6400800" cy="2500330"/>
          </a:xfrm>
        </p:spPr>
        <p:txBody>
          <a:bodyPr>
            <a:noAutofit/>
          </a:bodyPr>
          <a:lstStyle/>
          <a:p>
            <a:endParaRPr lang="ru-RU" sz="96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214291"/>
            <a:ext cx="7772400" cy="1214445"/>
          </a:xfrm>
        </p:spPr>
        <p:txBody>
          <a:bodyPr>
            <a:normAutofit fontScale="90000"/>
          </a:bodyPr>
          <a:lstStyle/>
          <a:p>
            <a:r>
              <a:rPr lang="ru-RU" sz="6000" b="1" i="1" dirty="0" smtClean="0"/>
              <a:t/>
            </a:r>
            <a:br>
              <a:rPr lang="ru-RU" sz="6000" b="1" i="1" dirty="0" smtClean="0"/>
            </a:br>
            <a:r>
              <a:rPr lang="ru-RU" sz="6000" b="1" i="1" dirty="0" smtClean="0"/>
              <a:t/>
            </a:r>
            <a:br>
              <a:rPr lang="ru-RU" sz="6000" b="1" i="1" dirty="0" smtClean="0"/>
            </a:br>
            <a:r>
              <a:rPr lang="ru-RU" sz="6000" b="1" i="1" dirty="0" smtClean="0"/>
              <a:t/>
            </a:r>
            <a:br>
              <a:rPr lang="ru-RU" sz="6000" b="1" i="1" dirty="0" smtClean="0"/>
            </a:br>
            <a:r>
              <a:rPr lang="ru-RU" sz="6000" b="1" i="1" dirty="0" smtClean="0"/>
              <a:t/>
            </a:r>
            <a:br>
              <a:rPr lang="ru-RU" sz="6000" b="1" i="1" dirty="0" smtClean="0"/>
            </a:br>
            <a:r>
              <a:rPr lang="ru-RU" sz="6000" b="1" i="1" dirty="0" smtClean="0"/>
              <a:t/>
            </a:r>
            <a:br>
              <a:rPr lang="ru-RU" sz="6000" b="1" i="1" dirty="0" smtClean="0"/>
            </a:br>
            <a:r>
              <a:rPr lang="ru-RU" sz="6000" b="1" i="1" dirty="0" smtClean="0"/>
              <a:t>Наши </a:t>
            </a:r>
            <a:r>
              <a:rPr lang="ru-RU" sz="6000" b="1" i="1" dirty="0"/>
              <a:t>ошибки в воспитании детей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250" y="2420938"/>
            <a:ext cx="7273925" cy="4032250"/>
          </a:xfrm>
        </p:spPr>
        <p:txBody>
          <a:bodyPr/>
          <a:lstStyle/>
          <a:p>
            <a:pPr algn="l">
              <a:lnSpc>
                <a:spcPct val="90000"/>
              </a:lnSpc>
            </a:pPr>
            <a:r>
              <a:rPr lang="ru-RU" sz="2800" dirty="0"/>
              <a:t>       </a:t>
            </a:r>
          </a:p>
          <a:p>
            <a:pPr algn="l">
              <a:lnSpc>
                <a:spcPct val="90000"/>
              </a:lnSpc>
            </a:pPr>
            <a:endParaRPr lang="ru-RU" sz="2800" dirty="0"/>
          </a:p>
          <a:p>
            <a:pPr algn="l">
              <a:lnSpc>
                <a:spcPct val="90000"/>
              </a:lnSpc>
            </a:pPr>
            <a:endParaRPr lang="ru-RU" sz="2800" dirty="0"/>
          </a:p>
          <a:p>
            <a:pPr algn="l">
              <a:lnSpc>
                <a:spcPct val="90000"/>
              </a:lnSpc>
            </a:pPr>
            <a:endParaRPr lang="ru-RU" sz="2800" dirty="0"/>
          </a:p>
          <a:p>
            <a:pPr algn="l">
              <a:lnSpc>
                <a:spcPct val="90000"/>
              </a:lnSpc>
            </a:pPr>
            <a:endParaRPr lang="ru-RU" sz="2800" dirty="0"/>
          </a:p>
          <a:p>
            <a:pPr algn="l">
              <a:lnSpc>
                <a:spcPct val="90000"/>
              </a:lnSpc>
            </a:pPr>
            <a:r>
              <a:rPr lang="ru-RU" sz="2800" dirty="0"/>
              <a:t>                      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ru-RU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Слишком мало времени для воспитания ребенка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28596" y="1571612"/>
            <a:ext cx="4038600" cy="4525963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b="1" i="1" dirty="0" smtClean="0"/>
              <a:t> Мнение родителей: </a:t>
            </a:r>
          </a:p>
          <a:p>
            <a:pPr>
              <a:lnSpc>
                <a:spcPct val="80000"/>
              </a:lnSpc>
            </a:pPr>
            <a:r>
              <a:rPr lang="ru-RU" dirty="0" smtClean="0"/>
              <a:t>Многие взрослые очень загружены на работе, но каждую свободную минутку стараются проводить с детьми: они отводят их в сад, готовят для них, стирают, покупают все, что им нужно. </a:t>
            </a:r>
          </a:p>
          <a:p>
            <a:pPr>
              <a:lnSpc>
                <a:spcPct val="80000"/>
              </a:lnSpc>
            </a:pPr>
            <a:r>
              <a:rPr lang="ru-RU" dirty="0" smtClean="0"/>
              <a:t>Дети должны сами понимать, что у родителей просто нет времени поиграть и почитать с ними.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3200" b="1" i="1" dirty="0" smtClean="0"/>
              <a:t> Совет родителям</a:t>
            </a:r>
            <a:r>
              <a:rPr lang="ru-RU" b="1" i="1" dirty="0" smtClean="0"/>
              <a:t>:</a:t>
            </a:r>
            <a:r>
              <a:rPr lang="ru-RU" dirty="0" smtClean="0"/>
              <a:t> </a:t>
            </a:r>
            <a:endParaRPr lang="en-US" dirty="0" smtClean="0"/>
          </a:p>
          <a:p>
            <a:pPr>
              <a:lnSpc>
                <a:spcPct val="80000"/>
              </a:lnSpc>
            </a:pPr>
            <a:r>
              <a:rPr lang="ru-RU" dirty="0" smtClean="0"/>
              <a:t>Взрослые часто забывают простую истину – если уж родили ребенка, надо и время для него найти. </a:t>
            </a:r>
            <a:endParaRPr lang="en-US" dirty="0" smtClean="0"/>
          </a:p>
          <a:p>
            <a:pPr>
              <a:lnSpc>
                <a:spcPct val="80000"/>
              </a:lnSpc>
            </a:pPr>
            <a:r>
              <a:rPr lang="ru-RU" dirty="0" smtClean="0"/>
              <a:t>Ребенок, который все время слышит, что у взрослых нет на него времени, будет искать среди чужих людей родственные души. </a:t>
            </a:r>
            <a:endParaRPr lang="en-US" dirty="0" smtClean="0"/>
          </a:p>
          <a:p>
            <a:pPr>
              <a:lnSpc>
                <a:spcPct val="80000"/>
              </a:lnSpc>
            </a:pPr>
            <a:r>
              <a:rPr lang="ru-RU" dirty="0" smtClean="0"/>
              <a:t>Даже если ваш день расписан по минутам, найдите вечером полчаса (в этом вопросе качество важнее количества) поговорите с ним, обсудите прочитанную книгу или посмотрите фильм. </a:t>
            </a:r>
            <a:endParaRPr lang="en-US" dirty="0" smtClean="0"/>
          </a:p>
          <a:p>
            <a:pPr>
              <a:lnSpc>
                <a:spcPct val="80000"/>
              </a:lnSpc>
            </a:pPr>
            <a:r>
              <a:rPr lang="ru-RU" sz="3200" b="1" i="1" dirty="0" smtClean="0"/>
              <a:t>Ребенку это необходимо</a:t>
            </a:r>
            <a:r>
              <a:rPr lang="en-US" sz="3200" b="1" i="1" dirty="0" smtClean="0"/>
              <a:t>!</a:t>
            </a:r>
            <a:endParaRPr lang="ru-RU" dirty="0"/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0" y="188913"/>
            <a:ext cx="9144000" cy="10969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Заголовок 1"/>
          <p:cNvPicPr>
            <a:picLocks noGrp="1" noChangeArrowheads="1"/>
          </p:cNvPicPr>
          <p:nvPr>
            <p:ph type="title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100" y="36513"/>
            <a:ext cx="8656638" cy="2236787"/>
          </a:xfrm>
        </p:spPr>
      </p:pic>
      <p:sp>
        <p:nvSpPr>
          <p:cNvPr id="31747" name="Текст 2"/>
          <p:cNvSpPr>
            <a:spLocks noGrp="1"/>
          </p:cNvSpPr>
          <p:nvPr>
            <p:ph type="body" sz="half" idx="1"/>
          </p:nvPr>
        </p:nvSpPr>
        <p:spPr>
          <a:xfrm>
            <a:off x="500063" y="2357438"/>
            <a:ext cx="4214812" cy="4000500"/>
          </a:xfrm>
        </p:spPr>
        <p:txBody>
          <a:bodyPr/>
          <a:lstStyle/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2400" dirty="0" smtClean="0"/>
              <a:t>      </a:t>
            </a:r>
            <a:r>
              <a:rPr lang="ru-RU" sz="3200" dirty="0" smtClean="0"/>
              <a:t>Правильное питание должно обеспечить поступление в организм всех необходимых веществ: углеводов, жиров, белков и витаминов.</a:t>
            </a:r>
          </a:p>
          <a:p>
            <a:pPr>
              <a:buFont typeface="Wingdings 2" pitchFamily="18" charset="2"/>
              <a:buNone/>
            </a:pPr>
            <a:endParaRPr lang="ru-RU" sz="2400" dirty="0" smtClean="0"/>
          </a:p>
        </p:txBody>
      </p:sp>
      <p:pic>
        <p:nvPicPr>
          <p:cNvPr id="31748" name="Содержимое 4" descr="0_2314b_4f69a0fa_L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072063" y="2500313"/>
            <a:ext cx="3571875" cy="4000500"/>
          </a:xfrm>
        </p:spPr>
      </p:pic>
    </p:spTree>
  </p:cSld>
  <p:clrMapOvr>
    <a:masterClrMapping/>
  </p:clrMapOvr>
  <p:transition spd="slow">
    <p:checke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747</TotalTime>
  <Words>638</Words>
  <Application>Microsoft Office PowerPoint</Application>
  <PresentationFormat>Экран (4:3)</PresentationFormat>
  <Paragraphs>86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Совместное родительское собрание  «Счастье, когда тебя понимают»</vt:lpstr>
      <vt:lpstr>Презентация PowerPoint</vt:lpstr>
      <vt:lpstr>Презентация PowerPoint</vt:lpstr>
      <vt:lpstr>Презентация PowerPoint</vt:lpstr>
      <vt:lpstr>1. Я иногда не бываю счастливой, потому что меня бьёт брат или папа, когда у меня бардак. 2. Я счастлива, так как у меня есть папа и мама и горжусь тем, что они для меня делают. 3. Счастье – это когда близкие, родные люди помогают тебе в трудных ситуациях. Счастье – это любовь близких. 4. Счастье – это когда есть семья. Когда есть мама и папа, брат и сестра. 5. Счастье – это когда вся семья собирается вместе. Когда мама приходит с работы. 6. Счастье – это когда мама меня обнимает. 7. Счастье – это когда папа со мной каждый день, чтоб не уезжал куда-то далеко, чтобы мама проводила больше времени со мной, а не на работе. 8. Счастье – это когда меня не ругают родители. 9. Счастье – это когда нет проблем, когда все вместе. Чтобы мама всегда оставалась молодой. 10. Я вот счастливый, потому что у меня есть самые лучшие на свете родители! </vt:lpstr>
      <vt:lpstr>Счастье, когда тебя понимают</vt:lpstr>
      <vt:lpstr>     Наши ошибки в воспитании детей</vt:lpstr>
      <vt:lpstr> Слишком мало времени для воспитания ребенка </vt:lpstr>
      <vt:lpstr>Презентация PowerPoint</vt:lpstr>
      <vt:lpstr>Презентация PowerPoint</vt:lpstr>
      <vt:lpstr>наказания</vt:lpstr>
      <vt:lpstr>Презентация PowerPoint</vt:lpstr>
      <vt:lpstr>1. Бьют ремнём; 2. устраивают домашний арест на 2-3 недели; 3. лишают прогулок; 4. ставят в угол; стукают по голове; 5. не разрешают играть на компьютере; 6.припугивают ремнём; 7.заставляют выполнять работу по дому; 8.выгоняют в свою комнату, не разрешают гулять; 9.не разговаривают со мной; 10. заставляют делать то, что я ненавижу; 11. бьют жгутом; лишают телевизора; 12.лупят тапочкой; 13.дерут за уши, дёргают за волосы. </vt:lpstr>
      <vt:lpstr>Презентация PowerPoint</vt:lpstr>
      <vt:lpstr>1. дурочка, дурачок; 2.даун, идиотка; 3.дебилка; 4.всадник без головы; 5.не коси под дуру; 6.поганка, двоечница; 7.бестолочь,копуша,неряха; 8.тупая, дурная; 9.пустоголовый дурак; 10.пустая твоя голова; 11.кулёма, дурында, кикимора</vt:lpstr>
      <vt:lpstr>Детей надо баловать по-умному</vt:lpstr>
      <vt:lpstr>Ситуации</vt:lpstr>
      <vt:lpstr> Тест «Какой вы родитель»</vt:lpstr>
      <vt:lpstr>Если вы набрали 5-6 баллов – вы живете с ребенком душа в душу. Он искренне любит и уважает вас, ваши отношения способствуют становлению личности!   Сумма баллов от 7 до 8 свидетельствует о намечающихся сложностях в ваших отношениях с ребенком, непонимании его проблем, попытках перенести вину за недостатки его развития на самого ребенка.   Сумма 10 баллов – вы непоследовательны в общении с ребенком. Он уважает вас, хотя и не всегда с вами откровенен. Его развитие подвержено влиянию случайных обстоятельств.</vt:lpstr>
      <vt:lpstr>Презентация PowerPoint</vt:lpstr>
      <vt:lpstr>Законы семьи</vt:lpstr>
      <vt:lpstr> Покинут счастьем будет тот, Кого ребёнком плохо воспитали. Побег зелёный выпрямить легко, Сухую ветвь один огонь исправит.</vt:lpstr>
    </vt:vector>
  </TitlesOfParts>
  <Company>BEST XP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Педагогика </dc:title>
  <dc:creator>S.Dvornitsyn</dc:creator>
  <cp:lastModifiedBy>RePack by Diakov</cp:lastModifiedBy>
  <cp:revision>94</cp:revision>
  <dcterms:created xsi:type="dcterms:W3CDTF">2011-12-10T16:37:34Z</dcterms:created>
  <dcterms:modified xsi:type="dcterms:W3CDTF">2018-03-27T14:25:59Z</dcterms:modified>
</cp:coreProperties>
</file>