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5" r:id="rId3"/>
    <p:sldId id="296" r:id="rId4"/>
    <p:sldId id="257" r:id="rId5"/>
    <p:sldId id="258" r:id="rId6"/>
    <p:sldId id="260" r:id="rId7"/>
    <p:sldId id="261" r:id="rId8"/>
    <p:sldId id="262" r:id="rId9"/>
    <p:sldId id="259" r:id="rId10"/>
    <p:sldId id="263" r:id="rId11"/>
    <p:sldId id="271" r:id="rId12"/>
    <p:sldId id="270" r:id="rId13"/>
    <p:sldId id="269" r:id="rId14"/>
    <p:sldId id="268" r:id="rId15"/>
    <p:sldId id="264" r:id="rId16"/>
    <p:sldId id="276" r:id="rId17"/>
    <p:sldId id="275" r:id="rId18"/>
    <p:sldId id="274" r:id="rId19"/>
    <p:sldId id="273" r:id="rId20"/>
    <p:sldId id="265" r:id="rId21"/>
    <p:sldId id="277" r:id="rId22"/>
    <p:sldId id="280" r:id="rId23"/>
    <p:sldId id="279" r:id="rId24"/>
    <p:sldId id="278" r:id="rId25"/>
    <p:sldId id="266" r:id="rId26"/>
    <p:sldId id="284" r:id="rId27"/>
    <p:sldId id="283" r:id="rId28"/>
    <p:sldId id="281" r:id="rId29"/>
    <p:sldId id="282" r:id="rId30"/>
    <p:sldId id="267" r:id="rId31"/>
    <p:sldId id="287" r:id="rId32"/>
    <p:sldId id="272" r:id="rId33"/>
    <p:sldId id="285" r:id="rId34"/>
    <p:sldId id="286" r:id="rId35"/>
    <p:sldId id="288" r:id="rId36"/>
    <p:sldId id="289" r:id="rId37"/>
    <p:sldId id="292" r:id="rId38"/>
    <p:sldId id="291" r:id="rId39"/>
    <p:sldId id="290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4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821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286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79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95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71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0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5528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238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9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5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50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C1900-8318-4283-9179-435BA1EC134A}" type="datetimeFigureOut">
              <a:rPr lang="ru-RU" smtClean="0"/>
              <a:t>15.02.2018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A0FF3-C8FB-49B7-BADD-5664EE7D7D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424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36.xml"/><Relationship Id="rId13" Type="http://schemas.openxmlformats.org/officeDocument/2006/relationships/slide" Target="slide31.xml"/><Relationship Id="rId18" Type="http://schemas.openxmlformats.org/officeDocument/2006/relationships/slide" Target="slide26.xml"/><Relationship Id="rId26" Type="http://schemas.openxmlformats.org/officeDocument/2006/relationships/slide" Target="slide24.xml"/><Relationship Id="rId3" Type="http://schemas.openxmlformats.org/officeDocument/2006/relationships/slide" Target="slide6.xml"/><Relationship Id="rId21" Type="http://schemas.openxmlformats.org/officeDocument/2006/relationships/slide" Target="slide29.xml"/><Relationship Id="rId34" Type="http://schemas.openxmlformats.org/officeDocument/2006/relationships/slide" Target="slide12.xml"/><Relationship Id="rId7" Type="http://schemas.openxmlformats.org/officeDocument/2006/relationships/slide" Target="slide35.xml"/><Relationship Id="rId12" Type="http://schemas.openxmlformats.org/officeDocument/2006/relationships/slide" Target="slide30.xml"/><Relationship Id="rId17" Type="http://schemas.openxmlformats.org/officeDocument/2006/relationships/slide" Target="slide25.xml"/><Relationship Id="rId25" Type="http://schemas.openxmlformats.org/officeDocument/2006/relationships/slide" Target="slide23.xml"/><Relationship Id="rId33" Type="http://schemas.openxmlformats.org/officeDocument/2006/relationships/slide" Target="slide11.xml"/><Relationship Id="rId2" Type="http://schemas.openxmlformats.org/officeDocument/2006/relationships/slide" Target="slide5.xml"/><Relationship Id="rId16" Type="http://schemas.openxmlformats.org/officeDocument/2006/relationships/slide" Target="slide34.xml"/><Relationship Id="rId20" Type="http://schemas.openxmlformats.org/officeDocument/2006/relationships/slide" Target="slide28.xml"/><Relationship Id="rId29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11" Type="http://schemas.openxmlformats.org/officeDocument/2006/relationships/slide" Target="slide39.xml"/><Relationship Id="rId24" Type="http://schemas.openxmlformats.org/officeDocument/2006/relationships/slide" Target="slide22.xml"/><Relationship Id="rId32" Type="http://schemas.openxmlformats.org/officeDocument/2006/relationships/slide" Target="slide10.xml"/><Relationship Id="rId5" Type="http://schemas.openxmlformats.org/officeDocument/2006/relationships/slide" Target="slide8.xml"/><Relationship Id="rId15" Type="http://schemas.openxmlformats.org/officeDocument/2006/relationships/slide" Target="slide33.xml"/><Relationship Id="rId23" Type="http://schemas.openxmlformats.org/officeDocument/2006/relationships/slide" Target="slide21.xml"/><Relationship Id="rId28" Type="http://schemas.openxmlformats.org/officeDocument/2006/relationships/slide" Target="slide16.xml"/><Relationship Id="rId36" Type="http://schemas.openxmlformats.org/officeDocument/2006/relationships/slide" Target="slide14.xml"/><Relationship Id="rId10" Type="http://schemas.openxmlformats.org/officeDocument/2006/relationships/slide" Target="slide38.xml"/><Relationship Id="rId19" Type="http://schemas.openxmlformats.org/officeDocument/2006/relationships/slide" Target="slide27.xml"/><Relationship Id="rId31" Type="http://schemas.openxmlformats.org/officeDocument/2006/relationships/slide" Target="slide19.xml"/><Relationship Id="rId4" Type="http://schemas.openxmlformats.org/officeDocument/2006/relationships/slide" Target="slide7.xml"/><Relationship Id="rId9" Type="http://schemas.openxmlformats.org/officeDocument/2006/relationships/slide" Target="slide37.xml"/><Relationship Id="rId14" Type="http://schemas.openxmlformats.org/officeDocument/2006/relationships/slide" Target="slide32.xml"/><Relationship Id="rId22" Type="http://schemas.openxmlformats.org/officeDocument/2006/relationships/slide" Target="slide20.xml"/><Relationship Id="rId27" Type="http://schemas.openxmlformats.org/officeDocument/2006/relationships/slide" Target="slide15.xml"/><Relationship Id="rId30" Type="http://schemas.openxmlformats.org/officeDocument/2006/relationships/slide" Target="slide18.xml"/><Relationship Id="rId35" Type="http://schemas.openxmlformats.org/officeDocument/2006/relationships/slide" Target="slide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01298"/>
            <a:ext cx="8928992" cy="2952327"/>
          </a:xfrm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>
            <a:noAutofit/>
          </a:bodyPr>
          <a:lstStyle/>
          <a:p>
            <a:pPr algn="l"/>
            <a:r>
              <a:rPr lang="ru-RU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МЫ </a:t>
            </a:r>
            <a:br>
              <a:rPr lang="ru-RU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ПОВТОРИМ </a:t>
            </a:r>
            <a:br>
              <a:rPr lang="ru-RU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СЕГОДНЯ С ВАМИ…</a:t>
            </a:r>
            <a:endParaRPr lang="ru-RU" sz="6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16632"/>
            <a:ext cx="4283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08104" y="4077072"/>
            <a:ext cx="309634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Подготовил: </a:t>
            </a:r>
            <a:endParaRPr lang="ru-RU" b="1" dirty="0" smtClean="0"/>
          </a:p>
          <a:p>
            <a:r>
              <a:rPr lang="ru-RU" b="1" i="1" dirty="0" smtClean="0"/>
              <a:t>учитель  информатики </a:t>
            </a:r>
            <a:endParaRPr lang="ru-RU" b="1" dirty="0" smtClean="0"/>
          </a:p>
          <a:p>
            <a:r>
              <a:rPr lang="ru-RU" b="1" i="1" dirty="0" smtClean="0"/>
              <a:t>Григорьев Игорь </a:t>
            </a:r>
            <a:r>
              <a:rPr lang="ru-RU" b="1" i="1" dirty="0"/>
              <a:t>Евгеньевич</a:t>
            </a:r>
            <a:endParaRPr lang="ru-RU" b="1" dirty="0"/>
          </a:p>
          <a:p>
            <a:r>
              <a:rPr lang="ru-RU" b="1" i="1" dirty="0" smtClean="0"/>
              <a:t>МБОУ СОШ № 15</a:t>
            </a:r>
            <a:endParaRPr lang="ru-RU" b="1" dirty="0" smtClean="0"/>
          </a:p>
          <a:p>
            <a:r>
              <a:rPr lang="ru-RU" b="1" i="1" dirty="0" smtClean="0"/>
              <a:t>Станица Роговская</a:t>
            </a:r>
            <a:endParaRPr lang="ru-RU" b="1" dirty="0" smtClean="0"/>
          </a:p>
          <a:p>
            <a:r>
              <a:rPr lang="ru-RU" b="1" i="1" dirty="0" err="1" smtClean="0"/>
              <a:t>Тимашевский</a:t>
            </a:r>
            <a:r>
              <a:rPr lang="ru-RU" b="1" i="1" dirty="0" smtClean="0"/>
              <a:t> район</a:t>
            </a:r>
            <a:endParaRPr lang="ru-RU" b="1" dirty="0" smtClean="0"/>
          </a:p>
          <a:p>
            <a:r>
              <a:rPr lang="ru-RU" b="1" i="1" dirty="0" smtClean="0"/>
              <a:t>Краснодарский край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1586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КАКОЕ ЧИСЛО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ПОЛУЧИТСЯ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 ПЕРЕВОДЕ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ЧИСЛА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1001</a:t>
            </a:r>
            <a:r>
              <a:rPr lang="ru-RU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ДЕСЯТИЧНОЕ ЧИСЛО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458112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339752" y="4765794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1001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= 9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73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КАКОЕ ЧИСЛО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ПОЛУЧИТСЯ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 ПЕРЕВОДЕ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ЧИСЛА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100</a:t>
            </a:r>
            <a:r>
              <a:rPr lang="ru-RU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ДЕСЯТИЧНОЕ ЧИСЛО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458112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339752" y="4765794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100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= 4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25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КАКОЕ ЧИСЛО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ПОЛУЧИТСЯ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 ПЕРЕВОДЕ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ЧИСЛА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ru-RU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16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ДЕСЯТИЧНОЕ ЧИСЛО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458112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339752" y="4765794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= 17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25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КАКОЕ ЧИСЛО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ПОЛУЧИТСЯ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 ПЕРЕВОДЕ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ЧИСЛА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ru-RU" b="1" baseline="-250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ДЕСЯТИЧНОЕ ЧИСЛО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458112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339752" y="4765794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5400" b="1" baseline="-25000" dirty="0">
                <a:latin typeface="Arial" pitchFamily="34" charset="0"/>
                <a:cs typeface="Arial" pitchFamily="34" charset="0"/>
              </a:rPr>
              <a:t>8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= 9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25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КАКОЕ ЧИСЛО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ПОЛУЧИТСЯ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 ПЕРЕВОДЕ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ЧИСЛА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1101</a:t>
            </a:r>
            <a:r>
              <a:rPr lang="ru-RU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ДЕСЯТИЧНОЕ ЧИСЛО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458112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339752" y="4765794"/>
            <a:ext cx="43924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1101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= 13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25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  ВОТ   ПРИМЕР:</a:t>
            </a:r>
            <a:b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101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+ 111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=_______ 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НАЙДИ ОТВЕТ …</a:t>
            </a:r>
            <a:endParaRPr lang="ru-RU" sz="5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904" y="4509614"/>
            <a:ext cx="374441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1100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5400" b="1" baseline="-25000" dirty="0" smtClean="0">
              <a:latin typeface="Arial" pitchFamily="34" charset="0"/>
              <a:cs typeface="Arial" pitchFamily="34" charset="0"/>
            </a:endParaRPr>
          </a:p>
          <a:p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5805264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ru-RU" sz="40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95736" y="4149080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07504" y="5589283"/>
            <a:ext cx="1440160" cy="1139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8855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  ВОТ   ПРИМЕР:</a:t>
            </a:r>
            <a:b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1011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+ 101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=_______ 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НАЙДИ ОТВЕТ …</a:t>
            </a:r>
            <a:endParaRPr lang="ru-RU" sz="5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904" y="4509614"/>
            <a:ext cx="41764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10000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5400" b="1" baseline="-25000" dirty="0" smtClean="0">
              <a:latin typeface="Arial" pitchFamily="34" charset="0"/>
              <a:cs typeface="Arial" pitchFamily="34" charset="0"/>
            </a:endParaRPr>
          </a:p>
          <a:p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5805264"/>
            <a:ext cx="1440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16</a:t>
            </a:r>
            <a:r>
              <a:rPr lang="ru-RU" sz="40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95736" y="4149080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07504" y="5589283"/>
            <a:ext cx="1440160" cy="1139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60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  ВОТ   ПРИМЕР:</a:t>
            </a:r>
            <a:b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1101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110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=_______ 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НАЙДИ ОТВЕТ …</a:t>
            </a:r>
            <a:endParaRPr lang="ru-RU" sz="5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904" y="4509614"/>
            <a:ext cx="35283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111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5400" b="1" baseline="-25000" dirty="0" smtClean="0">
              <a:latin typeface="Arial" pitchFamily="34" charset="0"/>
              <a:cs typeface="Arial" pitchFamily="34" charset="0"/>
            </a:endParaRPr>
          </a:p>
          <a:p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5805264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7</a:t>
            </a:r>
            <a:r>
              <a:rPr lang="ru-RU" sz="40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411760" y="4138183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07504" y="5589283"/>
            <a:ext cx="1440160" cy="1139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60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  ВОТ   ПРИМЕР:</a:t>
            </a:r>
            <a:b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1011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111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=_______ 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НАЙДИ ОТВЕТ …</a:t>
            </a:r>
            <a:endParaRPr lang="ru-RU" sz="5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904" y="4509614"/>
            <a:ext cx="38164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100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5400" b="1" baseline="-25000" dirty="0" smtClean="0">
              <a:latin typeface="Arial" pitchFamily="34" charset="0"/>
              <a:cs typeface="Arial" pitchFamily="34" charset="0"/>
            </a:endParaRPr>
          </a:p>
          <a:p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5805264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4</a:t>
            </a:r>
            <a:r>
              <a:rPr lang="ru-RU" sz="40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382921" y="4155870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07504" y="5589283"/>
            <a:ext cx="1440160" cy="1139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омой 8">
            <a:hlinkClick r:id="rId2" action="ppaction://hlinksldjump" highlightClick="1"/>
          </p:cNvPr>
          <p:cNvSpPr/>
          <p:nvPr/>
        </p:nvSpPr>
        <p:spPr>
          <a:xfrm>
            <a:off x="8612832" y="63177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60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  ВОТ   ПРИМЕР:</a:t>
            </a:r>
            <a:b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111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+ 111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=_______ </a:t>
            </a:r>
            <a:r>
              <a:rPr lang="ru-RU" sz="5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5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НАЙДИ ОТВЕТ …</a:t>
            </a:r>
            <a:endParaRPr lang="ru-RU" sz="5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07904" y="4509614"/>
            <a:ext cx="41764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1110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en-US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5400" b="1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5805264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14</a:t>
            </a:r>
            <a:r>
              <a:rPr lang="ru-RU" sz="40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40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267744" y="4005064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07504" y="5589283"/>
            <a:ext cx="1440160" cy="11398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607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Вступление 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36145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4000" b="1" dirty="0" smtClean="0"/>
              <a:t>Это внеклассное мероприятие для 8 классов позволит повторить, обобщить и закрепить полученные знания за первое полугодие. Мероприятие построено по принципу телеигры « Своя игра». </a:t>
            </a:r>
            <a:r>
              <a:rPr lang="ru-RU" sz="4000" b="1" smtClean="0"/>
              <a:t>Семь </a:t>
            </a:r>
            <a:r>
              <a:rPr lang="ru-RU" sz="4000" b="1" smtClean="0"/>
              <a:t>тем, </a:t>
            </a:r>
            <a:r>
              <a:rPr lang="ru-RU" sz="4000" b="1" dirty="0" smtClean="0"/>
              <a:t>по </a:t>
            </a:r>
            <a:r>
              <a:rPr lang="ru-RU" sz="4000" b="1" dirty="0"/>
              <a:t>5</a:t>
            </a:r>
            <a:r>
              <a:rPr lang="ru-RU" sz="4000" b="1" dirty="0" smtClean="0"/>
              <a:t> вопросов в </a:t>
            </a:r>
            <a:r>
              <a:rPr lang="ru-RU" sz="4000" b="1" smtClean="0"/>
              <a:t>каждой теме, </a:t>
            </a:r>
            <a:r>
              <a:rPr lang="ru-RU" sz="4000" b="1" dirty="0" smtClean="0"/>
              <a:t>теоретического и практического направления.</a:t>
            </a:r>
            <a:r>
              <a:rPr lang="ru-RU" b="1" dirty="0" smtClean="0"/>
              <a:t> </a:t>
            </a:r>
            <a:endParaRPr lang="ru-RU" b="1" dirty="0" smtClean="0"/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Удачной игры!</a:t>
            </a:r>
            <a:endParaRPr lang="ru-RU" sz="5400" b="1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92" y="623731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latin typeface="Arial" pitchFamily="34" charset="0"/>
                <a:cs typeface="Arial" pitchFamily="34" charset="0"/>
              </a:rPr>
              <a:t>Данный слайд скрыт для демонстрации</a:t>
            </a:r>
            <a:endParaRPr lang="ru-RU" i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908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60648"/>
            <a:ext cx="9108504" cy="3312368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НАЗЫВАЕТСЯ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ЛОГИЧЕСКАЯ ОПЕРАЦИЯ,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ЛАТИНСКОМ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ЯЗЫКЕ,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КОТОРАЯ ОБОЗНАЧАЕТСЯ ЗНАКОМ</a:t>
            </a:r>
            <a:endParaRPr 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19872" y="3140968"/>
            <a:ext cx="1512168" cy="79208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&amp;</a:t>
            </a:r>
            <a:endParaRPr lang="ru-RU" sz="5400" dirty="0"/>
          </a:p>
        </p:txBody>
      </p:sp>
      <p:sp>
        <p:nvSpPr>
          <p:cNvPr id="5" name="TextBox 4"/>
          <p:cNvSpPr txBox="1"/>
          <p:nvPr/>
        </p:nvSpPr>
        <p:spPr>
          <a:xfrm>
            <a:off x="2414878" y="4653136"/>
            <a:ext cx="38133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КОНЪЮНКЦИЯ 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(УМНОЖЕНИЕ)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58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60648"/>
            <a:ext cx="9108504" cy="3312368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НАЗЫВАЕТСЯ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ЛОГИЧЕСКАЯ ОПЕРАЦИЯ,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ЛАТИНСКОМ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ЯЗЫКЕ,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КОТОРАЯ ОБОЗНАЧАЕТСЯ ЗНАКОМ</a:t>
            </a:r>
            <a:endParaRPr 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19872" y="3140968"/>
            <a:ext cx="1512168" cy="79208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002060"/>
                </a:solidFill>
                <a:sym typeface="Symbol"/>
              </a:rPr>
              <a:t></a:t>
            </a:r>
            <a:endParaRPr lang="ru-RU" sz="7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4878" y="4653136"/>
            <a:ext cx="38133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КОНЪЮНКЦИЯ 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(УМНОЖЕНИЕ)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83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60648"/>
            <a:ext cx="9108504" cy="3312368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НАЗЫВАЕТСЯ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ЛОГИЧЕСКАЯ ОПЕРАЦИЯ,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ЛАТИНСКОМ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ЯЗЫКЕ,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КОТОРАЯ ОБОЗНАЧАЕТСЯ ЗНАКОМ</a:t>
            </a:r>
            <a:endParaRPr 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32283" y="3284984"/>
            <a:ext cx="1512168" cy="79208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rgbClr val="002060"/>
                </a:solidFill>
                <a:sym typeface="Symbol"/>
              </a:rPr>
              <a:t></a:t>
            </a:r>
            <a:endParaRPr lang="ru-RU" sz="72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69646" y="4653135"/>
            <a:ext cx="50374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ИНВЕРСИЯ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(ПЕРЕВОРАЧИВАЮ)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83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60648"/>
            <a:ext cx="9108504" cy="3312368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НАЗЫВАЕТСЯ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ЛОГИЧЕСКАЯ ОПЕРАЦИЯ,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ЛАТИНСКОМ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ЯЗЫКЕ,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КОТОРАЯ ОБОЗНАЧАЕТСЯ ЗНАКОМ</a:t>
            </a:r>
            <a:endParaRPr 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19872" y="3140968"/>
            <a:ext cx="1512168" cy="79208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</a:t>
            </a:r>
            <a:endParaRPr lang="ru-RU" sz="7200" dirty="0"/>
          </a:p>
        </p:txBody>
      </p:sp>
      <p:sp>
        <p:nvSpPr>
          <p:cNvPr id="5" name="TextBox 4"/>
          <p:cNvSpPr txBox="1"/>
          <p:nvPr/>
        </p:nvSpPr>
        <p:spPr>
          <a:xfrm>
            <a:off x="2414878" y="4653136"/>
            <a:ext cx="38133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ДИЗЪЮНКЦИЯ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(СЛОЖЕНИЕ)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83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260648"/>
            <a:ext cx="9108504" cy="3312368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 НАЗЫВАЕТСЯ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ЛОГИЧЕСКАЯ ОПЕРАЦИЯ,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 </a:t>
            </a:r>
            <a:r>
              <a:rPr lang="ru-RU" sz="3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ЛАТИНСКОМ</a:t>
            </a: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ЯЗЫКЕ, </a:t>
            </a:r>
            <a:b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КОТОРАЯ ОБОЗНАЧАЕТСЯ ЗНАКОМ</a:t>
            </a:r>
            <a:endParaRPr lang="ru-RU" sz="3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19872" y="3140968"/>
            <a:ext cx="1512168" cy="79208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  <a:sym typeface="Symbol"/>
              </a:rPr>
              <a:t>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4878" y="4653136"/>
            <a:ext cx="38133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ДИЗЪЮНКЦИЯ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(СЛОЖЕНИЕ)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83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306896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БЛОК-СХЕМЫ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АЛГОРИТМА –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ЭТО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ФИГУРЫ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КОТОРЫЕ ЗАМЕНЯЮТ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СЛОВА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СКАЖИТЕ СЛОВАМИ, ЧТО ЗДЕСЬ НАРИСОВАНО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457765" y="3176972"/>
            <a:ext cx="2088232" cy="5040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>
            <a:stCxn id="4" idx="4"/>
          </p:cNvCxnSpPr>
          <p:nvPr/>
        </p:nvCxnSpPr>
        <p:spPr>
          <a:xfrm>
            <a:off x="4501881" y="3681028"/>
            <a:ext cx="0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Блок-схема: данные 6"/>
          <p:cNvSpPr/>
          <p:nvPr/>
        </p:nvSpPr>
        <p:spPr>
          <a:xfrm>
            <a:off x="2843808" y="4069562"/>
            <a:ext cx="3024335" cy="432048"/>
          </a:xfrm>
          <a:prstGeom prst="flowChartInputOutp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411760" y="5037893"/>
            <a:ext cx="44644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НАЧАЛО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АЛГОРИТМА   </a:t>
            </a:r>
          </a:p>
          <a:p>
            <a:pPr algn="ctr"/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ВВОД ДАННЫХ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4572000" y="5570695"/>
            <a:ext cx="0" cy="50405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1619672" y="5051353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Управляющая кнопка: домой 12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15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306896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БЛОК-СХЕМЫ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АЛГОРИТМА –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ЭТО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ФИГУРЫ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КОТОРЫЕ ЗАМЕНЯЮТ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СЛОВА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СКАЖИТЕ СЛОВАМИ, ЧТО ЗДЕСЬ НАРИСОВАНО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Ромб 2"/>
          <p:cNvSpPr/>
          <p:nvPr/>
        </p:nvSpPr>
        <p:spPr>
          <a:xfrm>
            <a:off x="3826438" y="3068960"/>
            <a:ext cx="1152128" cy="1512168"/>
          </a:xfrm>
          <a:prstGeom prst="diamond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4077072"/>
            <a:ext cx="1224136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Х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36096" y="4077072"/>
            <a:ext cx="1512168" cy="43204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</a:rPr>
              <a:t>У</a:t>
            </a:r>
            <a:endParaRPr lang="ru-RU" sz="2400" b="1" dirty="0">
              <a:solidFill>
                <a:srgbClr val="002060"/>
              </a:solidFill>
            </a:endParaRPr>
          </a:p>
        </p:txBody>
      </p:sp>
      <p:cxnSp>
        <p:nvCxnSpPr>
          <p:cNvPr id="12" name="Прямая соединительная линия 11"/>
          <p:cNvCxnSpPr>
            <a:stCxn id="3" idx="1"/>
          </p:cNvCxnSpPr>
          <p:nvPr/>
        </p:nvCxnSpPr>
        <p:spPr>
          <a:xfrm flipH="1">
            <a:off x="2735796" y="3825044"/>
            <a:ext cx="109064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endCxn id="5" idx="0"/>
          </p:cNvCxnSpPr>
          <p:nvPr/>
        </p:nvCxnSpPr>
        <p:spPr>
          <a:xfrm>
            <a:off x="2735796" y="3825044"/>
            <a:ext cx="0" cy="2520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3" idx="3"/>
          </p:cNvCxnSpPr>
          <p:nvPr/>
        </p:nvCxnSpPr>
        <p:spPr>
          <a:xfrm>
            <a:off x="4978566" y="3825044"/>
            <a:ext cx="12136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8" idx="0"/>
          </p:cNvCxnSpPr>
          <p:nvPr/>
        </p:nvCxnSpPr>
        <p:spPr>
          <a:xfrm>
            <a:off x="6192180" y="3825044"/>
            <a:ext cx="0" cy="25202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339752" y="5301208"/>
            <a:ext cx="5472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ЕСЛИ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ВЫПОЛНЯЕТСЯ УСЛОВИЕ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ТО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Х, </a:t>
            </a:r>
          </a:p>
          <a:p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ИНАЧЕ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71600" y="494116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Управляющая кнопка: домой 20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45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306896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БЛОК-СХЕМЫ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АЛГОРИТМА –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ЭТО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ФИГУРЫ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КОТОРЫЕ ЗАМЕНЯЮТ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СЛОВА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СКАЖИТЕ СЛОВАМИ, ЧТО ЗДЕСЬ НАРИСОВАНО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486185" y="4056912"/>
            <a:ext cx="2088232" cy="50405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530301" y="3696872"/>
            <a:ext cx="0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Блок-схема: данные 6"/>
          <p:cNvSpPr/>
          <p:nvPr/>
        </p:nvSpPr>
        <p:spPr>
          <a:xfrm>
            <a:off x="3203848" y="3258363"/>
            <a:ext cx="3024335" cy="432048"/>
          </a:xfrm>
          <a:prstGeom prst="flowChartInputOutp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4555362" y="5286650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719158" y="4941168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ВЫВОД</a:t>
            </a:r>
          </a:p>
          <a:p>
            <a:pPr algn="ctr"/>
            <a:endParaRPr lang="ru-RU" sz="24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КОНЕЦ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АЛГОРИТМА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15616" y="494116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омой 11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45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306896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БЛОК-СХЕМЫ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АЛГОРИТМА –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ЭТО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ФИГУРЫ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КОТОРЫЕ ЗАМЕНЯЮТ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СЛОВА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СКАЖИТЕ СЛОВАМИ, ЧТО ЗДЕСЬ НАРИСОВАНО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884103" y="3789040"/>
            <a:ext cx="0" cy="36004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411760" y="5037893"/>
            <a:ext cx="44644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ВЫПОЛНЯЕТСЯ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ДЕЙСТВИЕ</a:t>
            </a:r>
          </a:p>
          <a:p>
            <a:pPr algn="ctr"/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ВЫПОЛНЯЕТСЯ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ДЕЙСТВИЕ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4788024" y="5570695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707904" y="3212976"/>
            <a:ext cx="2376264" cy="50405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4149080"/>
            <a:ext cx="2376264" cy="57606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87624" y="5021959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омой 11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45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29600" cy="306896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БЛОК-СХЕМЫ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АЛГОРИТМА –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ЭТО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ФИГУРЫ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КОТОРЫЕ ЗАМЕНЯЮТ 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СЛОВА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СКАЖИТЕ СЛОВАМИ, ЧТО ЗДЕСЬ НАРИСОВАНО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4391980" y="3724181"/>
            <a:ext cx="0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Блок-схема: данные 6"/>
          <p:cNvSpPr/>
          <p:nvPr/>
        </p:nvSpPr>
        <p:spPr>
          <a:xfrm>
            <a:off x="2915816" y="3277474"/>
            <a:ext cx="3024335" cy="432048"/>
          </a:xfrm>
          <a:prstGeom prst="flowChartInputOutpu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411760" y="5037893"/>
            <a:ext cx="44644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ВВОД ДАННЫХ</a:t>
            </a:r>
          </a:p>
          <a:p>
            <a:pPr algn="ctr"/>
            <a:endParaRPr lang="ru-RU" sz="2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ВЫПОЛНЯЕТСЯ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ДЕЙСТВИЕ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4788024" y="5570695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771800" y="4069562"/>
            <a:ext cx="3240360" cy="58357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15615" y="5058173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Управляющая кнопка: домой 11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454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36712"/>
          </a:xfrm>
          <a:noFill/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Условия игры</a:t>
            </a:r>
            <a:endParaRPr 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492514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4000" b="1" dirty="0" smtClean="0">
                <a:latin typeface="Arial" pitchFamily="34" charset="0"/>
                <a:cs typeface="Arial" pitchFamily="34" charset="0"/>
              </a:rPr>
              <a:t>В игровом поле семь тем по 5 вопросов, каждый вопрос имеет вес, в зависимости от сложности, от 10 до 40 очков. Побеждает команда набравшая больше всех очков за свои ответы.</a:t>
            </a:r>
          </a:p>
          <a:p>
            <a:pPr marL="0" indent="0" algn="just">
              <a:buNone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	</a:t>
            </a:r>
          </a:p>
          <a:p>
            <a:pPr marL="0" indent="0" algn="ctr"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Удачной игры! 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8963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Назовите номера констант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600" y="1772816"/>
            <a:ext cx="151216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А</a:t>
            </a:r>
          </a:p>
          <a:p>
            <a:pPr marL="342900" indent="-342900"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7</a:t>
            </a:r>
          </a:p>
          <a:p>
            <a:pPr marL="342900" indent="-342900"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С</a:t>
            </a:r>
          </a:p>
          <a:p>
            <a:pPr marL="342900" indent="-342900"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Х</a:t>
            </a:r>
          </a:p>
          <a:p>
            <a:pPr marL="342900" indent="-342900">
              <a:buAutoNum type="arabicPeriod"/>
            </a:pP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4</a:t>
            </a:r>
          </a:p>
          <a:p>
            <a:pPr marL="342900" indent="-342900">
              <a:buAutoNum type="arabicPeriod"/>
            </a:pPr>
            <a:endParaRPr lang="ru-RU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508104" y="3573016"/>
            <a:ext cx="28083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 и 4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Константа величина постоянная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27984" y="3392996"/>
            <a:ext cx="4176464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7690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65106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ДАНЫ   МАССИВЫ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6131877"/>
              </p:ext>
            </p:extLst>
          </p:nvPr>
        </p:nvGraphicFramePr>
        <p:xfrm>
          <a:off x="642859" y="1364048"/>
          <a:ext cx="2777012" cy="182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94253"/>
                <a:gridCol w="694253"/>
                <a:gridCol w="694253"/>
                <a:gridCol w="694253"/>
              </a:tblGrid>
              <a:tr h="37084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2" y="64988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841625"/>
              </p:ext>
            </p:extLst>
          </p:nvPr>
        </p:nvGraphicFramePr>
        <p:xfrm>
          <a:off x="4868066" y="1350060"/>
          <a:ext cx="3120008" cy="18288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780002"/>
                <a:gridCol w="780002"/>
                <a:gridCol w="780002"/>
                <a:gridCol w="78000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08626" y="1250045"/>
            <a:ext cx="216024" cy="1711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/>
              <a:t>1</a:t>
            </a:r>
          </a:p>
          <a:p>
            <a:pPr>
              <a:lnSpc>
                <a:spcPct val="150000"/>
              </a:lnSpc>
            </a:pPr>
            <a:r>
              <a:rPr lang="ru-RU" b="1" dirty="0" smtClean="0"/>
              <a:t>2</a:t>
            </a:r>
          </a:p>
          <a:p>
            <a:pPr>
              <a:lnSpc>
                <a:spcPct val="150000"/>
              </a:lnSpc>
            </a:pPr>
            <a:r>
              <a:rPr lang="ru-RU" b="1" dirty="0" smtClean="0"/>
              <a:t>3</a:t>
            </a:r>
          </a:p>
          <a:p>
            <a:pPr>
              <a:lnSpc>
                <a:spcPct val="150000"/>
              </a:lnSpc>
            </a:pPr>
            <a:r>
              <a:rPr lang="ru-RU" b="1" dirty="0"/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5021" y="94226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1             2          3             4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98072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1        2         3           4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8609" y="1359129"/>
            <a:ext cx="216024" cy="1703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3</a:t>
            </a:r>
          </a:p>
          <a:p>
            <a:pPr>
              <a:lnSpc>
                <a:spcPct val="150000"/>
              </a:lnSpc>
            </a:pPr>
            <a:r>
              <a:rPr lang="ru-RU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65232" y="672355"/>
            <a:ext cx="351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1863" y="3429000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КАКОЕ ЗНАЧЕНИЕ БОЛЬШЕ?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B[2;4]      A[4;3]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0996" y="5456557"/>
            <a:ext cx="49512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B[2;4] = 16     A[4;3] = 16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ОНИ РАВНЫ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196258" y="4869160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117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Где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верная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компьютерная запись: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1412776"/>
            <a:ext cx="64807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S[1] =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B / C ^ 2 * 6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 &lt; &gt; 3 * X^3 + 4 * B^(1/2)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 &lt;= 2 * 5 * Y^3 + 24 / 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X^Y + 45*X^(1/2) &gt;= C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Y[2] = 24 * X^2 – Z / X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47864" y="5085184"/>
            <a:ext cx="28083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1 НАДО 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(А + В) …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164841" y="4725144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653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ПЕРЕЧИСЛИТЕ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ПЕРЕМЕННЫЕ ВЕЛИЧИНЫ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628800"/>
            <a:ext cx="2088232" cy="3773016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</a:p>
          <a:p>
            <a:pPr marL="514350" indent="-5143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</a:t>
            </a:r>
          </a:p>
          <a:p>
            <a:pPr marL="514350" indent="-5143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12</a:t>
            </a:r>
          </a:p>
          <a:p>
            <a:pPr marL="514350" indent="-5143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</a:t>
            </a:r>
            <a:endParaRPr lang="ru-RU" sz="4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Y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8184" y="3789040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X, S, Y</a:t>
            </a:r>
            <a:endParaRPr lang="ru-RU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220072" y="3501008"/>
            <a:ext cx="3672408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570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65106"/>
            <a:ext cx="59766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ДАНЫ   МАССИВЫ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1679785"/>
              </p:ext>
            </p:extLst>
          </p:nvPr>
        </p:nvGraphicFramePr>
        <p:xfrm>
          <a:off x="642859" y="1364048"/>
          <a:ext cx="2777012" cy="18288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694253"/>
                <a:gridCol w="694253"/>
                <a:gridCol w="694253"/>
                <a:gridCol w="694253"/>
              </a:tblGrid>
              <a:tr h="37084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Tx/>
                        <a:buNone/>
                      </a:pPr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79512" y="649881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А</a:t>
            </a:r>
            <a:endParaRPr lang="ru-RU" sz="3200" b="1" dirty="0">
              <a:solidFill>
                <a:srgbClr val="C00000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8969870"/>
              </p:ext>
            </p:extLst>
          </p:nvPr>
        </p:nvGraphicFramePr>
        <p:xfrm>
          <a:off x="4868066" y="1350060"/>
          <a:ext cx="3120008" cy="182880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780002"/>
                <a:gridCol w="780002"/>
                <a:gridCol w="780002"/>
                <a:gridCol w="78000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08626" y="1250045"/>
            <a:ext cx="216024" cy="1711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/>
              <a:t>1</a:t>
            </a:r>
          </a:p>
          <a:p>
            <a:pPr>
              <a:lnSpc>
                <a:spcPct val="150000"/>
              </a:lnSpc>
            </a:pPr>
            <a:r>
              <a:rPr lang="ru-RU" b="1" dirty="0" smtClean="0"/>
              <a:t>2</a:t>
            </a:r>
          </a:p>
          <a:p>
            <a:pPr>
              <a:lnSpc>
                <a:spcPct val="150000"/>
              </a:lnSpc>
            </a:pPr>
            <a:r>
              <a:rPr lang="ru-RU" b="1" dirty="0" smtClean="0"/>
              <a:t>3</a:t>
            </a:r>
          </a:p>
          <a:p>
            <a:pPr>
              <a:lnSpc>
                <a:spcPct val="150000"/>
              </a:lnSpc>
            </a:pPr>
            <a:r>
              <a:rPr lang="ru-RU" b="1" dirty="0"/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75021" y="942268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1             2          3             4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11560" y="98072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  1        2         3           4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8609" y="1359129"/>
            <a:ext cx="216024" cy="1703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1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3</a:t>
            </a:r>
          </a:p>
          <a:p>
            <a:pPr>
              <a:lnSpc>
                <a:spcPct val="150000"/>
              </a:lnSpc>
            </a:pPr>
            <a:r>
              <a:rPr lang="ru-RU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65232" y="672355"/>
            <a:ext cx="3514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1863" y="3429000"/>
            <a:ext cx="78488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КАКОЕ ЗНАЧЕНИЕ БОЛЬШЕ?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[3;4]      B[2;3]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97445" y="5449315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[3;4] = 3   &lt;   B[2;3] = 4</a:t>
            </a:r>
            <a:endParaRPr lang="ru-RU" sz="2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52864" y="4797152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омой 1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59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1920" y="404664"/>
            <a:ext cx="4824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ЧЕМУ РАВЕН </a:t>
            </a:r>
            <a:r>
              <a:rPr lang="en-US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340768"/>
            <a:ext cx="56166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:= 6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 :=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- 4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:=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* а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+ 4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* b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 :=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/ 2 * b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4048" y="4941168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4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:= - 4</a:t>
            </a:r>
            <a:endParaRPr lang="ru-RU" sz="48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691680" y="458112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501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91880" y="404664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ЧЕМУ РАВЕН </a:t>
            </a:r>
            <a:r>
              <a:rPr lang="en-US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99592" y="1268760"/>
            <a:ext cx="4392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:= 6</a:t>
            </a: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 :=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 :=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/ 2 * b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:=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 </a:t>
            </a:r>
            <a:r>
              <a:rPr lang="ru-RU" sz="3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 * b - 4 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32040" y="4725144"/>
            <a:ext cx="28803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4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:= 43</a:t>
            </a:r>
            <a:endParaRPr lang="ru-RU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09810" y="4365104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04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07904" y="404664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ЧЕМУ РАВЕН </a:t>
            </a:r>
            <a:r>
              <a:rPr lang="en-US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1268760"/>
            <a:ext cx="56886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:= 3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 := 5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:=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- 6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* b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 := b +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/ 3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76156" y="4443209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:= 9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339752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04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7944" y="404664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ЧЕМУ РАВЕН </a:t>
            </a:r>
            <a:r>
              <a:rPr lang="en-US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196752"/>
            <a:ext cx="37444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:= 100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 := 50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 := а - b/2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:= a/5 +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b/5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76056" y="3933056"/>
            <a:ext cx="23762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:= 35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51720" y="3917122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04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95936" y="404664"/>
            <a:ext cx="4680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ЧЕМУ РАВЕН </a:t>
            </a:r>
            <a:r>
              <a:rPr lang="en-US" sz="5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268760"/>
            <a:ext cx="453650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 :=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- 5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:= 2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:= 11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– 2 * a </a:t>
            </a:r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b</a:t>
            </a:r>
          </a:p>
          <a:p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 :=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 / 3 – 3 * b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92080" y="4509120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:= 12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57357" y="4221088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042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343077"/>
              </p:ext>
            </p:extLst>
          </p:nvPr>
        </p:nvGraphicFramePr>
        <p:xfrm>
          <a:off x="107504" y="404666"/>
          <a:ext cx="8928992" cy="6314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92639"/>
                <a:gridCol w="4936353"/>
              </a:tblGrid>
              <a:tr h="894956">
                <a:tc>
                  <a:txBody>
                    <a:bodyPr/>
                    <a:lstStyle/>
                    <a:p>
                      <a:pPr algn="l"/>
                      <a:endParaRPr lang="ru-RU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ОХ УЖ ЭТА ДВОЙКА .</a:t>
                      </a:r>
                      <a:r>
                        <a:rPr lang="ru-RU" sz="2400" b="1" baseline="0" dirty="0" smtClean="0">
                          <a:latin typeface="Arial" pitchFamily="34" charset="0"/>
                          <a:cs typeface="Arial" pitchFamily="34" charset="0"/>
                        </a:rPr>
                        <a:t> . .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94956">
                <a:tc>
                  <a:txBody>
                    <a:bodyPr/>
                    <a:lstStyle/>
                    <a:p>
                      <a:endParaRPr lang="ru-RU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КРУТАНЕМ ОБРАТНО . . </a:t>
                      </a:r>
                      <a:r>
                        <a:rPr lang="ru-RU" b="1" dirty="0" smtClean="0"/>
                        <a:t>. </a:t>
                      </a:r>
                      <a:endParaRPr lang="ru-RU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894956">
                <a:tc>
                  <a:txBody>
                    <a:bodyPr/>
                    <a:lstStyle/>
                    <a:p>
                      <a:endParaRPr lang="ru-RU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АРИФМЕТИКА РОДНАЯ..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94956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И ЗДЕСЬ ЗАБЫТЫЙ </a:t>
                      </a:r>
                    </a:p>
                    <a:p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                      СЕЙ ЯЗЫК…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894956">
                <a:tc>
                  <a:txBody>
                    <a:bodyPr/>
                    <a:lstStyle/>
                    <a:p>
                      <a:endParaRPr lang="ru-RU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ОПЯТЬ АЛГОРИТМЫ …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94956">
                <a:tc>
                  <a:txBody>
                    <a:bodyPr/>
                    <a:lstStyle/>
                    <a:p>
                      <a:endParaRPr lang="ru-RU" sz="28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2800" b="1" dirty="0" smtClean="0">
                          <a:latin typeface="Arial" pitchFamily="34" charset="0"/>
                          <a:cs typeface="Arial" pitchFamily="34" charset="0"/>
                        </a:rPr>
                        <a:t>ВЕЛИЧИНЫ…</a:t>
                      </a:r>
                      <a:endParaRPr lang="ru-RU" sz="28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894956">
                <a:tc>
                  <a:txBody>
                    <a:bodyPr/>
                    <a:lstStyle/>
                    <a:p>
                      <a:endParaRPr lang="ru-RU" sz="2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ru-RU" sz="2400" b="1" dirty="0" smtClean="0">
                          <a:latin typeface="Arial" pitchFamily="34" charset="0"/>
                          <a:cs typeface="Arial" pitchFamily="34" charset="0"/>
                        </a:rPr>
                        <a:t>ЛИНЕЙНАЯ ЗАДАЧКА….</a:t>
                      </a:r>
                      <a:endParaRPr lang="ru-RU" sz="2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4427984" y="548680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2" action="ppaction://hlinksldjump"/>
              </a:rPr>
              <a:t>10</a:t>
            </a:r>
            <a:endParaRPr lang="ru-RU" sz="2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364088" y="548680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3" action="ppaction://hlinksldjump"/>
              </a:rPr>
              <a:t>10</a:t>
            </a:r>
            <a:endParaRPr lang="ru-RU" sz="2400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300192" y="548680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4" action="ppaction://hlinksldjump"/>
              </a:rPr>
              <a:t>10</a:t>
            </a:r>
            <a:endParaRPr lang="ru-RU" sz="2400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236296" y="548680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5" action="ppaction://hlinksldjump"/>
              </a:rPr>
              <a:t>10</a:t>
            </a:r>
            <a:endParaRPr lang="ru-RU" sz="2400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172400" y="548680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6" action="ppaction://hlinksldjump"/>
              </a:rPr>
              <a:t>10</a:t>
            </a:r>
            <a:endParaRPr lang="ru-RU" sz="2400" b="1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427984" y="5877272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7" action="ppaction://hlinksldjump"/>
              </a:rPr>
              <a:t>40</a:t>
            </a:r>
            <a:endParaRPr lang="ru-RU" sz="2400" b="1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64088" y="5877272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8" action="ppaction://hlinksldjump"/>
              </a:rPr>
              <a:t>40</a:t>
            </a:r>
            <a:endParaRPr lang="ru-RU" sz="2400" b="1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300192" y="5877272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9" action="ppaction://hlinksldjump"/>
              </a:rPr>
              <a:t>40</a:t>
            </a:r>
            <a:endParaRPr lang="ru-RU" sz="2400" b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7236296" y="5877272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10" action="ppaction://hlinksldjump"/>
              </a:rPr>
              <a:t>40</a:t>
            </a:r>
            <a:endParaRPr lang="ru-RU" sz="2400" b="1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8172400" y="5877272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11" action="ppaction://hlinksldjump"/>
              </a:rPr>
              <a:t>40</a:t>
            </a:r>
            <a:endParaRPr lang="ru-RU" sz="2400" b="1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427984" y="4941168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12" action="ppaction://hlinksldjump"/>
              </a:rPr>
              <a:t>35</a:t>
            </a:r>
            <a:endParaRPr lang="ru-RU" sz="2400" b="1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5364088" y="4941168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13" action="ppaction://hlinksldjump"/>
              </a:rPr>
              <a:t>35</a:t>
            </a:r>
            <a:endParaRPr lang="ru-RU" sz="2400" b="1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300192" y="4941168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14" action="ppaction://hlinksldjump"/>
              </a:rPr>
              <a:t>35</a:t>
            </a:r>
            <a:endParaRPr lang="ru-RU" sz="2400" b="1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7236296" y="4941168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15" action="ppaction://hlinksldjump"/>
              </a:rPr>
              <a:t>35</a:t>
            </a:r>
            <a:endParaRPr lang="ru-RU" sz="2400" b="1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172400" y="4941168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16" action="ppaction://hlinksldjump"/>
              </a:rPr>
              <a:t>35</a:t>
            </a:r>
            <a:endParaRPr lang="ru-RU" sz="2400" b="1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427984" y="4077072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17" action="ppaction://hlinksldjump"/>
              </a:rPr>
              <a:t>30</a:t>
            </a:r>
            <a:endParaRPr lang="ru-RU" sz="2400" b="1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364088" y="4077072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18" action="ppaction://hlinksldjump"/>
              </a:rPr>
              <a:t>30</a:t>
            </a:r>
            <a:endParaRPr lang="ru-RU" sz="2400" b="1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00192" y="4077072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19" action="ppaction://hlinksldjump"/>
              </a:rPr>
              <a:t>30</a:t>
            </a:r>
            <a:endParaRPr lang="ru-RU" sz="2400" b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7236296" y="4077072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20" action="ppaction://hlinksldjump"/>
              </a:rPr>
              <a:t>30</a:t>
            </a:r>
            <a:endParaRPr lang="ru-RU" sz="2400" b="1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8172400" y="4077072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21" action="ppaction://hlinksldjump"/>
              </a:rPr>
              <a:t>30</a:t>
            </a:r>
            <a:endParaRPr lang="ru-RU" sz="2400" b="1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4427984" y="3212976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22" action="ppaction://hlinksldjump"/>
              </a:rPr>
              <a:t>25</a:t>
            </a:r>
            <a:endParaRPr lang="ru-RU" sz="2400" b="1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364088" y="3182713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23" action="ppaction://hlinksldjump"/>
              </a:rPr>
              <a:t>25</a:t>
            </a:r>
            <a:endParaRPr lang="ru-RU" sz="2400" b="1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6300192" y="3212976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24" action="ppaction://hlinksldjump"/>
              </a:rPr>
              <a:t>25</a:t>
            </a:r>
            <a:endParaRPr lang="ru-RU" sz="2400" b="1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7236296" y="3212976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25" action="ppaction://hlinksldjump"/>
              </a:rPr>
              <a:t>25</a:t>
            </a:r>
            <a:endParaRPr lang="ru-RU" sz="2400" b="1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8172400" y="3212976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26" action="ppaction://hlinksldjump"/>
              </a:rPr>
              <a:t>25</a:t>
            </a:r>
            <a:endParaRPr lang="ru-RU" sz="2400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4427984" y="2348880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27" action="ppaction://hlinksldjump"/>
              </a:rPr>
              <a:t>20</a:t>
            </a:r>
            <a:endParaRPr lang="ru-RU" sz="2400" b="1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5364088" y="2348880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28" action="ppaction://hlinksldjump"/>
              </a:rPr>
              <a:t>20</a:t>
            </a:r>
            <a:endParaRPr lang="ru-RU" sz="2400" b="1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6300192" y="2348880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29" action="ppaction://hlinksldjump"/>
              </a:rPr>
              <a:t>20</a:t>
            </a:r>
            <a:endParaRPr lang="ru-RU" sz="2400" b="1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7236296" y="2348880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30" action="ppaction://hlinksldjump"/>
              </a:rPr>
              <a:t>20</a:t>
            </a:r>
            <a:endParaRPr lang="ru-RU" sz="2400" b="1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8157949" y="2348880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31" action="ppaction://hlinksldjump"/>
              </a:rPr>
              <a:t>20</a:t>
            </a:r>
            <a:endParaRPr lang="ru-RU" sz="2400" b="1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427984" y="1412776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32" action="ppaction://hlinksldjump"/>
              </a:rPr>
              <a:t>15</a:t>
            </a:r>
            <a:endParaRPr lang="ru-RU" sz="2400" b="1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5364088" y="1412776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33" action="ppaction://hlinksldjump"/>
              </a:rPr>
              <a:t>15</a:t>
            </a:r>
            <a:endParaRPr lang="ru-RU" sz="2400" b="1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6300192" y="1412776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34" action="ppaction://hlinksldjump"/>
              </a:rPr>
              <a:t>15</a:t>
            </a:r>
            <a:endParaRPr lang="ru-RU" sz="2400" b="1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7236296" y="1412776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35" action="ppaction://hlinksldjump"/>
              </a:rPr>
              <a:t>15</a:t>
            </a:r>
            <a:endParaRPr lang="ru-RU" sz="2400" b="1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8172400" y="1412776"/>
            <a:ext cx="648072" cy="64807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hlinkClick r:id="rId36" action="ppaction://hlinksldjump"/>
              </a:rPr>
              <a:t>15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34089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9837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СКОЛЬКО ЕДИНИЦ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ЧИСЛЕ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ПОСЛЕ ПЕРЕВОДА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ДВОИЧНУЮ СИСТЕМУ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627784" y="4438026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7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111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99592" y="4071599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875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154362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СКОЛЬКО ЕДИНИЦ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ЧИСЛЕ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ПОСЛЕ ПЕРЕВОДА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ДВОИЧНУЮ СИСТЕМУ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555776" y="436510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11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187624" y="3933056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892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9837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СКОЛЬКО ЕДИНИЦ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ЧИСЛЕ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ПОСЛЕ ПЕРЕВОДА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ДВОИЧНУЮ СИСТЕМУ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627784" y="4077072"/>
            <a:ext cx="38884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11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59632" y="3629271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11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9837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СКОЛЬКО ЕДИНИЦ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ЧИСЛЕ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15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ПОСЛЕ ПЕРЕВОДА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ДВОИЧНУЮ СИСТЕМУ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627784" y="450912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15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1111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439652" y="4005064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415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5841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СКОЛЬКО ЕДИНИЦ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ЧИСЛЕ </a:t>
            </a:r>
            <a:r>
              <a:rPr lang="ru-RU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ПОСЛЕ ПЕРЕВОДА </a:t>
            </a:r>
            <a:b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ДВОИЧНУЮ СИСТЕМУ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699792" y="4437112"/>
            <a:ext cx="3816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latin typeface="Arial" pitchFamily="34" charset="0"/>
                <a:cs typeface="Arial" pitchFamily="34" charset="0"/>
              </a:rPr>
              <a:t>8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5400" b="1" dirty="0" smtClean="0">
                <a:latin typeface="Arial" pitchFamily="34" charset="0"/>
                <a:cs typeface="Arial" pitchFamily="34" charset="0"/>
              </a:rPr>
              <a:t>000</a:t>
            </a:r>
            <a:r>
              <a:rPr lang="ru-RU" sz="5400" b="1" baseline="-25000" dirty="0" smtClean="0">
                <a:latin typeface="Arial" pitchFamily="34" charset="0"/>
                <a:cs typeface="Arial" pitchFamily="34" charset="0"/>
              </a:rPr>
              <a:t>2</a:t>
            </a:r>
            <a:endParaRPr lang="ru-RU" sz="5400" b="1" baseline="-25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331640" y="4070685"/>
            <a:ext cx="6624736" cy="165618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8460432" y="6165304"/>
            <a:ext cx="683568" cy="6926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82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</TotalTime>
  <Words>707</Words>
  <Application>Microsoft Office PowerPoint</Application>
  <PresentationFormat>Экран (4:3)</PresentationFormat>
  <Paragraphs>299</Paragraphs>
  <Slides>39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Тема Office</vt:lpstr>
      <vt:lpstr>МЫ  ПОВТОРИМ  СЕГОДНЯ С ВАМИ…</vt:lpstr>
      <vt:lpstr>Вступление </vt:lpstr>
      <vt:lpstr>Условия игры</vt:lpstr>
      <vt:lpstr>Презентация PowerPoint</vt:lpstr>
      <vt:lpstr>СКОЛЬКО ЕДИНИЦ  В ЧИСЛЕ 7  ПОСЛЕ ПЕРЕВОДА  В ДВОИЧНУЮ СИСТЕМУ</vt:lpstr>
      <vt:lpstr>СКОЛЬКО ЕДИНИЦ  В ЧИСЛЕ 11  ПОСЛЕ ПЕРЕВОДА  В ДВОИЧНУЮ СИСТЕМУ</vt:lpstr>
      <vt:lpstr>СКОЛЬКО ЕДИНИЦ  В ЧИСЛЕ 6  ПОСЛЕ ПЕРЕВОДА  В ДВОИЧНУЮ СИСТЕМУ</vt:lpstr>
      <vt:lpstr>СКОЛЬКО ЕДИНИЦ  В ЧИСЛЕ 15  ПОСЛЕ ПЕРЕВОДА  В ДВОИЧНУЮ СИСТЕМУ</vt:lpstr>
      <vt:lpstr>СКОЛЬКО ЕДИНИЦ  В ЧИСЛЕ 8  ПОСЛЕ ПЕРЕВОДА  В ДВОИЧНУЮ СИСТЕМУ</vt:lpstr>
      <vt:lpstr>КАКОЕ ЧИСЛО  ПОЛУЧИТСЯ  ПРИ ПЕРЕВОДЕ  ЧИСЛА 10012 В ДЕСЯТИЧНОЕ ЧИСЛО</vt:lpstr>
      <vt:lpstr>КАКОЕ ЧИСЛО  ПОЛУЧИТСЯ  ПРИ ПЕРЕВОДЕ  ЧИСЛА 1002 В ДЕСЯТИЧНОЕ ЧИСЛО</vt:lpstr>
      <vt:lpstr>КАКОЕ ЧИСЛО  ПОЛУЧИТСЯ  ПРИ ПЕРЕВОДЕ  ЧИСЛА 1116 В ДЕСЯТИЧНОЕ ЧИСЛО</vt:lpstr>
      <vt:lpstr>КАКОЕ ЧИСЛО  ПОЛУЧИТСЯ  ПРИ ПЕРЕВОДЕ  ЧИСЛА 118 В ДЕСЯТИЧНОЕ ЧИСЛО</vt:lpstr>
      <vt:lpstr>КАКОЕ ЧИСЛО  ПОЛУЧИТСЯ  ПРИ ПЕРЕВОДЕ  ЧИСЛА 11012 В ДЕСЯТИЧНОЕ ЧИСЛО</vt:lpstr>
      <vt:lpstr>А  ВОТ   ПРИМЕР: 1012 + 1112 =_______ 2 НАЙДИ ОТВЕТ …</vt:lpstr>
      <vt:lpstr>А  ВОТ   ПРИМЕР: 10112 + 1012 =_______ 2 НАЙДИ ОТВЕТ …</vt:lpstr>
      <vt:lpstr>А  ВОТ   ПРИМЕР: 11012 - 1102 =_______ 2 НАЙДИ ОТВЕТ …</vt:lpstr>
      <vt:lpstr>А  ВОТ   ПРИМЕР: 10112 - 1112 =_______ 2 НАЙДИ ОТВЕТ …</vt:lpstr>
      <vt:lpstr>А  ВОТ   ПРИМЕР: 1112 + 1112 =_______ 2 НАЙДИ ОТВЕТ …</vt:lpstr>
      <vt:lpstr>КАК НАЗЫВАЕТСЯ  ЛОГИЧЕСКАЯ ОПЕРАЦИЯ,  НА ЛАТИНСКОМ ЯЗЫКЕ,  КОТОРАЯ ОБОЗНАЧАЕТСЯ ЗНАКОМ</vt:lpstr>
      <vt:lpstr>КАК НАЗЫВАЕТСЯ  ЛОГИЧЕСКАЯ ОПЕРАЦИЯ,  НА ЛАТИНСКОМ ЯЗЫКЕ,  КОТОРАЯ ОБОЗНАЧАЕТСЯ ЗНАКОМ</vt:lpstr>
      <vt:lpstr>КАК НАЗЫВАЕТСЯ  ЛОГИЧЕСКАЯ ОПЕРАЦИЯ,  НА ЛАТИНСКОМ ЯЗЫКЕ,  КОТОРАЯ ОБОЗНАЧАЕТСЯ ЗНАКОМ</vt:lpstr>
      <vt:lpstr>КАК НАЗЫВАЕТСЯ  ЛОГИЧЕСКАЯ ОПЕРАЦИЯ,  НА ЛАТИНСКОМ ЯЗЫКЕ,  КОТОРАЯ ОБОЗНАЧАЕТСЯ ЗНАКОМ</vt:lpstr>
      <vt:lpstr>КАК НАЗЫВАЕТСЯ  ЛОГИЧЕСКАЯ ОПЕРАЦИЯ,  НА ЛАТИНСКОМ ЯЗЫКЕ,  КОТОРАЯ ОБОЗНАЧАЕТСЯ ЗНАКОМ</vt:lpstr>
      <vt:lpstr>БЛОК-СХЕМЫ АЛГОРИТМА –  ЭТО ФИГУРЫ,  КОТОРЫЕ ЗАМЕНЯЮТ СЛОВА. СКАЖИТЕ СЛОВАМИ, ЧТО ЗДЕСЬ НАРИСОВАНО</vt:lpstr>
      <vt:lpstr>БЛОК-СХЕМЫ АЛГОРИТМА –  ЭТО ФИГУРЫ,  КОТОРЫЕ ЗАМЕНЯЮТ СЛОВА. СКАЖИТЕ СЛОВАМИ, ЧТО ЗДЕСЬ НАРИСОВАНО</vt:lpstr>
      <vt:lpstr>БЛОК-СХЕМЫ АЛГОРИТМА –  ЭТО ФИГУРЫ,  КОТОРЫЕ ЗАМЕНЯЮТ СЛОВА. СКАЖИТЕ СЛОВАМИ, ЧТО ЗДЕСЬ НАРИСОВАНО</vt:lpstr>
      <vt:lpstr>БЛОК-СХЕМЫ АЛГОРИТМА –  ЭТО ФИГУРЫ,  КОТОРЫЕ ЗАМЕНЯЮТ СЛОВА. СКАЖИТЕ СЛОВАМИ, ЧТО ЗДЕСЬ НАРИСОВАНО</vt:lpstr>
      <vt:lpstr>БЛОК-СХЕМЫ АЛГОРИТМА –  ЭТО ФИГУРЫ,  КОТОРЫЕ ЗАМЕНЯЮТ СЛОВА. СКАЖИТЕ СЛОВАМИ, ЧТО ЗДЕСЬ НАРИСОВАНО</vt:lpstr>
      <vt:lpstr>Назовите номера констант</vt:lpstr>
      <vt:lpstr>Презентация PowerPoint</vt:lpstr>
      <vt:lpstr>Где неверная  компьютерная запись:</vt:lpstr>
      <vt:lpstr>ПЕРЕЧИСЛИТЕ  ПЕРЕМЕННЫЕ ВЕЛИЧИНЫ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Повторяйка</dc:title>
  <dc:creator>admni</dc:creator>
  <cp:lastModifiedBy>admni</cp:lastModifiedBy>
  <cp:revision>28</cp:revision>
  <dcterms:created xsi:type="dcterms:W3CDTF">2018-02-08T14:08:04Z</dcterms:created>
  <dcterms:modified xsi:type="dcterms:W3CDTF">2018-02-15T16:57:08Z</dcterms:modified>
</cp:coreProperties>
</file>