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70" r:id="rId2"/>
    <p:sldId id="257" r:id="rId3"/>
    <p:sldId id="334" r:id="rId4"/>
    <p:sldId id="258" r:id="rId5"/>
    <p:sldId id="281" r:id="rId6"/>
    <p:sldId id="282" r:id="rId7"/>
    <p:sldId id="283" r:id="rId8"/>
    <p:sldId id="286" r:id="rId9"/>
    <p:sldId id="284" r:id="rId10"/>
    <p:sldId id="285" r:id="rId11"/>
    <p:sldId id="287" r:id="rId12"/>
    <p:sldId id="288" r:id="rId13"/>
    <p:sldId id="289" r:id="rId14"/>
    <p:sldId id="278" r:id="rId15"/>
    <p:sldId id="290" r:id="rId16"/>
    <p:sldId id="291" r:id="rId17"/>
    <p:sldId id="293" r:id="rId18"/>
    <p:sldId id="294" r:id="rId19"/>
    <p:sldId id="298" r:id="rId20"/>
    <p:sldId id="297" r:id="rId21"/>
    <p:sldId id="299" r:id="rId22"/>
    <p:sldId id="300" r:id="rId23"/>
    <p:sldId id="301" r:id="rId24"/>
    <p:sldId id="295" r:id="rId25"/>
    <p:sldId id="279" r:id="rId26"/>
    <p:sldId id="280" r:id="rId27"/>
    <p:sldId id="264" r:id="rId28"/>
    <p:sldId id="306" r:id="rId29"/>
    <p:sldId id="261" r:id="rId30"/>
    <p:sldId id="263" r:id="rId31"/>
    <p:sldId id="262" r:id="rId32"/>
    <p:sldId id="265" r:id="rId33"/>
    <p:sldId id="266" r:id="rId34"/>
    <p:sldId id="267" r:id="rId35"/>
    <p:sldId id="302" r:id="rId36"/>
    <p:sldId id="303" r:id="rId37"/>
    <p:sldId id="304" r:id="rId38"/>
    <p:sldId id="305" r:id="rId39"/>
    <p:sldId id="307" r:id="rId40"/>
    <p:sldId id="309" r:id="rId41"/>
    <p:sldId id="310" r:id="rId42"/>
    <p:sldId id="311" r:id="rId43"/>
    <p:sldId id="331" r:id="rId44"/>
    <p:sldId id="328" r:id="rId45"/>
    <p:sldId id="330" r:id="rId46"/>
    <p:sldId id="323" r:id="rId47"/>
    <p:sldId id="329" r:id="rId4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25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70"/>
    </p:cViewPr>
  </p:sorterViewPr>
  <p:notesViewPr>
    <p:cSldViewPr>
      <p:cViewPr varScale="1">
        <p:scale>
          <a:sx n="52" d="100"/>
          <a:sy n="52" d="100"/>
        </p:scale>
        <p:origin x="-282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C7B761-8FB2-4680-9E57-468E944F9106}" type="datetimeFigureOut">
              <a:rPr lang="ru-RU" smtClean="0"/>
              <a:pPr/>
              <a:t>17.03.2018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8AD671-FFDA-4863-97B7-0A9D9FF9A8D5}" type="slidenum">
              <a:rPr lang="ru-RU" smtClean="0"/>
              <a:pPr/>
              <a:t>‹#›</a:t>
            </a:fld>
            <a:endParaRPr lang="ru-RU"/>
          </a:p>
        </p:txBody>
      </p:sp>
    </p:spTree>
    <p:extLst>
      <p:ext uri="{BB962C8B-B14F-4D97-AF65-F5344CB8AC3E}">
        <p14:creationId xmlns:p14="http://schemas.microsoft.com/office/powerpoint/2010/main" val="251930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D8AD671-FFDA-4863-97B7-0A9D9FF9A8D5}" type="slidenum">
              <a:rPr lang="ru-RU" smtClean="0"/>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C3BFE2FF-0ABA-4419-A164-A040126C89C2}" type="slidenum">
              <a:rPr lang="ru-RU"/>
              <a:pPr>
                <a:defRPr/>
              </a:pPr>
              <a:t>‹#›</a:t>
            </a:fld>
            <a:endParaRPr lang="ru-RU"/>
          </a:p>
        </p:txBody>
      </p:sp>
    </p:spTree>
    <p:extLst>
      <p:ext uri="{BB962C8B-B14F-4D97-AF65-F5344CB8AC3E}">
        <p14:creationId xmlns:p14="http://schemas.microsoft.com/office/powerpoint/2010/main" val="3051213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17.03.2018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17.03.2018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17.03.2018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17.03.2018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17.03.2018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17.03.2018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8820472" cy="285293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73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Педагогическая </a:t>
            </a:r>
            <a:br>
              <a:rPr lang="ru-RU" sz="73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73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мастерская</a:t>
            </a:r>
            <a:br>
              <a:rPr lang="ru-RU" sz="73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ru-RU" sz="73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Picture 2" descr="C:\Users\Катя\Desktop\0_d4d4d_1038c28_L.jpg"/>
          <p:cNvPicPr>
            <a:picLocks noChangeAspect="1" noChangeArrowheads="1"/>
          </p:cNvPicPr>
          <p:nvPr/>
        </p:nvPicPr>
        <p:blipFill>
          <a:blip r:embed="rId2" cstate="print"/>
          <a:srcRect/>
          <a:stretch>
            <a:fillRect/>
          </a:stretch>
        </p:blipFill>
        <p:spPr bwMode="auto">
          <a:xfrm>
            <a:off x="2339752" y="3212976"/>
            <a:ext cx="4692774" cy="3146301"/>
          </a:xfrm>
          <a:prstGeom prst="rect">
            <a:avLst/>
          </a:prstGeom>
          <a:noFill/>
          <a:effectLst>
            <a:glow rad="139700">
              <a:schemeClr val="accent1">
                <a:satMod val="175000"/>
                <a:alpha val="40000"/>
              </a:schemeClr>
            </a:glo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348880"/>
            <a:ext cx="8147248" cy="1872208"/>
          </a:xfrm>
        </p:spPr>
        <p:txBody>
          <a:bodyPr>
            <a:normAutofit fontScale="90000"/>
          </a:bodyPr>
          <a:lstStyle/>
          <a:p>
            <a:pPr lvl="0"/>
            <a:r>
              <a:rPr lang="ru-RU" dirty="0" smtClean="0">
                <a:solidFill>
                  <a:srgbClr val="000000"/>
                </a:solidFill>
                <a:latin typeface="Arial" pitchFamily="34" charset="0"/>
                <a:ea typeface="Times New Roman" pitchFamily="18" charset="0"/>
                <a:cs typeface="Arial" pitchFamily="34" charset="0"/>
              </a:rPr>
              <a:t>Тема мастерской не объявляется, так как мастерская — это путь учеников к самостоятельному открытию темы. </a:t>
            </a:r>
            <a:br>
              <a:rPr lang="ru-RU" dirty="0" smtClean="0">
                <a:solidFill>
                  <a:srgbClr val="000000"/>
                </a:solidFill>
                <a:latin typeface="Arial" pitchFamily="34" charset="0"/>
                <a:ea typeface="Times New Roman" pitchFamily="18" charset="0"/>
                <a:cs typeface="Arial" pitchFamily="34" charset="0"/>
              </a:rPr>
            </a:br>
            <a:r>
              <a:rPr lang="ru-RU" dirty="0" smtClean="0">
                <a:solidFill>
                  <a:srgbClr val="000000"/>
                </a:solidFill>
                <a:latin typeface="Arial" pitchFamily="34" charset="0"/>
                <a:ea typeface="Times New Roman" pitchFamily="18" charset="0"/>
                <a:cs typeface="Arial" pitchFamily="34" charset="0"/>
              </a:rPr>
              <a:t>Ученикам может быть объявлено только название мастерской.</a:t>
            </a:r>
            <a:r>
              <a:rPr lang="ru-RU" sz="2400" dirty="0" smtClean="0">
                <a:latin typeface="Arial" pitchFamily="34" charset="0"/>
                <a:cs typeface="Arial" pitchFamily="34" charset="0"/>
              </a:rPr>
              <a:t/>
            </a:r>
            <a:br>
              <a:rPr lang="ru-RU" sz="2400" dirty="0" smtClean="0">
                <a:latin typeface="Arial" pitchFamily="34" charset="0"/>
                <a:cs typeface="Arial" pitchFamily="34" charset="0"/>
              </a:rPr>
            </a:br>
            <a:endParaRPr lang="ru-RU" dirty="0"/>
          </a:p>
        </p:txBody>
      </p:sp>
      <p:sp>
        <p:nvSpPr>
          <p:cNvPr id="4" name="Овал 3"/>
          <p:cNvSpPr/>
          <p:nvPr/>
        </p:nvSpPr>
        <p:spPr>
          <a:xfrm>
            <a:off x="323528" y="260648"/>
            <a:ext cx="1008112"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200" dirty="0" smtClean="0"/>
              <a:t>2</a:t>
            </a:r>
            <a:endParaRPr lang="ru-RU" sz="7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41376" y="1124744"/>
            <a:ext cx="7147048" cy="2585323"/>
          </a:xfrm>
          <a:prstGeom prst="rect">
            <a:avLst/>
          </a:prstGeom>
        </p:spPr>
        <p:txBody>
          <a:bodyPr wrap="square">
            <a:spAutoFit/>
          </a:bodyPr>
          <a:lstStyle/>
          <a:p>
            <a:pPr lvl="0" indent="190500" algn="ctr" eaLnBrk="0" fontAlgn="base" hangingPunct="0">
              <a:spcBef>
                <a:spcPct val="0"/>
              </a:spcBef>
              <a:spcAft>
                <a:spcPct val="0"/>
              </a:spcAft>
            </a:pPr>
            <a:r>
              <a:rPr lang="ru-RU" sz="5400" b="1" dirty="0" smtClean="0">
                <a:solidFill>
                  <a:srgbClr val="000000"/>
                </a:solidFill>
                <a:latin typeface="Arial" pitchFamily="34" charset="0"/>
                <a:ea typeface="Times New Roman" pitchFamily="18" charset="0"/>
                <a:cs typeface="Arial" pitchFamily="34" charset="0"/>
              </a:rPr>
              <a:t>Содержание мастерской интегративно </a:t>
            </a:r>
            <a:endParaRPr lang="ru-RU" sz="5400" b="1" dirty="0" smtClean="0">
              <a:latin typeface="Arial" pitchFamily="34" charset="0"/>
              <a:cs typeface="Arial" pitchFamily="34" charset="0"/>
            </a:endParaRPr>
          </a:p>
        </p:txBody>
      </p:sp>
      <p:sp>
        <p:nvSpPr>
          <p:cNvPr id="3" name="Овал 2"/>
          <p:cNvSpPr/>
          <p:nvPr/>
        </p:nvSpPr>
        <p:spPr>
          <a:xfrm>
            <a:off x="251520" y="260648"/>
            <a:ext cx="1008112"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dirty="0" smtClean="0"/>
              <a:t>3</a:t>
            </a:r>
            <a:endParaRPr lang="ru-RU" sz="6000" dirty="0"/>
          </a:p>
        </p:txBody>
      </p:sp>
      <p:pic>
        <p:nvPicPr>
          <p:cNvPr id="2050" name="Picture 2" descr="C:\Users\Катя\Desktop\скачанные файлы (1).jpg"/>
          <p:cNvPicPr>
            <a:picLocks noChangeAspect="1" noChangeArrowheads="1"/>
          </p:cNvPicPr>
          <p:nvPr/>
        </p:nvPicPr>
        <p:blipFill>
          <a:blip r:embed="rId3" cstate="print"/>
          <a:srcRect/>
          <a:stretch>
            <a:fillRect/>
          </a:stretch>
        </p:blipFill>
        <p:spPr bwMode="auto">
          <a:xfrm>
            <a:off x="3203848" y="3933056"/>
            <a:ext cx="3281536" cy="2552306"/>
          </a:xfrm>
          <a:prstGeom prst="roundRect">
            <a:avLst>
              <a:gd name="adj" fmla="val 16667"/>
            </a:avLst>
          </a:prstGeom>
          <a:ln>
            <a:noFill/>
          </a:ln>
          <a:effectLst>
            <a:glow rad="139700">
              <a:schemeClr val="accent1">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836712"/>
            <a:ext cx="7931224" cy="5602634"/>
          </a:xfrm>
        </p:spPr>
        <p:txBody>
          <a:bodyPr>
            <a:normAutofit/>
          </a:bodyPr>
          <a:lstStyle/>
          <a:p>
            <a:r>
              <a:rPr lang="ru-RU" sz="4000" b="1" dirty="0" smtClean="0"/>
              <a:t>За работу в мастерской не следует ставить оценки. </a:t>
            </a:r>
            <a:br>
              <a:rPr lang="ru-RU" sz="4000" b="1" dirty="0" smtClean="0"/>
            </a:br>
            <a:r>
              <a:rPr lang="ru-RU" sz="4000" b="1" dirty="0" smtClean="0"/>
              <a:t>Самооценка собственной деятельности происходит в сравнении себя с другими, своих старых и новых способов работы. </a:t>
            </a:r>
            <a:r>
              <a:rPr lang="ru-RU" sz="3600" dirty="0" smtClean="0"/>
              <a:t/>
            </a:r>
            <a:br>
              <a:rPr lang="ru-RU" sz="3600" dirty="0" smtClean="0"/>
            </a:br>
            <a:r>
              <a:rPr lang="ru-RU" b="1" dirty="0" smtClean="0"/>
              <a:t/>
            </a:r>
            <a:br>
              <a:rPr lang="ru-RU" b="1" dirty="0" smtClean="0"/>
            </a:br>
            <a:endParaRPr lang="ru-RU" dirty="0"/>
          </a:p>
        </p:txBody>
      </p:sp>
      <p:sp>
        <p:nvSpPr>
          <p:cNvPr id="3" name="Овал 2"/>
          <p:cNvSpPr/>
          <p:nvPr/>
        </p:nvSpPr>
        <p:spPr>
          <a:xfrm>
            <a:off x="251520" y="260648"/>
            <a:ext cx="1008112"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dirty="0" smtClean="0"/>
              <a:t>4</a:t>
            </a:r>
            <a:endParaRPr lang="ru-RU" sz="6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74638"/>
            <a:ext cx="7283152" cy="5026570"/>
          </a:xfrm>
        </p:spPr>
        <p:txBody>
          <a:bodyPr>
            <a:normAutofit fontScale="90000"/>
          </a:bodyPr>
          <a:lstStyle/>
          <a:p>
            <a:r>
              <a:rPr lang="ru-RU" dirty="0" smtClean="0"/>
              <a:t/>
            </a:r>
            <a:br>
              <a:rPr lang="ru-RU" dirty="0" smtClean="0"/>
            </a:br>
            <a:r>
              <a:rPr lang="ru-RU" dirty="0" smtClean="0"/>
              <a:t/>
            </a:r>
            <a:br>
              <a:rPr lang="ru-RU" dirty="0" smtClean="0"/>
            </a:br>
            <a:r>
              <a:rPr lang="ru-RU" sz="8000" b="1" dirty="0" smtClean="0"/>
              <a:t>ДИАЛОГ</a:t>
            </a:r>
            <a:r>
              <a:rPr lang="ru-RU" sz="6000" dirty="0" smtClean="0"/>
              <a:t/>
            </a:r>
            <a:br>
              <a:rPr lang="ru-RU" sz="6000" dirty="0" smtClean="0"/>
            </a:br>
            <a:r>
              <a:rPr lang="ru-RU" sz="6000" dirty="0" smtClean="0"/>
              <a:t>    </a:t>
            </a:r>
            <a:br>
              <a:rPr lang="ru-RU" sz="6000" dirty="0" smtClean="0"/>
            </a:br>
            <a:r>
              <a:rPr lang="ru-RU" sz="6000" dirty="0" smtClean="0"/>
              <a:t>главный принцип взаимодействия, сотрудничества, сотворчества </a:t>
            </a:r>
            <a:br>
              <a:rPr lang="ru-RU" sz="6000" dirty="0" smtClean="0"/>
            </a:br>
            <a:endParaRPr lang="ru-RU" sz="6000" dirty="0"/>
          </a:p>
        </p:txBody>
      </p:sp>
      <p:sp>
        <p:nvSpPr>
          <p:cNvPr id="3" name="Овал 2"/>
          <p:cNvSpPr/>
          <p:nvPr/>
        </p:nvSpPr>
        <p:spPr>
          <a:xfrm>
            <a:off x="251520" y="260648"/>
            <a:ext cx="1008112"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dirty="0" smtClean="0"/>
              <a:t>5</a:t>
            </a:r>
            <a:endParaRPr lang="ru-RU" sz="6000" dirty="0"/>
          </a:p>
        </p:txBody>
      </p:sp>
      <p:sp>
        <p:nvSpPr>
          <p:cNvPr id="5" name="Стрелка вниз 4"/>
          <p:cNvSpPr/>
          <p:nvPr/>
        </p:nvSpPr>
        <p:spPr>
          <a:xfrm>
            <a:off x="4355976" y="1484784"/>
            <a:ext cx="1512168" cy="792088"/>
          </a:xfrm>
          <a:prstGeom prst="downArrow">
            <a:avLst>
              <a:gd name="adj1" fmla="val 50000"/>
              <a:gd name="adj2" fmla="val 484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95288" y="274638"/>
            <a:ext cx="8497887" cy="1143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Типы педагогических мастерских:</a:t>
            </a: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p:txBody>
      </p:sp>
      <p:sp>
        <p:nvSpPr>
          <p:cNvPr id="5" name="Прямоугольник 4"/>
          <p:cNvSpPr/>
          <p:nvPr/>
        </p:nvSpPr>
        <p:spPr>
          <a:xfrm>
            <a:off x="971600" y="1628800"/>
            <a:ext cx="7560840" cy="2554545"/>
          </a:xfrm>
          <a:prstGeom prst="rect">
            <a:avLst/>
          </a:prstGeom>
        </p:spPr>
        <p:txBody>
          <a:bodyPr wrap="square">
            <a:spAutoFit/>
          </a:bodyPr>
          <a:lstStyle/>
          <a:p>
            <a:pPr algn="ctr"/>
            <a:r>
              <a:rPr lang="ru-RU" sz="3200" b="1" dirty="0" smtClean="0"/>
              <a:t>В технологии мастерских различают мастерские построения знаний, письма, пластики, ценностных ориентаций и др.</a:t>
            </a:r>
          </a:p>
          <a:p>
            <a:endParaRPr lang="ru-RU" sz="3200" b="1" dirty="0" smtClean="0"/>
          </a:p>
          <a:p>
            <a:endParaRPr lang="ru-RU" sz="3200" dirty="0"/>
          </a:p>
        </p:txBody>
      </p:sp>
      <p:sp>
        <p:nvSpPr>
          <p:cNvPr id="8" name="Прямоугольник 7"/>
          <p:cNvSpPr/>
          <p:nvPr/>
        </p:nvSpPr>
        <p:spPr>
          <a:xfrm>
            <a:off x="971600" y="3356992"/>
            <a:ext cx="7848872" cy="2062103"/>
          </a:xfrm>
          <a:prstGeom prst="rect">
            <a:avLst/>
          </a:prstGeom>
        </p:spPr>
        <p:txBody>
          <a:bodyPr wrap="square">
            <a:spAutoFit/>
          </a:bodyPr>
          <a:lstStyle/>
          <a:p>
            <a:pPr algn="ctr"/>
            <a:r>
              <a:rPr lang="ru-RU" sz="3200" b="1" i="1" dirty="0" smtClean="0"/>
              <a:t>Мастерская построения знаний:</a:t>
            </a:r>
          </a:p>
          <a:p>
            <a:pPr algn="ctr"/>
            <a:r>
              <a:rPr lang="ru-RU" sz="3200" dirty="0" smtClean="0"/>
              <a:t>знание конструируется здесь и сейчас тем составом участников, который включен в «проживание».</a:t>
            </a:r>
            <a:endParaRPr lang="ru-RU" sz="3200" dirty="0"/>
          </a:p>
        </p:txBody>
      </p:sp>
    </p:spTree>
    <p:extLst>
      <p:ext uri="{BB962C8B-B14F-4D97-AF65-F5344CB8AC3E}">
        <p14:creationId xmlns:p14="http://schemas.microsoft.com/office/powerpoint/2010/main" val="24446741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435280" cy="5170586"/>
          </a:xfrm>
        </p:spPr>
        <p:txBody>
          <a:bodyPr>
            <a:noAutofit/>
          </a:bodyPr>
          <a:lstStyle/>
          <a:p>
            <a:r>
              <a:rPr lang="ru-RU" sz="2800" b="1" i="1" dirty="0" smtClean="0"/>
              <a:t/>
            </a:r>
            <a:br>
              <a:rPr lang="ru-RU" sz="2800" b="1" i="1" dirty="0" smtClean="0"/>
            </a:br>
            <a:r>
              <a:rPr lang="ru-RU" sz="4000" b="1" i="1" dirty="0" smtClean="0"/>
              <a:t>Мастерские ценностно-смысловой ориентации</a:t>
            </a:r>
            <a:r>
              <a:rPr lang="ru-RU" sz="4000" i="1" dirty="0" smtClean="0"/>
              <a:t>:</a:t>
            </a:r>
            <a:br>
              <a:rPr lang="ru-RU" sz="4000" i="1" dirty="0" smtClean="0"/>
            </a:br>
            <a:r>
              <a:rPr lang="ru-RU" sz="4000" dirty="0" smtClean="0"/>
              <a:t/>
            </a:r>
            <a:br>
              <a:rPr lang="ru-RU" sz="4000" dirty="0" smtClean="0"/>
            </a:br>
            <a:r>
              <a:rPr lang="ru-RU" sz="4000" dirty="0" smtClean="0"/>
              <a:t>нацелена на осмысление, осознание, </a:t>
            </a:r>
            <a:r>
              <a:rPr lang="ru-RU" sz="4000" dirty="0" err="1" smtClean="0"/>
              <a:t>самокоррекцию</a:t>
            </a:r>
            <a:r>
              <a:rPr lang="ru-RU" sz="4000" dirty="0" smtClean="0"/>
              <a:t>, личностную позицию, самоопределение.</a:t>
            </a:r>
            <a:r>
              <a:rPr lang="ru-RU" sz="4000" b="1" dirty="0" smtClean="0"/>
              <a:t/>
            </a:r>
            <a:br>
              <a:rPr lang="ru-RU" sz="4000" b="1" dirty="0" smtClean="0"/>
            </a:br>
            <a:endParaRPr lang="ru-RU" sz="4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92696"/>
            <a:ext cx="8147248" cy="3528392"/>
          </a:xfrm>
        </p:spPr>
        <p:txBody>
          <a:bodyPr>
            <a:normAutofit fontScale="90000"/>
          </a:bodyPr>
          <a:lstStyle/>
          <a:p>
            <a:r>
              <a:rPr lang="ru-RU" b="1" i="1" dirty="0" smtClean="0"/>
              <a:t/>
            </a:r>
            <a:br>
              <a:rPr lang="ru-RU" b="1" i="1" dirty="0" smtClean="0"/>
            </a:br>
            <a:r>
              <a:rPr lang="ru-RU" b="1" i="1" dirty="0" smtClean="0"/>
              <a:t>Мастерские пластики:</a:t>
            </a:r>
            <a:r>
              <a:rPr lang="ru-RU" dirty="0" smtClean="0"/>
              <a:t> работа с красками, природным материалом, пластилином, фломастерами, карандашами, собственной </a:t>
            </a:r>
            <a:r>
              <a:rPr lang="ru-RU" dirty="0" err="1" smtClean="0"/>
              <a:t>тактильностью</a:t>
            </a:r>
            <a:r>
              <a:rPr lang="ru-RU" dirty="0" smtClean="0"/>
              <a:t>, конструирование.</a:t>
            </a:r>
            <a:r>
              <a:rPr lang="ru-RU" b="1" dirty="0" smtClean="0"/>
              <a:t/>
            </a:r>
            <a:br>
              <a:rPr lang="ru-RU" b="1" dirty="0" smtClean="0"/>
            </a:br>
            <a:r>
              <a:rPr lang="ru-RU" b="1" dirty="0" smtClean="0"/>
              <a:t/>
            </a:r>
            <a:br>
              <a:rPr lang="ru-RU" b="1" dirty="0" smtClean="0"/>
            </a:br>
            <a:r>
              <a:rPr lang="ru-RU" b="1" i="1" dirty="0" smtClean="0"/>
              <a:t>Мастерские письма:</a:t>
            </a:r>
            <a:r>
              <a:rPr lang="ru-RU" b="1" dirty="0" smtClean="0"/>
              <a:t> </a:t>
            </a:r>
            <a:r>
              <a:rPr lang="ru-RU" dirty="0" smtClean="0"/>
              <a:t>способствуют развитию мышления и речи.</a:t>
            </a: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74638"/>
            <a:ext cx="8075240" cy="4810546"/>
          </a:xfrm>
        </p:spPr>
        <p:txBody>
          <a:bodyPr>
            <a:normAutofit fontScale="90000"/>
          </a:bodyPr>
          <a:lstStyle/>
          <a:p>
            <a:r>
              <a:rPr lang="ru-RU" b="1" i="1" dirty="0" smtClean="0"/>
              <a:t/>
            </a:r>
            <a:br>
              <a:rPr lang="ru-RU" b="1" i="1" dirty="0" smtClean="0"/>
            </a:br>
            <a:r>
              <a:rPr lang="ru-RU" b="1" i="1" dirty="0" smtClean="0"/>
              <a:t/>
            </a:r>
            <a:br>
              <a:rPr lang="ru-RU" b="1" i="1" dirty="0" smtClean="0"/>
            </a:br>
            <a:r>
              <a:rPr lang="ru-RU" b="1" i="1" dirty="0" smtClean="0"/>
              <a:t/>
            </a:r>
            <a:br>
              <a:rPr lang="ru-RU" b="1" i="1" dirty="0" smtClean="0"/>
            </a:br>
            <a:r>
              <a:rPr lang="ru-RU" b="1" i="1" dirty="0" smtClean="0"/>
              <a:t>Мастерские педагогического взаимодействия:</a:t>
            </a:r>
            <a:r>
              <a:rPr lang="ru-RU" dirty="0" smtClean="0"/>
              <a:t> </a:t>
            </a:r>
            <a:br>
              <a:rPr lang="ru-RU" dirty="0" smtClean="0"/>
            </a:br>
            <a:r>
              <a:rPr lang="ru-RU" dirty="0" smtClean="0"/>
              <a:t/>
            </a:r>
            <a:br>
              <a:rPr lang="ru-RU" dirty="0" smtClean="0"/>
            </a:br>
            <a:r>
              <a:rPr lang="ru-RU" dirty="0" smtClean="0"/>
              <a:t>работа в парах (ученик-ученик, учитель-ученик, учитель-родитель, родитель- ученик), в группах, в командах.</a:t>
            </a:r>
            <a:r>
              <a:rPr lang="ru-RU" b="1" dirty="0" smtClean="0"/>
              <a:t/>
            </a:r>
            <a:br>
              <a:rPr lang="ru-RU" b="1" dirty="0" smtClean="0"/>
            </a:b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74638"/>
            <a:ext cx="8075240" cy="6250706"/>
          </a:xfrm>
        </p:spPr>
        <p:txBody>
          <a:bodyPr>
            <a:noAutofit/>
          </a:bodyPr>
          <a:lstStyle/>
          <a:p>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2400" b="1" dirty="0" smtClean="0"/>
              <a:t>1) </a:t>
            </a:r>
            <a:r>
              <a:rPr lang="ru-RU" sz="2400" dirty="0" smtClean="0"/>
              <a:t>Формулировать задания (а не задавать вопросы).</a:t>
            </a:r>
            <a:r>
              <a:rPr lang="ru-RU" sz="2400" b="1" dirty="0" smtClean="0"/>
              <a:t/>
            </a:r>
            <a:br>
              <a:rPr lang="ru-RU" sz="2400" b="1" dirty="0" smtClean="0"/>
            </a:br>
            <a:r>
              <a:rPr lang="ru-RU" sz="2400" b="1" dirty="0" smtClean="0"/>
              <a:t>2) </a:t>
            </a:r>
            <a:r>
              <a:rPr lang="ru-RU" sz="2400" dirty="0" smtClean="0"/>
              <a:t>Организовывать диалоговое взаимодействие детей (а не фронтальную работу).</a:t>
            </a:r>
            <a:r>
              <a:rPr lang="ru-RU" sz="2400" b="1" dirty="0" smtClean="0"/>
              <a:t/>
            </a:r>
            <a:br>
              <a:rPr lang="ru-RU" sz="2400" b="1" dirty="0" smtClean="0"/>
            </a:br>
            <a:r>
              <a:rPr lang="ru-RU" sz="2400" b="1" dirty="0" smtClean="0"/>
              <a:t>3) </a:t>
            </a:r>
            <a:r>
              <a:rPr lang="ru-RU" sz="2400" dirty="0" smtClean="0"/>
              <a:t>Высказывать свои мысли в процессе равноправной деятельности (а не навязывать свою точку зрения, не подчинять мнения детей своему пониманию).</a:t>
            </a:r>
            <a:r>
              <a:rPr lang="ru-RU" sz="2400" b="1" dirty="0" smtClean="0"/>
              <a:t/>
            </a:r>
            <a:br>
              <a:rPr lang="ru-RU" sz="2400" b="1" dirty="0" smtClean="0"/>
            </a:br>
            <a:r>
              <a:rPr lang="ru-RU" sz="2400" b="1" dirty="0" smtClean="0"/>
              <a:t>4) </a:t>
            </a:r>
            <a:r>
              <a:rPr lang="ru-RU" sz="2400" dirty="0" smtClean="0"/>
              <a:t>Создавать условия для обнаружения ошибок </a:t>
            </a:r>
            <a:br>
              <a:rPr lang="ru-RU" sz="2400" dirty="0" smtClean="0"/>
            </a:br>
            <a:r>
              <a:rPr lang="ru-RU" sz="2400" dirty="0" smtClean="0"/>
              <a:t>(а не исправлять их).</a:t>
            </a:r>
            <a:r>
              <a:rPr lang="ru-RU" sz="2400" b="1" dirty="0" smtClean="0"/>
              <a:t/>
            </a:r>
            <a:br>
              <a:rPr lang="ru-RU" sz="2400" b="1" dirty="0" smtClean="0"/>
            </a:br>
            <a:r>
              <a:rPr lang="ru-RU" sz="2400" dirty="0" smtClean="0"/>
              <a:t>5) Быть импровизатором, гибко реагировать на нюансы разворачивания мастерской, приглашая учеников к самостоятельному поиску и творчеству </a:t>
            </a:r>
            <a:br>
              <a:rPr lang="ru-RU" sz="2400" dirty="0" smtClean="0"/>
            </a:br>
            <a:r>
              <a:rPr lang="ru-RU" sz="2400" dirty="0" smtClean="0"/>
              <a:t>(а не подавлять, не  быть «у руля»). </a:t>
            </a:r>
            <a:endParaRPr lang="ru-RU" sz="2400" b="1" dirty="0"/>
          </a:p>
        </p:txBody>
      </p:sp>
      <p:sp>
        <p:nvSpPr>
          <p:cNvPr id="3" name="Прямоугольник 2"/>
          <p:cNvSpPr/>
          <p:nvPr/>
        </p:nvSpPr>
        <p:spPr>
          <a:xfrm>
            <a:off x="425972" y="188640"/>
            <a:ext cx="871802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Принципы работы мастера:</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363272" cy="3312368"/>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Этапы работы</a:t>
            </a:r>
            <a:endParaRPr lang="ru-RU"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2226" name="Picture 2" descr="C:\Users\Катя\Desktop\скачанные файлы (2).jpg"/>
          <p:cNvPicPr>
            <a:picLocks noChangeAspect="1" noChangeArrowheads="1"/>
          </p:cNvPicPr>
          <p:nvPr/>
        </p:nvPicPr>
        <p:blipFill>
          <a:blip r:embed="rId2" cstate="print"/>
          <a:srcRect/>
          <a:stretch>
            <a:fillRect/>
          </a:stretch>
        </p:blipFill>
        <p:spPr bwMode="auto">
          <a:xfrm>
            <a:off x="2339752" y="2924944"/>
            <a:ext cx="4814664" cy="3234852"/>
          </a:xfrm>
          <a:prstGeom prst="roundRect">
            <a:avLst>
              <a:gd name="adj" fmla="val 16667"/>
            </a:avLst>
          </a:prstGeom>
          <a:ln>
            <a:noFill/>
          </a:ln>
          <a:effectLst>
            <a:glow rad="228600">
              <a:schemeClr val="accent1">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640960" cy="3212976"/>
          </a:xfrm>
        </p:spPr>
        <p:txBody>
          <a:bodyPr>
            <a:normAutofit fontScale="90000"/>
          </a:bodyPr>
          <a:lstStyle/>
          <a:p>
            <a:r>
              <a:rPr lang="ru-RU" dirty="0" smtClean="0"/>
              <a:t/>
            </a:r>
            <a:br>
              <a:rPr lang="ru-RU" dirty="0" smtClean="0"/>
            </a:br>
            <a:r>
              <a:rPr lang="ru-RU" dirty="0" smtClean="0"/>
              <a:t/>
            </a:r>
            <a:br>
              <a:rPr lang="ru-RU" dirty="0" smtClean="0"/>
            </a:br>
            <a:r>
              <a:rPr lang="ru-RU" dirty="0" smtClean="0"/>
              <a:t/>
            </a:r>
            <a:br>
              <a:rPr lang="ru-RU" dirty="0" smtClean="0"/>
            </a:br>
            <a:r>
              <a:rPr lang="ru-RU" dirty="0" smtClean="0"/>
              <a:t> </a:t>
            </a:r>
            <a:br>
              <a:rPr lang="ru-RU" dirty="0" smtClean="0"/>
            </a:br>
            <a:r>
              <a:rPr lang="ru-RU" dirty="0" smtClean="0"/>
              <a:t/>
            </a:r>
            <a:br>
              <a:rPr lang="ru-RU" dirty="0" smtClean="0"/>
            </a:br>
            <a:r>
              <a:rPr lang="ru-RU" sz="6000" b="1" dirty="0" smtClean="0"/>
              <a:t>УЧИТЕЛЬ</a:t>
            </a:r>
            <a:r>
              <a:rPr lang="ru-RU" sz="6000" dirty="0" smtClean="0"/>
              <a:t>        </a:t>
            </a:r>
            <a:r>
              <a:rPr lang="ru-RU" sz="6000" b="1" i="1" dirty="0" smtClean="0">
                <a:solidFill>
                  <a:srgbClr val="C00000"/>
                </a:solidFill>
              </a:rPr>
              <a:t>МАСТЕР</a:t>
            </a:r>
            <a:r>
              <a:rPr lang="ru-RU" sz="6000" b="1" dirty="0" smtClean="0"/>
              <a:t/>
            </a:r>
            <a:br>
              <a:rPr lang="ru-RU" sz="6000" b="1" dirty="0" smtClean="0"/>
            </a:br>
            <a:r>
              <a:rPr lang="ru-RU" sz="6000" b="1" dirty="0" smtClean="0"/>
              <a:t> </a:t>
            </a:r>
            <a:br>
              <a:rPr lang="ru-RU" sz="6000" b="1" dirty="0" smtClean="0"/>
            </a:br>
            <a:r>
              <a:rPr lang="ru-RU" sz="6000" dirty="0" smtClean="0"/>
              <a:t>   </a:t>
            </a:r>
            <a:r>
              <a:rPr lang="ru-RU" sz="6000" b="1" dirty="0" smtClean="0"/>
              <a:t>создание эмоциональной атмосферы в процессе познания</a:t>
            </a:r>
            <a:br>
              <a:rPr lang="ru-RU" sz="6000" b="1" dirty="0" smtClean="0"/>
            </a:br>
            <a:r>
              <a:rPr lang="ru-RU" sz="6000" b="1" dirty="0" smtClean="0"/>
              <a:t/>
            </a:r>
            <a:br>
              <a:rPr lang="ru-RU" sz="6000" b="1" dirty="0" smtClean="0"/>
            </a:br>
            <a:r>
              <a:rPr lang="ru-RU" sz="6000" b="1" dirty="0" smtClean="0"/>
              <a:t>УЧЕНИК         </a:t>
            </a:r>
            <a:r>
              <a:rPr lang="ru-RU" sz="6000" b="1" i="1" dirty="0" smtClean="0">
                <a:solidFill>
                  <a:srgbClr val="C00000"/>
                </a:solidFill>
              </a:rPr>
              <a:t>ТВОРЕЦ</a:t>
            </a:r>
            <a:endParaRPr lang="ru-RU" sz="6000" b="1" i="1" dirty="0">
              <a:solidFill>
                <a:srgbClr val="C00000"/>
              </a:solidFill>
            </a:endParaRPr>
          </a:p>
        </p:txBody>
      </p:sp>
      <p:sp>
        <p:nvSpPr>
          <p:cNvPr id="5" name="Штриховая стрелка вправо 4"/>
          <p:cNvSpPr/>
          <p:nvPr/>
        </p:nvSpPr>
        <p:spPr>
          <a:xfrm>
            <a:off x="4067944" y="404664"/>
            <a:ext cx="864096" cy="57606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Штриховая стрелка вправо 5"/>
          <p:cNvSpPr/>
          <p:nvPr/>
        </p:nvSpPr>
        <p:spPr>
          <a:xfrm>
            <a:off x="4067944" y="5229200"/>
            <a:ext cx="864096" cy="57606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Выгнутая вправо стрелка 7"/>
          <p:cNvSpPr/>
          <p:nvPr/>
        </p:nvSpPr>
        <p:spPr>
          <a:xfrm>
            <a:off x="7812360" y="2996952"/>
            <a:ext cx="1043608" cy="28083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Выгнутая влево стрелка 8"/>
          <p:cNvSpPr/>
          <p:nvPr/>
        </p:nvSpPr>
        <p:spPr>
          <a:xfrm>
            <a:off x="251520" y="764704"/>
            <a:ext cx="827584" cy="230425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291264" cy="4234482"/>
          </a:xfrm>
        </p:spPr>
        <p:txBody>
          <a:bodyPr>
            <a:noAutofit/>
          </a:bodyPr>
          <a:lstStyle/>
          <a:p>
            <a:pPr algn="r"/>
            <a:r>
              <a:rPr lang="ru-RU" sz="2800" b="1" i="1" dirty="0" smtClean="0"/>
              <a:t/>
            </a:r>
            <a:br>
              <a:rPr lang="ru-RU" sz="2800" b="1" i="1" dirty="0" smtClean="0"/>
            </a:br>
            <a:r>
              <a:rPr lang="ru-RU" sz="6000" b="1" i="1" dirty="0" smtClean="0">
                <a:solidFill>
                  <a:srgbClr val="C00000"/>
                </a:solidFill>
              </a:rPr>
              <a:t>Первый этап</a:t>
            </a:r>
            <a:r>
              <a:rPr lang="ru-RU" b="1" i="1" dirty="0" smtClean="0">
                <a:solidFill>
                  <a:srgbClr val="C00000"/>
                </a:solidFill>
              </a:rPr>
              <a:t/>
            </a:r>
            <a:br>
              <a:rPr lang="ru-RU" b="1" i="1" dirty="0" smtClean="0">
                <a:solidFill>
                  <a:srgbClr val="C00000"/>
                </a:solidFill>
              </a:rPr>
            </a:br>
            <a:r>
              <a:rPr lang="ru-RU" b="1" i="1" dirty="0" smtClean="0">
                <a:solidFill>
                  <a:srgbClr val="C00000"/>
                </a:solidFill>
              </a:rPr>
              <a:t/>
            </a:r>
            <a:br>
              <a:rPr lang="ru-RU" b="1" i="1" dirty="0" smtClean="0">
                <a:solidFill>
                  <a:srgbClr val="C00000"/>
                </a:solidFill>
              </a:rPr>
            </a:br>
            <a:r>
              <a:rPr lang="ru-RU" b="1" dirty="0" smtClean="0"/>
              <a:t>обращение к личности каждого ребенка, к его «Я», к подсознанию, к его памяти, опыту работы, к его знаниям</a:t>
            </a:r>
            <a:br>
              <a:rPr lang="ru-RU" b="1" dirty="0" smtClean="0"/>
            </a:br>
            <a:endParaRPr lang="ru-RU" b="1" dirty="0"/>
          </a:p>
        </p:txBody>
      </p:sp>
      <p:sp>
        <p:nvSpPr>
          <p:cNvPr id="8" name="Штриховая стрелка вправо 7"/>
          <p:cNvSpPr/>
          <p:nvPr/>
        </p:nvSpPr>
        <p:spPr>
          <a:xfrm rot="8562708">
            <a:off x="3045360" y="1010934"/>
            <a:ext cx="1080120" cy="79208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74638"/>
            <a:ext cx="8075240" cy="5170586"/>
          </a:xfrm>
        </p:spPr>
        <p:txBody>
          <a:bodyPr>
            <a:normAutofit/>
          </a:bodyPr>
          <a:lstStyle/>
          <a:p>
            <a:pPr algn="r"/>
            <a:r>
              <a:rPr lang="ru-RU" sz="6000" b="1" i="1" dirty="0" smtClean="0">
                <a:solidFill>
                  <a:srgbClr val="C00000"/>
                </a:solidFill>
              </a:rPr>
              <a:t>Второй этап</a:t>
            </a:r>
            <a:r>
              <a:rPr lang="ru-RU" sz="6000" b="1" dirty="0" smtClean="0">
                <a:solidFill>
                  <a:srgbClr val="C00000"/>
                </a:solidFill>
              </a:rPr>
              <a:t> </a:t>
            </a:r>
            <a:r>
              <a:rPr lang="ru-RU" sz="3200" b="1" dirty="0" smtClean="0">
                <a:solidFill>
                  <a:srgbClr val="C00000"/>
                </a:solidFill>
              </a:rPr>
              <a:t/>
            </a:r>
            <a:br>
              <a:rPr lang="ru-RU" sz="3200" b="1" dirty="0" smtClean="0">
                <a:solidFill>
                  <a:srgbClr val="C00000"/>
                </a:solidFill>
              </a:rPr>
            </a:br>
            <a:r>
              <a:rPr lang="ru-RU" sz="3200" dirty="0" smtClean="0"/>
              <a:t/>
            </a:r>
            <a:br>
              <a:rPr lang="ru-RU" sz="3200" dirty="0" smtClean="0"/>
            </a:br>
            <a:r>
              <a:rPr lang="ru-RU" sz="3200" b="1" dirty="0" smtClean="0"/>
              <a:t>разочарование в полноте, </a:t>
            </a:r>
            <a:br>
              <a:rPr lang="ru-RU" sz="3200" b="1" dirty="0" smtClean="0"/>
            </a:br>
            <a:r>
              <a:rPr lang="ru-RU" sz="3200" b="1" dirty="0" smtClean="0"/>
              <a:t>совершенстве имеющихся знаний. </a:t>
            </a:r>
            <a:br>
              <a:rPr lang="ru-RU" sz="3200" b="1" dirty="0" smtClean="0"/>
            </a:br>
            <a:r>
              <a:rPr lang="ru-RU" sz="3200" b="1" dirty="0" smtClean="0"/>
              <a:t>На данном этапе каждому участнику мастерской, предоставлена возможность проявить инициативу в определении путей поиска нового знания</a:t>
            </a:r>
            <a:endParaRPr lang="ru-RU" sz="3200" b="1" dirty="0"/>
          </a:p>
        </p:txBody>
      </p:sp>
      <p:sp>
        <p:nvSpPr>
          <p:cNvPr id="3" name="Штриховая стрелка вправо 2"/>
          <p:cNvSpPr/>
          <p:nvPr/>
        </p:nvSpPr>
        <p:spPr>
          <a:xfrm rot="8562708">
            <a:off x="2901343" y="1442982"/>
            <a:ext cx="1080120" cy="79208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74638"/>
            <a:ext cx="8003232" cy="4882554"/>
          </a:xfrm>
        </p:spPr>
        <p:txBody>
          <a:bodyPr>
            <a:normAutofit fontScale="90000"/>
          </a:bodyPr>
          <a:lstStyle/>
          <a:p>
            <a:pPr algn="r"/>
            <a:r>
              <a:rPr lang="ru-RU" sz="6700" b="1" i="1" dirty="0" smtClean="0">
                <a:solidFill>
                  <a:srgbClr val="C00000"/>
                </a:solidFill>
              </a:rPr>
              <a:t>Третий этап</a:t>
            </a:r>
            <a:r>
              <a:rPr lang="ru-RU" b="1" i="1" dirty="0" smtClean="0">
                <a:solidFill>
                  <a:srgbClr val="C00000"/>
                </a:solidFill>
              </a:rPr>
              <a:t/>
            </a:r>
            <a:br>
              <a:rPr lang="ru-RU" b="1" i="1" dirty="0" smtClean="0">
                <a:solidFill>
                  <a:srgbClr val="C00000"/>
                </a:solidFill>
              </a:rPr>
            </a:br>
            <a:r>
              <a:rPr lang="ru-RU" b="1" dirty="0" smtClean="0">
                <a:solidFill>
                  <a:srgbClr val="C00000"/>
                </a:solidFill>
              </a:rPr>
              <a:t> </a:t>
            </a:r>
            <a:br>
              <a:rPr lang="ru-RU" b="1" dirty="0" smtClean="0">
                <a:solidFill>
                  <a:srgbClr val="C00000"/>
                </a:solidFill>
              </a:rPr>
            </a:br>
            <a:r>
              <a:rPr lang="ru-RU" b="1" dirty="0" smtClean="0"/>
              <a:t>работа с моделями, схемами, таблицами, рисунками, текстами, </a:t>
            </a:r>
            <a:br>
              <a:rPr lang="ru-RU" b="1" dirty="0" smtClean="0"/>
            </a:br>
            <a:r>
              <a:rPr lang="ru-RU" b="1" dirty="0" smtClean="0"/>
              <a:t>с предметами, объектами, понятиями для конструирования нового знания</a:t>
            </a:r>
            <a:endParaRPr lang="ru-RU" dirty="0"/>
          </a:p>
        </p:txBody>
      </p:sp>
      <p:sp>
        <p:nvSpPr>
          <p:cNvPr id="3" name="Штриховая стрелка вправо 2"/>
          <p:cNvSpPr/>
          <p:nvPr/>
        </p:nvSpPr>
        <p:spPr>
          <a:xfrm rot="8562708">
            <a:off x="2901344" y="1226958"/>
            <a:ext cx="1080120" cy="79208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74638"/>
            <a:ext cx="7931224" cy="4882554"/>
          </a:xfrm>
        </p:spPr>
        <p:txBody>
          <a:bodyPr>
            <a:normAutofit fontScale="90000"/>
          </a:bodyPr>
          <a:lstStyle/>
          <a:p>
            <a:pPr algn="r"/>
            <a:r>
              <a:rPr lang="ru-RU" sz="6000" b="1" i="1" dirty="0" smtClean="0">
                <a:solidFill>
                  <a:srgbClr val="C00000"/>
                </a:solidFill>
              </a:rPr>
              <a:t>Четвертый этап</a:t>
            </a:r>
            <a:r>
              <a:rPr lang="ru-RU" sz="6000" b="1" dirty="0" smtClean="0"/>
              <a:t> </a:t>
            </a:r>
            <a:br>
              <a:rPr lang="ru-RU" sz="6000" b="1" dirty="0" smtClean="0"/>
            </a:br>
            <a:r>
              <a:rPr lang="ru-RU" sz="6000" b="1" dirty="0" smtClean="0"/>
              <a:t/>
            </a:r>
            <a:br>
              <a:rPr lang="ru-RU" sz="6000" b="1" dirty="0" smtClean="0"/>
            </a:br>
            <a:r>
              <a:rPr lang="ru-RU" b="1" dirty="0" smtClean="0"/>
              <a:t>преодоления «разрыва», окончательная формулировка нового знания, представление полученных результатов участникам мастерской</a:t>
            </a:r>
            <a:endParaRPr lang="ru-RU" dirty="0"/>
          </a:p>
        </p:txBody>
      </p:sp>
      <p:sp>
        <p:nvSpPr>
          <p:cNvPr id="3" name="Штриховая стрелка вправо 2"/>
          <p:cNvSpPr/>
          <p:nvPr/>
        </p:nvSpPr>
        <p:spPr>
          <a:xfrm rot="8562708">
            <a:off x="2253272" y="1298965"/>
            <a:ext cx="1080120" cy="79208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4638"/>
            <a:ext cx="8219256" cy="2794322"/>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Алгоритм педагогических мастерских</a:t>
            </a:r>
            <a:endPar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1202" name="Picture 2" descr="C:\Users\Катя\Desktop\8.jpg"/>
          <p:cNvPicPr>
            <a:picLocks noChangeAspect="1" noChangeArrowheads="1"/>
          </p:cNvPicPr>
          <p:nvPr/>
        </p:nvPicPr>
        <p:blipFill>
          <a:blip r:embed="rId2" cstate="print"/>
          <a:srcRect/>
          <a:stretch>
            <a:fillRect/>
          </a:stretch>
        </p:blipFill>
        <p:spPr bwMode="auto">
          <a:xfrm>
            <a:off x="3059832" y="3284984"/>
            <a:ext cx="3048000" cy="3048000"/>
          </a:xfrm>
          <a:prstGeom prst="roundRect">
            <a:avLst>
              <a:gd name="adj" fmla="val 16667"/>
            </a:avLst>
          </a:prstGeom>
          <a:ln>
            <a:noFill/>
          </a:ln>
          <a:effectLst>
            <a:glow rad="228600">
              <a:schemeClr val="accent1">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9388" y="0"/>
            <a:ext cx="8713787" cy="792163"/>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Алгоритм педагогических мастерских</a:t>
            </a:r>
          </a:p>
        </p:txBody>
      </p:sp>
      <p:sp>
        <p:nvSpPr>
          <p:cNvPr id="14340" name="Text Box 4"/>
          <p:cNvSpPr txBox="1">
            <a:spLocks noChangeArrowheads="1"/>
          </p:cNvSpPr>
          <p:nvPr/>
        </p:nvSpPr>
        <p:spPr bwMode="auto">
          <a:xfrm>
            <a:off x="2843213" y="620712"/>
            <a:ext cx="25923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rgbClr val="004200"/>
                </a:solidFill>
              </a:rPr>
              <a:t>I </a:t>
            </a:r>
            <a:r>
              <a:rPr lang="ru-RU" sz="2400" b="1" dirty="0">
                <a:solidFill>
                  <a:srgbClr val="004200"/>
                </a:solidFill>
              </a:rPr>
              <a:t>этап</a:t>
            </a:r>
            <a:endParaRPr lang="ru-RU" sz="2400" b="1" dirty="0"/>
          </a:p>
        </p:txBody>
      </p:sp>
      <p:sp>
        <p:nvSpPr>
          <p:cNvPr id="14341" name="Text Box 5"/>
          <p:cNvSpPr txBox="1">
            <a:spLocks noChangeArrowheads="1"/>
          </p:cNvSpPr>
          <p:nvPr/>
        </p:nvSpPr>
        <p:spPr bwMode="auto">
          <a:xfrm>
            <a:off x="179388" y="1125538"/>
            <a:ext cx="8785225"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003399"/>
              </a:buClr>
              <a:buFont typeface="Wingdings" pitchFamily="2" charset="2"/>
              <a:buNone/>
            </a:pPr>
            <a:r>
              <a:rPr lang="ru-RU" sz="2400" b="1" dirty="0">
                <a:solidFill>
                  <a:srgbClr val="003399"/>
                </a:solidFill>
              </a:rPr>
              <a:t>1. Индуктор </a:t>
            </a:r>
            <a:r>
              <a:rPr lang="ru-RU" sz="2400" b="1" dirty="0"/>
              <a:t>– </a:t>
            </a:r>
            <a:r>
              <a:rPr lang="ru-RU" sz="2400" dirty="0"/>
              <a:t>первое заседание в мастерской, мотивирующее дальнейшую деятельность участников, условие – актуализировать личный опыт каждого и предоставить выбор участнику </a:t>
            </a:r>
          </a:p>
          <a:p>
            <a:pPr eaLnBrk="1" hangingPunct="1">
              <a:buClr>
                <a:srgbClr val="003399"/>
              </a:buClr>
              <a:buFont typeface="Wingdings" pitchFamily="2" charset="2"/>
              <a:buNone/>
            </a:pPr>
            <a:endParaRPr lang="ru-RU" sz="2400" dirty="0"/>
          </a:p>
          <a:p>
            <a:pPr eaLnBrk="1" hangingPunct="1">
              <a:buClr>
                <a:srgbClr val="003399"/>
              </a:buClr>
              <a:buFont typeface="Wingdings" pitchFamily="2" charset="2"/>
              <a:buNone/>
            </a:pPr>
            <a:r>
              <a:rPr lang="ru-RU" sz="2400" b="1" dirty="0">
                <a:solidFill>
                  <a:srgbClr val="003399"/>
                </a:solidFill>
              </a:rPr>
              <a:t>2. Создание творческого продукта</a:t>
            </a:r>
            <a:r>
              <a:rPr lang="ru-RU" sz="2400" dirty="0"/>
              <a:t> – индивидуально или в групповом взаимодействии, основанное на </a:t>
            </a:r>
            <a:r>
              <a:rPr lang="ru-RU" sz="2400" dirty="0" err="1"/>
              <a:t>деконструкции</a:t>
            </a:r>
            <a:r>
              <a:rPr lang="ru-RU" sz="2400" dirty="0"/>
              <a:t> и реконструкции.</a:t>
            </a:r>
          </a:p>
          <a:p>
            <a:pPr eaLnBrk="1" hangingPunct="1">
              <a:buClr>
                <a:srgbClr val="003399"/>
              </a:buClr>
              <a:buFont typeface="Wingdings" pitchFamily="2" charset="2"/>
              <a:buNone/>
            </a:pPr>
            <a:endParaRPr lang="ru-RU" sz="2400" dirty="0"/>
          </a:p>
          <a:p>
            <a:pPr eaLnBrk="1" hangingPunct="1">
              <a:buClr>
                <a:srgbClr val="003399"/>
              </a:buClr>
              <a:buFont typeface="Wingdings" pitchFamily="2" charset="2"/>
              <a:buNone/>
            </a:pPr>
            <a:r>
              <a:rPr lang="ru-RU" sz="2400" b="1" dirty="0">
                <a:solidFill>
                  <a:srgbClr val="003399"/>
                </a:solidFill>
              </a:rPr>
              <a:t>3. Социализация</a:t>
            </a:r>
            <a:r>
              <a:rPr lang="ru-RU" sz="2400" dirty="0">
                <a:solidFill>
                  <a:srgbClr val="003399"/>
                </a:solidFill>
              </a:rPr>
              <a:t> –</a:t>
            </a:r>
            <a:r>
              <a:rPr lang="ru-RU" sz="2400" dirty="0"/>
              <a:t> предъявление продукта всем участникам, соединение индивидуальных результатов или представление коллективной работы. </a:t>
            </a:r>
          </a:p>
          <a:p>
            <a:pPr eaLnBrk="1" hangingPunct="1">
              <a:buClr>
                <a:srgbClr val="003399"/>
              </a:buClr>
              <a:buFont typeface="Wingdings" pitchFamily="2" charset="2"/>
              <a:buNone/>
            </a:pPr>
            <a:endParaRPr lang="ru-RU" sz="2400" dirty="0"/>
          </a:p>
          <a:p>
            <a:pPr eaLnBrk="1" hangingPunct="1">
              <a:buClr>
                <a:srgbClr val="003399"/>
              </a:buClr>
              <a:buFont typeface="Wingdings" pitchFamily="2" charset="2"/>
              <a:buNone/>
            </a:pPr>
            <a:r>
              <a:rPr lang="ru-RU" sz="2400" b="1" dirty="0">
                <a:solidFill>
                  <a:srgbClr val="003399"/>
                </a:solidFill>
              </a:rPr>
              <a:t>4. Промежуточная рефлексия или </a:t>
            </a:r>
            <a:r>
              <a:rPr lang="ru-RU" sz="2400" b="1" dirty="0" err="1">
                <a:solidFill>
                  <a:srgbClr val="003399"/>
                </a:solidFill>
              </a:rPr>
              <a:t>самокоррекция</a:t>
            </a:r>
            <a:r>
              <a:rPr lang="ru-RU" sz="2400" b="1" dirty="0">
                <a:solidFill>
                  <a:srgbClr val="003399"/>
                </a:solidFill>
              </a:rPr>
              <a:t> деятельности</a:t>
            </a:r>
            <a:r>
              <a:rPr lang="ru-RU" sz="2400" dirty="0"/>
              <a:t> – выстраивание новых проблем.</a:t>
            </a:r>
          </a:p>
        </p:txBody>
      </p:sp>
    </p:spTree>
    <p:extLst>
      <p:ext uri="{BB962C8B-B14F-4D97-AF65-F5344CB8AC3E}">
        <p14:creationId xmlns:p14="http://schemas.microsoft.com/office/powerpoint/2010/main" val="14416266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Effect transition="in" filter="fade">
                                      <p:cBhvr>
                                        <p:cTn id="7" dur="1000"/>
                                        <p:tgtEl>
                                          <p:spTgt spid="14340">
                                            <p:txEl>
                                              <p:pRg st="0" end="0"/>
                                            </p:txEl>
                                          </p:spTgt>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14341">
                                            <p:txEl>
                                              <p:pRg st="0" end="0"/>
                                            </p:txEl>
                                          </p:spTgt>
                                        </p:tgtEl>
                                        <p:attrNameLst>
                                          <p:attrName>style.visibility</p:attrName>
                                        </p:attrNameLst>
                                      </p:cBhvr>
                                      <p:to>
                                        <p:strVal val="visible"/>
                                      </p:to>
                                    </p:set>
                                    <p:animEffect transition="in" filter="fade">
                                      <p:cBhvr>
                                        <p:cTn id="11" dur="2000"/>
                                        <p:tgtEl>
                                          <p:spTgt spid="14341">
                                            <p:txEl>
                                              <p:pRg st="0" end="0"/>
                                            </p:txEl>
                                          </p:spTgt>
                                        </p:tgtEl>
                                      </p:cBhvr>
                                    </p:animEffect>
                                  </p:childTnLst>
                                </p:cTn>
                              </p:par>
                            </p:childTnLst>
                          </p:cTn>
                        </p:par>
                        <p:par>
                          <p:cTn id="12" fill="hold" nodeType="afterGroup">
                            <p:stCondLst>
                              <p:cond delay="3000"/>
                            </p:stCondLst>
                            <p:childTnLst>
                              <p:par>
                                <p:cTn id="13" presetID="10" presetClass="entr" presetSubtype="0" fill="hold" nodeType="afterEffect">
                                  <p:stCondLst>
                                    <p:cond delay="0"/>
                                  </p:stCondLst>
                                  <p:childTnLst>
                                    <p:set>
                                      <p:cBhvr>
                                        <p:cTn id="14" dur="1" fill="hold">
                                          <p:stCondLst>
                                            <p:cond delay="0"/>
                                          </p:stCondLst>
                                        </p:cTn>
                                        <p:tgtEl>
                                          <p:spTgt spid="14341">
                                            <p:txEl>
                                              <p:pRg st="2" end="2"/>
                                            </p:txEl>
                                          </p:spTgt>
                                        </p:tgtEl>
                                        <p:attrNameLst>
                                          <p:attrName>style.visibility</p:attrName>
                                        </p:attrNameLst>
                                      </p:cBhvr>
                                      <p:to>
                                        <p:strVal val="visible"/>
                                      </p:to>
                                    </p:set>
                                    <p:animEffect transition="in" filter="fade">
                                      <p:cBhvr>
                                        <p:cTn id="15" dur="2000"/>
                                        <p:tgtEl>
                                          <p:spTgt spid="14341">
                                            <p:txEl>
                                              <p:pRg st="2" end="2"/>
                                            </p:txEl>
                                          </p:spTgt>
                                        </p:tgtEl>
                                      </p:cBhvr>
                                    </p:animEffect>
                                  </p:childTnLst>
                                </p:cTn>
                              </p:par>
                            </p:childTnLst>
                          </p:cTn>
                        </p:par>
                        <p:par>
                          <p:cTn id="16" fill="hold" nodeType="afterGroup">
                            <p:stCondLst>
                              <p:cond delay="5000"/>
                            </p:stCondLst>
                            <p:childTnLst>
                              <p:par>
                                <p:cTn id="17" presetID="10" presetClass="entr" presetSubtype="0" fill="hold" nodeType="afterEffect">
                                  <p:stCondLst>
                                    <p:cond delay="0"/>
                                  </p:stCondLst>
                                  <p:childTnLst>
                                    <p:set>
                                      <p:cBhvr>
                                        <p:cTn id="18" dur="1" fill="hold">
                                          <p:stCondLst>
                                            <p:cond delay="0"/>
                                          </p:stCondLst>
                                        </p:cTn>
                                        <p:tgtEl>
                                          <p:spTgt spid="14341">
                                            <p:txEl>
                                              <p:pRg st="4" end="4"/>
                                            </p:txEl>
                                          </p:spTgt>
                                        </p:tgtEl>
                                        <p:attrNameLst>
                                          <p:attrName>style.visibility</p:attrName>
                                        </p:attrNameLst>
                                      </p:cBhvr>
                                      <p:to>
                                        <p:strVal val="visible"/>
                                      </p:to>
                                    </p:set>
                                    <p:animEffect transition="in" filter="fade">
                                      <p:cBhvr>
                                        <p:cTn id="19" dur="2000"/>
                                        <p:tgtEl>
                                          <p:spTgt spid="14341">
                                            <p:txEl>
                                              <p:pRg st="4" end="4"/>
                                            </p:txEl>
                                          </p:spTgt>
                                        </p:tgtEl>
                                      </p:cBhvr>
                                    </p:animEffect>
                                  </p:childTnLst>
                                </p:cTn>
                              </p:par>
                            </p:childTnLst>
                          </p:cTn>
                        </p:par>
                        <p:par>
                          <p:cTn id="20" fill="hold" nodeType="afterGroup">
                            <p:stCondLst>
                              <p:cond delay="7000"/>
                            </p:stCondLst>
                            <p:childTnLst>
                              <p:par>
                                <p:cTn id="21" presetID="10" presetClass="entr" presetSubtype="0" fill="hold" nodeType="afterEffect">
                                  <p:stCondLst>
                                    <p:cond delay="0"/>
                                  </p:stCondLst>
                                  <p:childTnLst>
                                    <p:set>
                                      <p:cBhvr>
                                        <p:cTn id="22" dur="1" fill="hold">
                                          <p:stCondLst>
                                            <p:cond delay="0"/>
                                          </p:stCondLst>
                                        </p:cTn>
                                        <p:tgtEl>
                                          <p:spTgt spid="14341">
                                            <p:txEl>
                                              <p:pRg st="6" end="6"/>
                                            </p:txEl>
                                          </p:spTgt>
                                        </p:tgtEl>
                                        <p:attrNameLst>
                                          <p:attrName>style.visibility</p:attrName>
                                        </p:attrNameLst>
                                      </p:cBhvr>
                                      <p:to>
                                        <p:strVal val="visible"/>
                                      </p:to>
                                    </p:set>
                                    <p:animEffect transition="in" filter="fade">
                                      <p:cBhvr>
                                        <p:cTn id="23" dur="2000"/>
                                        <p:tgtEl>
                                          <p:spTgt spid="1434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8964613" cy="1700808"/>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Алгоритм педагогических мастерских</a:t>
            </a:r>
          </a:p>
        </p:txBody>
      </p:sp>
      <p:sp>
        <p:nvSpPr>
          <p:cNvPr id="15364" name="Text Box 4"/>
          <p:cNvSpPr txBox="1">
            <a:spLocks noChangeArrowheads="1"/>
          </p:cNvSpPr>
          <p:nvPr/>
        </p:nvSpPr>
        <p:spPr bwMode="auto">
          <a:xfrm>
            <a:off x="3779912" y="1556792"/>
            <a:ext cx="1108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rgbClr val="336600"/>
                </a:solidFill>
              </a:rPr>
              <a:t>II </a:t>
            </a:r>
            <a:r>
              <a:rPr lang="ru-RU" sz="2400" b="1" dirty="0">
                <a:solidFill>
                  <a:srgbClr val="336600"/>
                </a:solidFill>
              </a:rPr>
              <a:t>этап</a:t>
            </a:r>
          </a:p>
        </p:txBody>
      </p:sp>
      <p:sp>
        <p:nvSpPr>
          <p:cNvPr id="13316" name="Text Box 5"/>
          <p:cNvSpPr txBox="1">
            <a:spLocks noChangeArrowheads="1"/>
          </p:cNvSpPr>
          <p:nvPr/>
        </p:nvSpPr>
        <p:spPr bwMode="auto">
          <a:xfrm>
            <a:off x="1527175" y="19367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p>
        </p:txBody>
      </p:sp>
      <p:sp>
        <p:nvSpPr>
          <p:cNvPr id="15367" name="Text Box 7"/>
          <p:cNvSpPr txBox="1">
            <a:spLocks noChangeArrowheads="1"/>
          </p:cNvSpPr>
          <p:nvPr/>
        </p:nvSpPr>
        <p:spPr bwMode="auto">
          <a:xfrm>
            <a:off x="179388" y="1989138"/>
            <a:ext cx="87852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AutoNum type="arabicPeriod"/>
            </a:pPr>
            <a:r>
              <a:rPr lang="ru-RU" sz="2400" dirty="0"/>
              <a:t>Обращение к новой информации и ее обработка.</a:t>
            </a:r>
          </a:p>
          <a:p>
            <a:pPr eaLnBrk="1" hangingPunct="1"/>
            <a:endParaRPr lang="ru-RU" sz="2400" dirty="0"/>
          </a:p>
          <a:p>
            <a:pPr eaLnBrk="1" hangingPunct="1"/>
            <a:r>
              <a:rPr lang="ru-RU" sz="2400" dirty="0"/>
              <a:t>2. Корректировка творческого продукта или создание      нового варианта версии, гипотезы, </a:t>
            </a:r>
            <a:r>
              <a:rPr lang="ru-RU" sz="2400" dirty="0" err="1"/>
              <a:t>открытия...в</a:t>
            </a:r>
            <a:r>
              <a:rPr lang="ru-RU" sz="2400" dirty="0"/>
              <a:t> групповой или индивидуальной работе.</a:t>
            </a:r>
          </a:p>
          <a:p>
            <a:pPr eaLnBrk="1" hangingPunct="1"/>
            <a:endParaRPr lang="ru-RU" sz="2400" dirty="0"/>
          </a:p>
          <a:p>
            <a:pPr eaLnBrk="1" hangingPunct="1"/>
            <a:r>
              <a:rPr lang="ru-RU" sz="2400" dirty="0"/>
              <a:t>3. Социализация.</a:t>
            </a:r>
          </a:p>
          <a:p>
            <a:pPr eaLnBrk="1" hangingPunct="1"/>
            <a:endParaRPr lang="ru-RU" sz="2400" dirty="0"/>
          </a:p>
          <a:p>
            <a:pPr eaLnBrk="1" hangingPunct="1"/>
            <a:r>
              <a:rPr lang="ru-RU" sz="2400" dirty="0"/>
              <a:t>4. Общая рефлексия и выход на новую систему проблем.</a:t>
            </a:r>
          </a:p>
          <a:p>
            <a:pPr eaLnBrk="1" hangingPunct="1"/>
            <a:endParaRPr lang="ru-RU" sz="2400" dirty="0"/>
          </a:p>
        </p:txBody>
      </p:sp>
    </p:spTree>
    <p:extLst>
      <p:ext uri="{BB962C8B-B14F-4D97-AF65-F5344CB8AC3E}">
        <p14:creationId xmlns:p14="http://schemas.microsoft.com/office/powerpoint/2010/main" val="28947511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animEffect transition="in" filter="fade">
                                      <p:cBhvr>
                                        <p:cTn id="7" dur="1000"/>
                                        <p:tgtEl>
                                          <p:spTgt spid="15364">
                                            <p:txEl>
                                              <p:pRg st="0" end="0"/>
                                            </p:txEl>
                                          </p:spTgt>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15367">
                                            <p:txEl>
                                              <p:pRg st="0" end="0"/>
                                            </p:txEl>
                                          </p:spTgt>
                                        </p:tgtEl>
                                        <p:attrNameLst>
                                          <p:attrName>style.visibility</p:attrName>
                                        </p:attrNameLst>
                                      </p:cBhvr>
                                      <p:to>
                                        <p:strVal val="visible"/>
                                      </p:to>
                                    </p:set>
                                    <p:animEffect transition="in" filter="fade">
                                      <p:cBhvr>
                                        <p:cTn id="11" dur="2000"/>
                                        <p:tgtEl>
                                          <p:spTgt spid="15367">
                                            <p:txEl>
                                              <p:pRg st="0" end="0"/>
                                            </p:txEl>
                                          </p:spTgt>
                                        </p:tgtEl>
                                      </p:cBhvr>
                                    </p:animEffect>
                                  </p:childTnLst>
                                </p:cTn>
                              </p:par>
                            </p:childTnLst>
                          </p:cTn>
                        </p:par>
                        <p:par>
                          <p:cTn id="12" fill="hold" nodeType="afterGroup">
                            <p:stCondLst>
                              <p:cond delay="3000"/>
                            </p:stCondLst>
                            <p:childTnLst>
                              <p:par>
                                <p:cTn id="13" presetID="10" presetClass="entr" presetSubtype="0" fill="hold" nodeType="afterEffect">
                                  <p:stCondLst>
                                    <p:cond delay="0"/>
                                  </p:stCondLst>
                                  <p:childTnLst>
                                    <p:set>
                                      <p:cBhvr>
                                        <p:cTn id="14" dur="1" fill="hold">
                                          <p:stCondLst>
                                            <p:cond delay="0"/>
                                          </p:stCondLst>
                                        </p:cTn>
                                        <p:tgtEl>
                                          <p:spTgt spid="15367">
                                            <p:txEl>
                                              <p:pRg st="2" end="2"/>
                                            </p:txEl>
                                          </p:spTgt>
                                        </p:tgtEl>
                                        <p:attrNameLst>
                                          <p:attrName>style.visibility</p:attrName>
                                        </p:attrNameLst>
                                      </p:cBhvr>
                                      <p:to>
                                        <p:strVal val="visible"/>
                                      </p:to>
                                    </p:set>
                                    <p:animEffect transition="in" filter="fade">
                                      <p:cBhvr>
                                        <p:cTn id="15" dur="2000"/>
                                        <p:tgtEl>
                                          <p:spTgt spid="15367">
                                            <p:txEl>
                                              <p:pRg st="2" end="2"/>
                                            </p:txEl>
                                          </p:spTgt>
                                        </p:tgtEl>
                                      </p:cBhvr>
                                    </p:animEffect>
                                  </p:childTnLst>
                                </p:cTn>
                              </p:par>
                            </p:childTnLst>
                          </p:cTn>
                        </p:par>
                        <p:par>
                          <p:cTn id="16" fill="hold" nodeType="afterGroup">
                            <p:stCondLst>
                              <p:cond delay="5000"/>
                            </p:stCondLst>
                            <p:childTnLst>
                              <p:par>
                                <p:cTn id="17" presetID="10" presetClass="entr" presetSubtype="0" fill="hold" nodeType="afterEffect">
                                  <p:stCondLst>
                                    <p:cond delay="0"/>
                                  </p:stCondLst>
                                  <p:childTnLst>
                                    <p:set>
                                      <p:cBhvr>
                                        <p:cTn id="18" dur="1" fill="hold">
                                          <p:stCondLst>
                                            <p:cond delay="0"/>
                                          </p:stCondLst>
                                        </p:cTn>
                                        <p:tgtEl>
                                          <p:spTgt spid="15367">
                                            <p:txEl>
                                              <p:pRg st="4" end="4"/>
                                            </p:txEl>
                                          </p:spTgt>
                                        </p:tgtEl>
                                        <p:attrNameLst>
                                          <p:attrName>style.visibility</p:attrName>
                                        </p:attrNameLst>
                                      </p:cBhvr>
                                      <p:to>
                                        <p:strVal val="visible"/>
                                      </p:to>
                                    </p:set>
                                    <p:animEffect transition="in" filter="fade">
                                      <p:cBhvr>
                                        <p:cTn id="19" dur="2000"/>
                                        <p:tgtEl>
                                          <p:spTgt spid="15367">
                                            <p:txEl>
                                              <p:pRg st="4" end="4"/>
                                            </p:txEl>
                                          </p:spTgt>
                                        </p:tgtEl>
                                      </p:cBhvr>
                                    </p:animEffect>
                                  </p:childTnLst>
                                </p:cTn>
                              </p:par>
                            </p:childTnLst>
                          </p:cTn>
                        </p:par>
                        <p:par>
                          <p:cTn id="20" fill="hold" nodeType="afterGroup">
                            <p:stCondLst>
                              <p:cond delay="7000"/>
                            </p:stCondLst>
                            <p:childTnLst>
                              <p:par>
                                <p:cTn id="21" presetID="10" presetClass="entr" presetSubtype="0" fill="hold" nodeType="afterEffect">
                                  <p:stCondLst>
                                    <p:cond delay="0"/>
                                  </p:stCondLst>
                                  <p:childTnLst>
                                    <p:set>
                                      <p:cBhvr>
                                        <p:cTn id="22" dur="1" fill="hold">
                                          <p:stCondLst>
                                            <p:cond delay="0"/>
                                          </p:stCondLst>
                                        </p:cTn>
                                        <p:tgtEl>
                                          <p:spTgt spid="15367">
                                            <p:txEl>
                                              <p:pRg st="6" end="6"/>
                                            </p:txEl>
                                          </p:spTgt>
                                        </p:tgtEl>
                                        <p:attrNameLst>
                                          <p:attrName>style.visibility</p:attrName>
                                        </p:attrNameLst>
                                      </p:cBhvr>
                                      <p:to>
                                        <p:strVal val="visible"/>
                                      </p:to>
                                    </p:set>
                                    <p:animEffect transition="in" filter="fade">
                                      <p:cBhvr>
                                        <p:cTn id="23" dur="2000"/>
                                        <p:tgtEl>
                                          <p:spTgt spid="153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55576" y="188640"/>
            <a:ext cx="8136904" cy="4770537"/>
          </a:xfrm>
          <a:prstGeom prst="rect">
            <a:avLst/>
          </a:prstGeom>
        </p:spPr>
        <p:txBody>
          <a:bodyPr wrap="square">
            <a:spAutoFit/>
          </a:bodyPr>
          <a:lstStyle/>
          <a:p>
            <a:pPr algn="ctr"/>
            <a:r>
              <a:rPr lang="ru-RU" sz="3200" b="1" i="1" dirty="0" smtClean="0">
                <a:solidFill>
                  <a:srgbClr val="C00000"/>
                </a:solidFill>
              </a:rPr>
              <a:t>Индукция </a:t>
            </a:r>
            <a:r>
              <a:rPr lang="ru-RU" sz="3200" b="1" dirty="0" smtClean="0"/>
              <a:t>(поведение) – это этап, который направлен на создание эмоционального настроя и мотивации обучающихся к творческой деятельности. </a:t>
            </a:r>
            <a:br>
              <a:rPr lang="ru-RU" sz="3200" b="1" dirty="0" smtClean="0"/>
            </a:br>
            <a:r>
              <a:rPr lang="ru-RU" sz="3200" b="1" i="1" dirty="0" smtClean="0"/>
              <a:t>Индуктор </a:t>
            </a:r>
            <a:r>
              <a:rPr lang="ru-RU" sz="3200" b="1" dirty="0" smtClean="0"/>
              <a:t>– все то, что побуждает ребенка к действию. В качестве индуктора может выступать слово, текст, предмет, звук, рисунок, форма.</a:t>
            </a:r>
          </a:p>
          <a:p>
            <a:pPr algn="ctr"/>
            <a:endParaRPr lang="ru-RU" sz="2400" b="1" dirty="0" smtClean="0"/>
          </a:p>
          <a:p>
            <a:pPr algn="ctr"/>
            <a:endParaRPr lang="ru-RU" sz="2400" dirty="0"/>
          </a:p>
        </p:txBody>
      </p:sp>
      <p:sp>
        <p:nvSpPr>
          <p:cNvPr id="6" name="Прямоугольник 5"/>
          <p:cNvSpPr/>
          <p:nvPr/>
        </p:nvSpPr>
        <p:spPr>
          <a:xfrm>
            <a:off x="611560" y="4509120"/>
            <a:ext cx="7992888" cy="1569660"/>
          </a:xfrm>
          <a:prstGeom prst="rect">
            <a:avLst/>
          </a:prstGeom>
        </p:spPr>
        <p:txBody>
          <a:bodyPr wrap="square">
            <a:spAutoFit/>
          </a:bodyPr>
          <a:lstStyle/>
          <a:p>
            <a:pPr algn="ctr"/>
            <a:r>
              <a:rPr lang="ru-RU" sz="3200" b="1" dirty="0" smtClean="0"/>
              <a:t>Цель индуктора — затронуть внутренние пружины сознания, погрузить в познавательный процесс.</a:t>
            </a:r>
            <a:endParaRPr lang="ru-RU" sz="3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556792"/>
            <a:ext cx="7859216" cy="4594522"/>
          </a:xfrm>
        </p:spPr>
        <p:txBody>
          <a:bodyPr>
            <a:noAutofit/>
          </a:bodyPr>
          <a:lstStyle/>
          <a:p>
            <a:r>
              <a:rPr lang="ru-RU" sz="1800" dirty="0" smtClean="0"/>
              <a:t/>
            </a:r>
            <a:br>
              <a:rPr lang="ru-RU" sz="1800" dirty="0" smtClean="0"/>
            </a:br>
            <a:r>
              <a:rPr lang="ru-RU" sz="2000" dirty="0" smtClean="0"/>
              <a:t>Прочитайте фразу: «Гений и злодейство — две вещи несовместные». </a:t>
            </a:r>
            <a:br>
              <a:rPr lang="ru-RU" sz="2000" dirty="0" smtClean="0"/>
            </a:br>
            <a:r>
              <a:rPr lang="ru-RU" sz="2000" dirty="0" smtClean="0"/>
              <a:t>Подумайте, какой знак препинания вы поставили бы в конце этой фразы. </a:t>
            </a:r>
            <a:br>
              <a:rPr lang="ru-RU" sz="2000" dirty="0" smtClean="0"/>
            </a:br>
            <a:r>
              <a:rPr lang="ru-RU" sz="2000" b="1" dirty="0" smtClean="0"/>
              <a:t/>
            </a:r>
            <a:br>
              <a:rPr lang="ru-RU" sz="2000" b="1" dirty="0" smtClean="0"/>
            </a:br>
            <a:r>
              <a:rPr lang="ru-RU" sz="2000" dirty="0" smtClean="0"/>
              <a:t>Представьте, что вас попросили создать сборник поучений, обращенных к вашим сверстникам. Предложите свое поучение и объясните, почему оно должно быть воспринято читателями.</a:t>
            </a:r>
            <a:r>
              <a:rPr lang="ru-RU" sz="2000" b="1" dirty="0" smtClean="0"/>
              <a:t/>
            </a:r>
            <a:br>
              <a:rPr lang="ru-RU" sz="2000" b="1" dirty="0" smtClean="0"/>
            </a:br>
            <a:r>
              <a:rPr lang="ru-RU" sz="2000" dirty="0" smtClean="0"/>
              <a:t/>
            </a:r>
            <a:br>
              <a:rPr lang="ru-RU" sz="2000" dirty="0" smtClean="0"/>
            </a:br>
            <a:r>
              <a:rPr lang="ru-RU" sz="2000" dirty="0" smtClean="0"/>
              <a:t>Нарисуйте время. Поместите себя в этот рисунок. Запишите слова, отражающие ваши чувства, мысли, переживания, связанные с присутствием в созданном вами мире.</a:t>
            </a:r>
            <a:r>
              <a:rPr lang="ru-RU" sz="2000" b="1" dirty="0" smtClean="0"/>
              <a:t/>
            </a:r>
            <a:br>
              <a:rPr lang="ru-RU" sz="2000" b="1" dirty="0" smtClean="0"/>
            </a:br>
            <a:r>
              <a:rPr lang="ru-RU" sz="2000" dirty="0" smtClean="0"/>
              <a:t>Закончите предложение: «Любовь должна быть...». </a:t>
            </a:r>
            <a:r>
              <a:rPr lang="ru-RU" sz="2000" b="1" dirty="0" smtClean="0"/>
              <a:t/>
            </a:r>
            <a:br>
              <a:rPr lang="ru-RU" sz="2000" b="1" dirty="0" smtClean="0"/>
            </a:br>
            <a:r>
              <a:rPr lang="ru-RU" sz="2000" dirty="0" smtClean="0"/>
              <a:t>Вспомните и опишите ситуацию, которую вы могли бы охарактеризовать словами: горе от ума.</a:t>
            </a:r>
            <a:r>
              <a:rPr lang="ru-RU" sz="2000" b="1" dirty="0" smtClean="0"/>
              <a:t/>
            </a:r>
            <a:br>
              <a:rPr lang="ru-RU" sz="2000" b="1" dirty="0" smtClean="0"/>
            </a:br>
            <a:r>
              <a:rPr lang="ru-RU" sz="2000" b="1" dirty="0" smtClean="0"/>
              <a:t/>
            </a:r>
            <a:br>
              <a:rPr lang="ru-RU" sz="2000" b="1" dirty="0" smtClean="0"/>
            </a:br>
            <a:r>
              <a:rPr lang="ru-RU" sz="2000" dirty="0" smtClean="0"/>
              <a:t>Нарисуйте счастье.</a:t>
            </a:r>
            <a:r>
              <a:rPr lang="ru-RU" sz="2000" b="1" dirty="0" smtClean="0"/>
              <a:t/>
            </a:r>
            <a:br>
              <a:rPr lang="ru-RU" sz="2000" b="1" dirty="0" smtClean="0"/>
            </a:br>
            <a:endParaRPr lang="ru-RU" sz="2000" dirty="0"/>
          </a:p>
        </p:txBody>
      </p:sp>
      <p:sp>
        <p:nvSpPr>
          <p:cNvPr id="3" name="Прямоугольник 2"/>
          <p:cNvSpPr/>
          <p:nvPr/>
        </p:nvSpPr>
        <p:spPr>
          <a:xfrm>
            <a:off x="1115616" y="0"/>
            <a:ext cx="710335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Примеры индукторов:</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39552" y="692696"/>
            <a:ext cx="8280920" cy="4401205"/>
          </a:xfrm>
          <a:prstGeom prst="rect">
            <a:avLst/>
          </a:prstGeom>
        </p:spPr>
        <p:txBody>
          <a:bodyPr wrap="square">
            <a:spAutoFit/>
          </a:bodyPr>
          <a:lstStyle/>
          <a:p>
            <a:pPr algn="ctr"/>
            <a:r>
              <a:rPr lang="ru-RU" sz="2800" b="1" i="1" dirty="0" err="1" smtClean="0">
                <a:solidFill>
                  <a:srgbClr val="C00000"/>
                </a:solidFill>
              </a:rPr>
              <a:t>Деконструкция</a:t>
            </a:r>
            <a:r>
              <a:rPr lang="ru-RU" sz="2800" b="1" i="1" dirty="0" smtClean="0"/>
              <a:t> </a:t>
            </a:r>
            <a:r>
              <a:rPr lang="ru-RU" sz="2800" b="1" dirty="0" smtClean="0"/>
              <a:t>– разрушение, хаос, неспособность выполнить задание имеющимися средствами.</a:t>
            </a:r>
          </a:p>
          <a:p>
            <a:pPr algn="ctr"/>
            <a:r>
              <a:rPr lang="ru-RU" sz="2800" b="1" dirty="0" smtClean="0"/>
              <a:t> Это работа с материалом, текстом, моделями, звуками, веществами. </a:t>
            </a:r>
          </a:p>
          <a:p>
            <a:pPr algn="ctr"/>
            <a:r>
              <a:rPr lang="ru-RU" sz="2800" b="1" dirty="0" smtClean="0"/>
              <a:t>Это формирование информационного поля. </a:t>
            </a:r>
          </a:p>
          <a:p>
            <a:pPr algn="ctr"/>
            <a:r>
              <a:rPr lang="ru-RU" sz="2800" b="1" dirty="0" smtClean="0"/>
              <a:t>На этом этапе ставится проблема и отделяется известное от неизвестного, осуществляется работа с информационным материалом, словарями, учебниками, компьютером и другими материалами. </a:t>
            </a:r>
            <a:endParaRPr lang="ru-RU"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1268760"/>
            <a:ext cx="6851104" cy="4378498"/>
          </a:xfrm>
        </p:spPr>
        <p:txBody>
          <a:bodyPr>
            <a:noAutofit/>
          </a:bodyPr>
          <a:lstStyle/>
          <a:p>
            <a:pPr algn="r"/>
            <a:r>
              <a:rPr lang="ru-RU" sz="3200" b="1" dirty="0" smtClean="0"/>
              <a:t>Один  человек попросил Мастера взять его к себе в Ученики. </a:t>
            </a:r>
            <a:br>
              <a:rPr lang="ru-RU" sz="3200" b="1" dirty="0" smtClean="0"/>
            </a:br>
            <a:r>
              <a:rPr lang="ru-RU" sz="3200" b="1" dirty="0" smtClean="0"/>
              <a:t>На это мудрец ответил:</a:t>
            </a:r>
            <a:br>
              <a:rPr lang="ru-RU" sz="3200" b="1" dirty="0" smtClean="0"/>
            </a:br>
            <a:r>
              <a:rPr lang="ru-RU" sz="3200" b="1" dirty="0" smtClean="0"/>
              <a:t>- Можешь учиться у меня, и даже жить у меня, вместе с другими учениками. Только не становись моим последователем.</a:t>
            </a:r>
            <a:br>
              <a:rPr lang="ru-RU" sz="3200" b="1" dirty="0" smtClean="0"/>
            </a:br>
            <a:r>
              <a:rPr lang="ru-RU" sz="3200" b="1" dirty="0" smtClean="0"/>
              <a:t>- За кем же мне тогда следовать?</a:t>
            </a:r>
            <a:br>
              <a:rPr lang="ru-RU" sz="3200" b="1" dirty="0" smtClean="0"/>
            </a:br>
            <a:r>
              <a:rPr lang="ru-RU" sz="3200" b="1" dirty="0" smtClean="0"/>
              <a:t>- Ни за кем. Когда за кем-то следуешь, сбиваешься с истинного Пути.</a:t>
            </a:r>
            <a:br>
              <a:rPr lang="ru-RU" sz="3200" b="1" dirty="0" smtClean="0"/>
            </a:br>
            <a:r>
              <a:rPr lang="ru-RU" sz="3200" b="1" dirty="0" smtClean="0"/>
              <a:t>- А как же твои другие ученики?</a:t>
            </a:r>
            <a:br>
              <a:rPr lang="ru-RU" sz="3200" b="1" dirty="0" smtClean="0"/>
            </a:br>
            <a:r>
              <a:rPr lang="ru-RU" sz="3200" b="1" dirty="0" smtClean="0"/>
              <a:t>- Они лишь ищут свой Путь</a:t>
            </a:r>
            <a:r>
              <a:rPr lang="ru-RU" sz="3200" dirty="0" smtClean="0"/>
              <a:t>. </a:t>
            </a:r>
            <a:br>
              <a:rPr lang="ru-RU" sz="3200" dirty="0" smtClean="0"/>
            </a:br>
            <a:endParaRPr lang="ru-RU" sz="3200" dirty="0"/>
          </a:p>
        </p:txBody>
      </p:sp>
      <p:pic>
        <p:nvPicPr>
          <p:cNvPr id="1026" name="Picture 2" descr="C:\Users\Катя\Desktop\1404.jpg"/>
          <p:cNvPicPr>
            <a:picLocks noChangeAspect="1" noChangeArrowheads="1"/>
          </p:cNvPicPr>
          <p:nvPr/>
        </p:nvPicPr>
        <p:blipFill>
          <a:blip r:embed="rId2" cstate="print"/>
          <a:srcRect/>
          <a:stretch>
            <a:fillRect/>
          </a:stretch>
        </p:blipFill>
        <p:spPr bwMode="auto">
          <a:xfrm rot="21320200">
            <a:off x="251520" y="476672"/>
            <a:ext cx="2123728" cy="3198386"/>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27584" y="1052736"/>
            <a:ext cx="7488832" cy="5016758"/>
          </a:xfrm>
          <a:prstGeom prst="rect">
            <a:avLst/>
          </a:prstGeom>
        </p:spPr>
        <p:txBody>
          <a:bodyPr wrap="square">
            <a:spAutoFit/>
          </a:bodyPr>
          <a:lstStyle/>
          <a:p>
            <a:pPr algn="ctr"/>
            <a:r>
              <a:rPr lang="ru-RU" sz="3200" b="1" i="1" dirty="0" err="1" smtClean="0">
                <a:solidFill>
                  <a:srgbClr val="C00000"/>
                </a:solidFill>
              </a:rPr>
              <a:t>Реконтрукция</a:t>
            </a:r>
            <a:r>
              <a:rPr lang="ru-RU" sz="3200" b="1" i="1" dirty="0" smtClean="0"/>
              <a:t> </a:t>
            </a:r>
            <a:r>
              <a:rPr lang="ru-RU" sz="3200" b="1" dirty="0" smtClean="0"/>
              <a:t>– воссоздание из хаоса своего проекта решения проблемы. </a:t>
            </a:r>
          </a:p>
          <a:p>
            <a:pPr algn="ctr"/>
            <a:r>
              <a:rPr lang="ru-RU" sz="3200" b="1" dirty="0" smtClean="0"/>
              <a:t>Это создание </a:t>
            </a:r>
            <a:r>
              <a:rPr lang="ru-RU" sz="3200" b="1" dirty="0" err="1" smtClean="0"/>
              <a:t>микрогруппами</a:t>
            </a:r>
            <a:r>
              <a:rPr lang="ru-RU" sz="3200" b="1" dirty="0" smtClean="0"/>
              <a:t> или индивидуально своего мира, текста, рисунка, проекта, решения. Обсуждается и выдвигается гипотеза, способы ее решения, создаются творческие работы: рисунки, рассказы, загадки и т.д.</a:t>
            </a:r>
            <a:br>
              <a:rPr lang="ru-RU" sz="3200" b="1" dirty="0" smtClean="0"/>
            </a:br>
            <a:endParaRPr lang="ru-RU" sz="3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15616" y="548680"/>
            <a:ext cx="6912768" cy="4154984"/>
          </a:xfrm>
          <a:prstGeom prst="rect">
            <a:avLst/>
          </a:prstGeom>
        </p:spPr>
        <p:txBody>
          <a:bodyPr wrap="square">
            <a:spAutoFit/>
          </a:bodyPr>
          <a:lstStyle/>
          <a:p>
            <a:pPr algn="ctr"/>
            <a:r>
              <a:rPr lang="ru-RU" sz="4400" b="1" i="1" dirty="0" smtClean="0">
                <a:solidFill>
                  <a:srgbClr val="C00000"/>
                </a:solidFill>
              </a:rPr>
              <a:t>Социализация</a:t>
            </a:r>
            <a:r>
              <a:rPr lang="ru-RU" sz="4400" b="1" i="1" dirty="0" smtClean="0"/>
              <a:t> </a:t>
            </a:r>
            <a:r>
              <a:rPr lang="ru-RU" sz="4400" b="1" dirty="0" smtClean="0"/>
              <a:t>–  соотнесение учениками или </a:t>
            </a:r>
            <a:r>
              <a:rPr lang="ru-RU" sz="4400" b="1" dirty="0" err="1" smtClean="0"/>
              <a:t>микрогруппами</a:t>
            </a:r>
            <a:r>
              <a:rPr lang="ru-RU" sz="4400" b="1" dirty="0" smtClean="0"/>
              <a:t> своей деятельности с деятельностью других учеников или </a:t>
            </a:r>
            <a:r>
              <a:rPr lang="ru-RU" sz="4400" b="1" dirty="0" err="1" smtClean="0"/>
              <a:t>микрогрупп</a:t>
            </a:r>
            <a:r>
              <a:rPr lang="ru-RU" sz="4400" b="1" dirty="0" smtClean="0"/>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764704"/>
            <a:ext cx="7704856" cy="5016758"/>
          </a:xfrm>
          <a:prstGeom prst="rect">
            <a:avLst/>
          </a:prstGeom>
        </p:spPr>
        <p:txBody>
          <a:bodyPr wrap="square">
            <a:spAutoFit/>
          </a:bodyPr>
          <a:lstStyle/>
          <a:p>
            <a:pPr algn="ctr"/>
            <a:r>
              <a:rPr lang="ru-RU" sz="3600" b="1" i="1" dirty="0" smtClean="0">
                <a:solidFill>
                  <a:srgbClr val="C00000"/>
                </a:solidFill>
              </a:rPr>
              <a:t>Афиширование</a:t>
            </a:r>
            <a:r>
              <a:rPr lang="ru-RU" sz="3200" b="1" i="1" dirty="0" smtClean="0"/>
              <a:t> </a:t>
            </a:r>
            <a:r>
              <a:rPr lang="ru-RU" sz="3200" b="1" dirty="0" smtClean="0"/>
              <a:t>– это вывешивание, наглядное представление результатов деятельности мастера и учеников. </a:t>
            </a:r>
          </a:p>
          <a:p>
            <a:pPr algn="ctr"/>
            <a:r>
              <a:rPr lang="ru-RU" sz="3200" b="1" dirty="0" smtClean="0"/>
              <a:t>Это может быть текст, схема, проект и ознакомление с ними всех. </a:t>
            </a:r>
          </a:p>
          <a:p>
            <a:pPr algn="ctr"/>
            <a:r>
              <a:rPr lang="ru-RU" sz="3200" b="1" dirty="0" smtClean="0"/>
              <a:t>На этом этапе все ученики ходят, обсуждают, выделяют оригинальные интересные идеи, защищают свои творческие работы.</a:t>
            </a:r>
            <a:r>
              <a:rPr lang="ru-RU" sz="2800" b="1" dirty="0" smtClean="0"/>
              <a:t/>
            </a:r>
            <a:br>
              <a:rPr lang="ru-RU" sz="2800" b="1" dirty="0" smtClean="0"/>
            </a:br>
            <a:endParaRPr lang="ru-RU"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692696"/>
            <a:ext cx="8208912" cy="3816429"/>
          </a:xfrm>
          <a:prstGeom prst="rect">
            <a:avLst/>
          </a:prstGeom>
        </p:spPr>
        <p:txBody>
          <a:bodyPr wrap="square">
            <a:spAutoFit/>
          </a:bodyPr>
          <a:lstStyle/>
          <a:p>
            <a:pPr algn="ctr"/>
            <a:r>
              <a:rPr lang="ru-RU" sz="3200" b="1" i="1" dirty="0" smtClean="0">
                <a:solidFill>
                  <a:srgbClr val="C00000"/>
                </a:solidFill>
              </a:rPr>
              <a:t>Разрыв</a:t>
            </a:r>
            <a:r>
              <a:rPr lang="ru-RU" sz="3200" b="1" i="1" dirty="0" smtClean="0"/>
              <a:t> </a:t>
            </a:r>
            <a:r>
              <a:rPr lang="ru-RU" sz="3200" b="1" dirty="0" smtClean="0"/>
              <a:t>– резкое приращение в знаниях.</a:t>
            </a:r>
          </a:p>
          <a:p>
            <a:pPr algn="ctr"/>
            <a:r>
              <a:rPr lang="ru-RU" sz="3200" b="1" dirty="0" smtClean="0"/>
              <a:t> Это кульминация творческого процесса, новое выделение учеником предмета и осознание неполноты своего знания, побуждение к новому углублению в проблему. </a:t>
            </a:r>
          </a:p>
          <a:p>
            <a:pPr algn="ctr"/>
            <a:r>
              <a:rPr lang="ru-RU" sz="3200" b="1" dirty="0" smtClean="0"/>
              <a:t>Результат этого этапа – </a:t>
            </a:r>
            <a:r>
              <a:rPr lang="ru-RU" sz="3200" b="1" dirty="0" err="1" smtClean="0"/>
              <a:t>инсайт</a:t>
            </a:r>
            <a:r>
              <a:rPr lang="ru-RU" sz="3200" b="1" dirty="0" smtClean="0"/>
              <a:t> (озарение).</a:t>
            </a:r>
            <a:r>
              <a:rPr lang="ru-RU" b="1" dirty="0" smtClean="0"/>
              <a:t/>
            </a:r>
            <a:br>
              <a:rPr lang="ru-RU" b="1" dirty="0" smtClean="0"/>
            </a:br>
            <a:endParaRPr lang="ru-R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980728"/>
            <a:ext cx="7272808" cy="4093428"/>
          </a:xfrm>
          <a:prstGeom prst="rect">
            <a:avLst/>
          </a:prstGeom>
        </p:spPr>
        <p:txBody>
          <a:bodyPr wrap="square">
            <a:spAutoFit/>
          </a:bodyPr>
          <a:lstStyle/>
          <a:p>
            <a:pPr algn="ctr"/>
            <a:r>
              <a:rPr lang="ru-RU" sz="3600" b="1" i="1" dirty="0" smtClean="0">
                <a:solidFill>
                  <a:srgbClr val="C00000"/>
                </a:solidFill>
              </a:rPr>
              <a:t>Рефлексия </a:t>
            </a:r>
            <a:r>
              <a:rPr lang="ru-RU" sz="3200" b="1" dirty="0" smtClean="0"/>
              <a:t>– это осознание учеником себя в собственной деятельности, это анализ учеником осуществленной им деятельности, это обобщение чувств, возникших в мастерской, это отражение достижений собственной мысли, собственного мироощущения.</a:t>
            </a:r>
            <a:br>
              <a:rPr lang="ru-RU" sz="3200" b="1" dirty="0" smtClean="0"/>
            </a:br>
            <a:endParaRPr lang="ru-RU" sz="3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74638"/>
            <a:ext cx="8003232" cy="2218258"/>
          </a:xfrm>
        </p:spPr>
        <p:txBody>
          <a:bodyPr/>
          <a:lstStyle/>
          <a:p>
            <a:pPr algn="r"/>
            <a:r>
              <a:rPr lang="ru-RU" b="1" i="1" dirty="0" err="1" smtClean="0"/>
              <a:t>Белера</a:t>
            </a:r>
            <a:r>
              <a:rPr lang="ru-RU" b="1" i="1" dirty="0" smtClean="0"/>
              <a:t> Дина Ивановна</a:t>
            </a:r>
            <a:r>
              <a:rPr lang="ru-RU" b="1" dirty="0" smtClean="0"/>
              <a:t/>
            </a:r>
            <a:br>
              <a:rPr lang="ru-RU" b="1" dirty="0" smtClean="0"/>
            </a:br>
            <a:r>
              <a:rPr lang="ru-RU" b="1" dirty="0" smtClean="0"/>
              <a:t> </a:t>
            </a:r>
            <a:r>
              <a:rPr lang="ru-RU" b="1" dirty="0" smtClean="0"/>
              <a:t>учитель английского языка</a:t>
            </a:r>
            <a:endParaRPr lang="ru-RU" dirty="0"/>
          </a:p>
        </p:txBody>
      </p:sp>
      <p:pic>
        <p:nvPicPr>
          <p:cNvPr id="53250" name="Picture 2" descr="C:\Users\Катя\Desktop\Мировоззрение-в-жизни-человека.jpg"/>
          <p:cNvPicPr>
            <a:picLocks noChangeAspect="1" noChangeArrowheads="1"/>
          </p:cNvPicPr>
          <p:nvPr/>
        </p:nvPicPr>
        <p:blipFill>
          <a:blip r:embed="rId2" cstate="print"/>
          <a:srcRect/>
          <a:stretch>
            <a:fillRect/>
          </a:stretch>
        </p:blipFill>
        <p:spPr bwMode="auto">
          <a:xfrm rot="948754">
            <a:off x="5850013" y="4192633"/>
            <a:ext cx="2649113" cy="23488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Заголовок 1"/>
          <p:cNvSpPr txBox="1">
            <a:spLocks/>
          </p:cNvSpPr>
          <p:nvPr/>
        </p:nvSpPr>
        <p:spPr>
          <a:xfrm>
            <a:off x="467544" y="2420888"/>
            <a:ext cx="8229600" cy="1800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none" spc="0" normalizeH="0" baseline="0" noProof="0" dirty="0" smtClean="0">
                <a:ln>
                  <a:noFill/>
                </a:ln>
                <a:solidFill>
                  <a:srgbClr val="C00000"/>
                </a:solidFill>
                <a:effectLst/>
                <a:uLnTx/>
                <a:uFillTx/>
                <a:latin typeface="+mj-lt"/>
                <a:ea typeface="+mj-ea"/>
                <a:cs typeface="+mj-cs"/>
              </a:rPr>
              <a:t>Мастерская   «Мировоззрение»</a:t>
            </a:r>
            <a:endParaRPr kumimoji="0" lang="ru-RU" sz="4400" b="0"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827584" y="274638"/>
            <a:ext cx="7859216" cy="5890666"/>
          </a:xfrm>
        </p:spPr>
        <p:txBody>
          <a:bodyPr>
            <a:normAutofit fontScale="90000"/>
          </a:bodyPr>
          <a:lstStyle/>
          <a:p>
            <a:r>
              <a:rPr lang="ru-RU" sz="2700" b="1" dirty="0" smtClean="0"/>
              <a:t/>
            </a:r>
            <a:br>
              <a:rPr lang="ru-RU" sz="2700" b="1" dirty="0" smtClean="0"/>
            </a:br>
            <a:r>
              <a:rPr lang="ru-RU" sz="3100" b="1" dirty="0" smtClean="0"/>
              <a:t/>
            </a:r>
            <a:br>
              <a:rPr lang="ru-RU" sz="3100" b="1" dirty="0" smtClean="0"/>
            </a:br>
            <a:r>
              <a:rPr lang="ru-RU" sz="3100" b="1" dirty="0" smtClean="0"/>
              <a:t>1</a:t>
            </a:r>
            <a:r>
              <a:rPr lang="ru-RU" sz="3100" dirty="0" smtClean="0"/>
              <a:t>. </a:t>
            </a:r>
            <a:r>
              <a:rPr lang="ru-RU" sz="3100" b="1" dirty="0" smtClean="0"/>
              <a:t>Индукция.  Создание творческого продукта.</a:t>
            </a:r>
            <a:br>
              <a:rPr lang="ru-RU" sz="3100" b="1" dirty="0" smtClean="0"/>
            </a:br>
            <a:r>
              <a:rPr lang="ru-RU" sz="3100" dirty="0" smtClean="0"/>
              <a:t>Всем участникам работы дается   задание: рассказать своей группе о любом поступке (своем или чужом), который бы запечатлелся в памяти. Если рассказ будет о своем поступке, его можно изложить от 3-го лица. Кто-то в группе коротко записывает содержание рассказа.   На  работу отводится минут 15,   после чего дается следующее творческое задание: из всех рассказов выбрать один наиболее яркий</a:t>
            </a:r>
            <a:r>
              <a:rPr lang="ru-RU" sz="3100" b="1" dirty="0" smtClean="0"/>
              <a:t> </a:t>
            </a:r>
            <a:r>
              <a:rPr lang="ru-RU" sz="3100" dirty="0" smtClean="0"/>
              <a:t>и представить его в групповой театрализованной постановке  для всех участников  мастерской. </a:t>
            </a:r>
            <a:r>
              <a:rPr lang="ru-RU" sz="3100" b="1" u="sng" dirty="0" smtClean="0"/>
              <a:t/>
            </a:r>
            <a:br>
              <a:rPr lang="ru-RU" sz="3100" b="1" u="sng" dirty="0" smtClean="0"/>
            </a:br>
            <a:endParaRPr lang="ru-RU" sz="31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74638"/>
            <a:ext cx="8147248" cy="5746650"/>
          </a:xfrm>
        </p:spPr>
        <p:txBody>
          <a:bodyPr>
            <a:normAutofit fontScale="90000"/>
          </a:bodyPr>
          <a:lstStyle/>
          <a:p>
            <a:r>
              <a:rPr lang="ru-RU" sz="2700" b="1" dirty="0" smtClean="0"/>
              <a:t>2. Социализация</a:t>
            </a:r>
            <a:br>
              <a:rPr lang="ru-RU" sz="2700" b="1" dirty="0" smtClean="0"/>
            </a:br>
            <a:r>
              <a:rPr lang="ru-RU" sz="2700" b="1" dirty="0" smtClean="0"/>
              <a:t> Групповое задание. </a:t>
            </a:r>
            <a:r>
              <a:rPr lang="ru-RU" sz="2700" dirty="0" smtClean="0"/>
              <a:t>Зрителям перед просмотром</a:t>
            </a:r>
            <a:r>
              <a:rPr lang="ru-RU" sz="2700" b="1" dirty="0" smtClean="0"/>
              <a:t>  </a:t>
            </a:r>
            <a:r>
              <a:rPr lang="ru-RU" sz="2700" dirty="0" smtClean="0"/>
              <a:t>этих инсценировок предлагается следующее задание: </a:t>
            </a:r>
            <a:r>
              <a:rPr lang="ru-RU" sz="2700" b="1" dirty="0" smtClean="0"/>
              <a:t>выделить мировоззренческие проблемы, которые они  затрагивают. </a:t>
            </a:r>
            <a:r>
              <a:rPr lang="ru-RU" sz="2700" dirty="0" smtClean="0"/>
              <a:t>Проблемы озвучиваются группами поочередно. </a:t>
            </a:r>
            <a:br>
              <a:rPr lang="ru-RU" sz="2700" dirty="0" smtClean="0"/>
            </a:br>
            <a:r>
              <a:rPr lang="ru-RU" sz="2700" dirty="0" smtClean="0"/>
              <a:t>Участники мастерской представляют в своих инсценировках самые разнообразные ситуации – житейские, бытовые, педагогические, социальные и т.п., и проблемы, затронутые в них, многообразны и злободневны.</a:t>
            </a:r>
            <a:br>
              <a:rPr lang="ru-RU" sz="2700" dirty="0" smtClean="0"/>
            </a:br>
            <a:r>
              <a:rPr lang="ru-RU" sz="2700" dirty="0" smtClean="0"/>
              <a:t> Если мастерская проводится с учениками, то формулировка проблем может осуществляться с помощью руководителя мастерской в случае, если дети затрудняются это сделать. </a:t>
            </a:r>
            <a:r>
              <a:rPr lang="ru-RU" b="1" u="sng" dirty="0" smtClean="0"/>
              <a:t/>
            </a:r>
            <a:br>
              <a:rPr lang="ru-RU" b="1" u="sng" dirty="0" smtClean="0"/>
            </a:br>
            <a:endParaRPr lang="ru-RU"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74638"/>
            <a:ext cx="7859216" cy="4954562"/>
          </a:xfrm>
        </p:spPr>
        <p:txBody>
          <a:bodyPr>
            <a:noAutofit/>
          </a:bodyPr>
          <a:lstStyle/>
          <a:p>
            <a:r>
              <a:rPr lang="ru-RU" sz="3600" dirty="0" smtClean="0"/>
              <a:t> </a:t>
            </a:r>
            <a:br>
              <a:rPr lang="ru-RU" sz="3600" dirty="0" smtClean="0"/>
            </a:br>
            <a:r>
              <a:rPr lang="ru-RU" sz="3600" dirty="0" smtClean="0"/>
              <a:t/>
            </a:r>
            <a:br>
              <a:rPr lang="ru-RU" sz="3600" dirty="0" smtClean="0"/>
            </a:br>
            <a:r>
              <a:rPr lang="ru-RU" sz="3600" b="1" dirty="0" smtClean="0"/>
              <a:t>3. Промежуточная рефлексия. Создание ситуации «разрыва».</a:t>
            </a:r>
            <a:br>
              <a:rPr lang="ru-RU" sz="3600" b="1" dirty="0" smtClean="0"/>
            </a:br>
            <a:r>
              <a:rPr lang="ru-RU" sz="3600" dirty="0" smtClean="0"/>
              <a:t>Группам предлагается написать толкование понятия «мировоззрение» (одно на группу). Как правило, ученики испытывают большие трудности в предложенной работе. </a:t>
            </a:r>
            <a:br>
              <a:rPr lang="ru-RU" sz="3600" dirty="0" smtClean="0"/>
            </a:br>
            <a:r>
              <a:rPr lang="ru-RU" sz="3600" dirty="0" smtClean="0"/>
              <a:t>Тем не менее, все созданные группами  статьи озвучиваются для   аудитории.</a:t>
            </a:r>
            <a:endParaRPr lang="ru-RU" sz="36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74638"/>
            <a:ext cx="8075240" cy="5386610"/>
          </a:xfrm>
        </p:spPr>
        <p:txBody>
          <a:bodyPr>
            <a:normAutofit fontScale="90000"/>
          </a:bodyPr>
          <a:lstStyle/>
          <a:p>
            <a:r>
              <a:rPr lang="ru-RU" sz="2800" b="1" dirty="0" smtClean="0"/>
              <a:t>4. Обращение к новой информации. </a:t>
            </a:r>
            <a:br>
              <a:rPr lang="ru-RU" sz="2800" b="1" dirty="0" smtClean="0"/>
            </a:br>
            <a:r>
              <a:rPr lang="ru-RU" sz="2800" b="1" dirty="0" smtClean="0"/>
              <a:t>Корректировка творческого продукта.</a:t>
            </a:r>
            <a:r>
              <a:rPr lang="ru-RU" sz="2200" dirty="0" smtClean="0"/>
              <a:t/>
            </a:r>
            <a:br>
              <a:rPr lang="ru-RU" sz="2200" dirty="0" smtClean="0"/>
            </a:br>
            <a:r>
              <a:rPr lang="ru-RU" sz="2200" dirty="0" smtClean="0"/>
              <a:t/>
            </a:r>
            <a:br>
              <a:rPr lang="ru-RU" sz="2200" dirty="0" smtClean="0"/>
            </a:br>
            <a:r>
              <a:rPr lang="ru-RU" sz="2200" dirty="0" smtClean="0"/>
              <a:t>Работа по составлению словарных статей вызывает  информационный запрос: а как в толковых словарях объясняется это понятие?  </a:t>
            </a:r>
            <a:br>
              <a:rPr lang="ru-RU" sz="2200" dirty="0" smtClean="0"/>
            </a:br>
            <a:r>
              <a:rPr lang="ru-RU" sz="2200" dirty="0" smtClean="0"/>
              <a:t> Разрешить эту проблему   помогает работа с  информационным блоком. Каждому участнику предлагается познакомиться только с одним любым материалом. </a:t>
            </a:r>
            <a:br>
              <a:rPr lang="ru-RU" sz="2200" dirty="0" smtClean="0"/>
            </a:br>
            <a:r>
              <a:rPr lang="ru-RU" sz="2200" dirty="0" smtClean="0"/>
              <a:t>Затем формируются </a:t>
            </a:r>
            <a:r>
              <a:rPr lang="ru-RU" sz="2200" dirty="0" err="1" smtClean="0"/>
              <a:t>микрогруппы</a:t>
            </a:r>
            <a:r>
              <a:rPr lang="ru-RU" sz="2200" dirty="0" smtClean="0"/>
              <a:t> по 3 человека, из которых каждый работал с одним из предложенных материалов. Они обмениваются полученной информацией. В результате каждая </a:t>
            </a:r>
            <a:r>
              <a:rPr lang="ru-RU" sz="2200" dirty="0" err="1" smtClean="0"/>
              <a:t>микрогруппа</a:t>
            </a:r>
            <a:r>
              <a:rPr lang="ru-RU" sz="2200" dirty="0" smtClean="0"/>
              <a:t> получает представление обо всех предложенных для изучения материалах.          </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71600" y="404664"/>
            <a:ext cx="7704856" cy="4401205"/>
          </a:xfrm>
          <a:prstGeom prst="rect">
            <a:avLst/>
          </a:prstGeom>
        </p:spPr>
        <p:txBody>
          <a:bodyPr wrap="square">
            <a:spAutoFit/>
          </a:bodyPr>
          <a:lstStyle/>
          <a:p>
            <a:pPr algn="ctr"/>
            <a:r>
              <a:rPr lang="ru-RU" sz="3600" b="1" dirty="0" smtClean="0"/>
              <a:t>Основной принцип:</a:t>
            </a:r>
          </a:p>
          <a:p>
            <a:pPr algn="ctr"/>
            <a:r>
              <a:rPr lang="ru-RU" sz="3600" dirty="0" smtClean="0"/>
              <a:t>открытия в предмете и в себе через личный опыт через процесс познания.</a:t>
            </a:r>
          </a:p>
          <a:p>
            <a:pPr algn="ctr"/>
            <a:r>
              <a:rPr lang="ru-RU" sz="3600" dirty="0" smtClean="0"/>
              <a:t>Отказ от подачи «готовых» знаний.</a:t>
            </a:r>
          </a:p>
          <a:p>
            <a:pPr algn="ctr"/>
            <a:endParaRPr lang="ru-RU" sz="3600" dirty="0" smtClean="0"/>
          </a:p>
          <a:p>
            <a:pPr algn="ctr"/>
            <a:r>
              <a:rPr lang="ru-RU" sz="3600" b="1" dirty="0" smtClean="0"/>
              <a:t>Мастер не призывает: «Делай как я». </a:t>
            </a:r>
          </a:p>
          <a:p>
            <a:pPr algn="ctr"/>
            <a:r>
              <a:rPr lang="ru-RU" sz="3600" b="1" dirty="0" smtClean="0"/>
              <a:t>Он говорит: </a:t>
            </a:r>
            <a:r>
              <a:rPr lang="ru-RU" sz="3600" b="1" dirty="0" smtClean="0">
                <a:solidFill>
                  <a:srgbClr val="C00000"/>
                </a:solidFill>
              </a:rPr>
              <a:t>«Делай по-своему».</a:t>
            </a:r>
            <a:r>
              <a:rPr lang="ru-RU" sz="2800" dirty="0" smtClean="0"/>
              <a:t/>
            </a:r>
            <a:br>
              <a:rPr lang="ru-RU" sz="2800" dirty="0" smtClean="0"/>
            </a:br>
            <a:endParaRPr lang="ru-RU" sz="2800" dirty="0"/>
          </a:p>
        </p:txBody>
      </p:sp>
      <p:pic>
        <p:nvPicPr>
          <p:cNvPr id="2050" name="Picture 2" descr="C:\Users\Катя\Desktop\скачанные файлы.jpg"/>
          <p:cNvPicPr>
            <a:picLocks noChangeAspect="1" noChangeArrowheads="1"/>
          </p:cNvPicPr>
          <p:nvPr/>
        </p:nvPicPr>
        <p:blipFill>
          <a:blip r:embed="rId2" cstate="print"/>
          <a:srcRect/>
          <a:stretch>
            <a:fillRect/>
          </a:stretch>
        </p:blipFill>
        <p:spPr bwMode="auto">
          <a:xfrm>
            <a:off x="3419872" y="4365104"/>
            <a:ext cx="2486025" cy="18383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74638"/>
            <a:ext cx="7715200" cy="4450506"/>
          </a:xfrm>
        </p:spPr>
        <p:txBody>
          <a:bodyPr>
            <a:noAutofit/>
          </a:bodyPr>
          <a:lstStyle/>
          <a:p>
            <a:r>
              <a:rPr lang="ru-RU" sz="2400" b="1" dirty="0" smtClean="0"/>
              <a:t>4.1 Работа в группах.  </a:t>
            </a:r>
            <a:r>
              <a:rPr lang="ru-RU" sz="2400" dirty="0" smtClean="0"/>
              <a:t>После работы в </a:t>
            </a:r>
            <a:r>
              <a:rPr lang="ru-RU" sz="2400" dirty="0" err="1" smtClean="0"/>
              <a:t>микрогруппах</a:t>
            </a:r>
            <a:r>
              <a:rPr lang="ru-RU" sz="2400" dirty="0" smtClean="0"/>
              <a:t> с предложенными материалами и диалогового размышления внутри </a:t>
            </a:r>
            <a:r>
              <a:rPr lang="ru-RU" sz="2400" dirty="0" err="1" smtClean="0"/>
              <a:t>микрогруппы</a:t>
            </a:r>
            <a:r>
              <a:rPr lang="ru-RU" sz="2400" dirty="0" smtClean="0"/>
              <a:t>    участники мастерской опять объединяются в группы по 6 человек и корректируют вместе то определение мировоззрения, которое создали ранее.  Новые определения значительно глубже, серьезнее, осмысленнее первоначальных. За ним стоит новое серьезное понимание участниками работы сути понятия «мировоззрение». И важно, то это новое понимание приходит в условиях  самостоятельного поиска, размышления, диалога, а не предлагается учителем в готовом виде.</a:t>
            </a:r>
            <a:endParaRPr lang="ru-RU"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74638"/>
            <a:ext cx="8147248" cy="3442394"/>
          </a:xfrm>
        </p:spPr>
        <p:txBody>
          <a:bodyPr>
            <a:normAutofit fontScale="90000"/>
          </a:bodyPr>
          <a:lstStyle/>
          <a:p>
            <a:r>
              <a:rPr lang="ru-RU" b="1" dirty="0" smtClean="0"/>
              <a:t/>
            </a:r>
            <a:br>
              <a:rPr lang="ru-RU" b="1" dirty="0" smtClean="0"/>
            </a:br>
            <a:r>
              <a:rPr lang="ru-RU" b="1" dirty="0" smtClean="0"/>
              <a:t/>
            </a:r>
            <a:br>
              <a:rPr lang="ru-RU" b="1" dirty="0" smtClean="0"/>
            </a:br>
            <a:r>
              <a:rPr lang="ru-RU" sz="3100" b="1" dirty="0" smtClean="0"/>
              <a:t>4.2</a:t>
            </a:r>
            <a:r>
              <a:rPr lang="ru-RU" sz="3100" dirty="0" smtClean="0"/>
              <a:t>  </a:t>
            </a:r>
            <a:r>
              <a:rPr lang="ru-RU" sz="3100" b="1" dirty="0" smtClean="0"/>
              <a:t>Социализация. </a:t>
            </a:r>
            <a:r>
              <a:rPr lang="ru-RU" sz="3100" dirty="0" smtClean="0"/>
              <a:t>Каждая группа представляет</a:t>
            </a:r>
            <a:r>
              <a:rPr lang="ru-RU" sz="3100" b="1" dirty="0" smtClean="0"/>
              <a:t> </a:t>
            </a:r>
            <a:r>
              <a:rPr lang="ru-RU" sz="3100" dirty="0" smtClean="0"/>
              <a:t>новое, скорректированное толкование понятия «мировоззрения».</a:t>
            </a:r>
            <a:br>
              <a:rPr lang="ru-RU" sz="3100" dirty="0" smtClean="0"/>
            </a:br>
            <a:r>
              <a:rPr lang="ru-RU" sz="3100" b="1" dirty="0" smtClean="0"/>
              <a:t>4.3 Работа с информацией. </a:t>
            </a:r>
            <a:r>
              <a:rPr lang="ru-RU" sz="3100" dirty="0" smtClean="0"/>
              <a:t>Группам предлагаются карточки с высказываниями великих людей. </a:t>
            </a:r>
            <a:br>
              <a:rPr lang="ru-RU" sz="3100" dirty="0" smtClean="0"/>
            </a:br>
            <a:r>
              <a:rPr lang="ru-RU" sz="3100" dirty="0" smtClean="0"/>
              <a:t/>
            </a:r>
            <a:br>
              <a:rPr lang="ru-RU" sz="3100" dirty="0" smtClean="0"/>
            </a:br>
            <a:endParaRPr lang="ru-RU" sz="3100" dirty="0"/>
          </a:p>
        </p:txBody>
      </p:sp>
      <p:sp>
        <p:nvSpPr>
          <p:cNvPr id="54274" name="Rectangle 2"/>
          <p:cNvSpPr>
            <a:spLocks noChangeArrowheads="1"/>
          </p:cNvSpPr>
          <p:nvPr/>
        </p:nvSpPr>
        <p:spPr bwMode="auto">
          <a:xfrm>
            <a:off x="1331640" y="3410417"/>
            <a:ext cx="7056784"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mj-lt"/>
                <a:ea typeface="Times New Roman" pitchFamily="18" charset="0"/>
                <a:cs typeface="Arial" pitchFamily="34" charset="0"/>
              </a:rPr>
              <a:t>Каждому участнику мастерской предлагается вступить в письменный диалог с полученным высказыванием, создав текст любого характера.</a:t>
            </a:r>
            <a:endParaRPr kumimoji="0" lang="ru-RU" sz="2800"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ru-RU" sz="2800" b="1" dirty="0" smtClean="0">
                <a:latin typeface="+mj-lt"/>
                <a:ea typeface="Times New Roman" pitchFamily="18" charset="0"/>
                <a:cs typeface="Arial" pitchFamily="34" charset="0"/>
              </a:rPr>
              <a:t>5</a:t>
            </a:r>
            <a:r>
              <a:rPr kumimoji="0" lang="ru-RU" sz="2800" b="1" i="0" u="none" strike="noStrike" cap="none" normalizeH="0" baseline="0" dirty="0" smtClean="0">
                <a:ln>
                  <a:noFill/>
                </a:ln>
                <a:solidFill>
                  <a:schemeClr val="tx1"/>
                </a:solidFill>
                <a:effectLst/>
                <a:latin typeface="+mj-lt"/>
                <a:ea typeface="Times New Roman" pitchFamily="18" charset="0"/>
                <a:cs typeface="Arial" pitchFamily="34" charset="0"/>
              </a:rPr>
              <a:t>. Рефлексия и социализация. </a:t>
            </a:r>
            <a:r>
              <a:rPr kumimoji="0" lang="ru-RU" sz="2800" b="0" i="0" u="none" strike="noStrike" cap="none" normalizeH="0" baseline="0" dirty="0" smtClean="0">
                <a:ln>
                  <a:noFill/>
                </a:ln>
                <a:solidFill>
                  <a:schemeClr val="tx1"/>
                </a:solidFill>
                <a:effectLst/>
                <a:latin typeface="+mj-lt"/>
                <a:ea typeface="Times New Roman" pitchFamily="18" charset="0"/>
                <a:cs typeface="Arial" pitchFamily="34" charset="0"/>
              </a:rPr>
              <a:t>Участники мастерской озвучивают (по желанию) созданные тексты.</a:t>
            </a:r>
            <a:endParaRPr kumimoji="0" lang="ru-RU" sz="28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74638"/>
            <a:ext cx="8075240" cy="2578298"/>
          </a:xfrm>
        </p:spPr>
        <p:txBody>
          <a:bodyPr>
            <a:normAutofit fontScale="90000"/>
          </a:bodyPr>
          <a:lstStyle/>
          <a:p>
            <a:r>
              <a:rPr lang="ru-RU" sz="6000" b="1" dirty="0" smtClean="0">
                <a:solidFill>
                  <a:srgbClr val="C00000"/>
                </a:solidFill>
              </a:rPr>
              <a:t>«Говорящий иероглиф»</a:t>
            </a:r>
            <a:br>
              <a:rPr lang="ru-RU" sz="6000" b="1" dirty="0" smtClean="0">
                <a:solidFill>
                  <a:srgbClr val="C00000"/>
                </a:solidFill>
              </a:rPr>
            </a:br>
            <a:r>
              <a:rPr lang="ru-RU" sz="6000" b="1" dirty="0" smtClean="0">
                <a:solidFill>
                  <a:srgbClr val="C00000"/>
                </a:solidFill>
              </a:rPr>
              <a:t>педагогическая мастерская</a:t>
            </a:r>
            <a:endParaRPr lang="ru-RU" sz="6000" b="1" dirty="0">
              <a:solidFill>
                <a:srgbClr val="C00000"/>
              </a:solidFill>
            </a:endParaRPr>
          </a:p>
        </p:txBody>
      </p:sp>
      <p:pic>
        <p:nvPicPr>
          <p:cNvPr id="3" name="Picture 2" descr="C:\Users\Катя\Desktop\каллиграфия-иероглиф-гифки-534384.gif"/>
          <p:cNvPicPr>
            <a:picLocks noChangeAspect="1" noChangeArrowheads="1" noCrop="1"/>
          </p:cNvPicPr>
          <p:nvPr/>
        </p:nvPicPr>
        <p:blipFill>
          <a:blip r:embed="rId2" cstate="print"/>
          <a:srcRect/>
          <a:stretch>
            <a:fillRect/>
          </a:stretch>
        </p:blipFill>
        <p:spPr bwMode="auto">
          <a:xfrm rot="261933">
            <a:off x="1141984" y="3092509"/>
            <a:ext cx="4507733" cy="2756607"/>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Катя\Desktop\скачанные файлы (1).jpg"/>
          <p:cNvPicPr>
            <a:picLocks noChangeAspect="1" noChangeArrowheads="1"/>
          </p:cNvPicPr>
          <p:nvPr/>
        </p:nvPicPr>
        <p:blipFill>
          <a:blip r:embed="rId2" cstate="print"/>
          <a:srcRect/>
          <a:stretch>
            <a:fillRect/>
          </a:stretch>
        </p:blipFill>
        <p:spPr bwMode="auto">
          <a:xfrm>
            <a:off x="2987824" y="2348880"/>
            <a:ext cx="3096344" cy="4060002"/>
          </a:xfrm>
          <a:prstGeom prst="roundRect">
            <a:avLst>
              <a:gd name="adj" fmla="val 16667"/>
            </a:avLst>
          </a:prstGeom>
          <a:ln>
            <a:noFill/>
          </a:ln>
          <a:effectLst>
            <a:glow rad="139700">
              <a:schemeClr val="accent1">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Прямоугольник 3"/>
          <p:cNvSpPr/>
          <p:nvPr/>
        </p:nvSpPr>
        <p:spPr>
          <a:xfrm>
            <a:off x="971600" y="188640"/>
            <a:ext cx="7344816"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Знак «женщина»</a:t>
            </a:r>
          </a:p>
          <a:p>
            <a:pPr algn="ct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(древнее написание)</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Катя\Desktop\скачанные файлы (1).jpg"/>
          <p:cNvPicPr>
            <a:picLocks noChangeAspect="1" noChangeArrowheads="1"/>
          </p:cNvPicPr>
          <p:nvPr/>
        </p:nvPicPr>
        <p:blipFill>
          <a:blip r:embed="rId2" cstate="print"/>
          <a:srcRect/>
          <a:stretch>
            <a:fillRect/>
          </a:stretch>
        </p:blipFill>
        <p:spPr bwMode="auto">
          <a:xfrm>
            <a:off x="3131840" y="1844824"/>
            <a:ext cx="2877666" cy="3773266"/>
          </a:xfrm>
          <a:prstGeom prst="rect">
            <a:avLst/>
          </a:prstGeom>
          <a:noFill/>
        </p:spPr>
      </p:pic>
      <p:sp>
        <p:nvSpPr>
          <p:cNvPr id="4" name="Овал 3"/>
          <p:cNvSpPr/>
          <p:nvPr/>
        </p:nvSpPr>
        <p:spPr>
          <a:xfrm>
            <a:off x="395536" y="1052736"/>
            <a:ext cx="2808312" cy="18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Социология</a:t>
            </a:r>
            <a:endParaRPr lang="ru-RU" sz="2400" b="1" dirty="0"/>
          </a:p>
        </p:txBody>
      </p:sp>
      <p:sp>
        <p:nvSpPr>
          <p:cNvPr id="5" name="Овал 4"/>
          <p:cNvSpPr/>
          <p:nvPr/>
        </p:nvSpPr>
        <p:spPr>
          <a:xfrm>
            <a:off x="6516216" y="1916832"/>
            <a:ext cx="2376264" cy="26642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t>История </a:t>
            </a:r>
          </a:p>
          <a:p>
            <a:pPr algn="ctr"/>
            <a:endParaRPr lang="ru-RU" sz="3200" b="1" dirty="0"/>
          </a:p>
        </p:txBody>
      </p:sp>
      <p:sp>
        <p:nvSpPr>
          <p:cNvPr id="6" name="Овал 5"/>
          <p:cNvSpPr/>
          <p:nvPr/>
        </p:nvSpPr>
        <p:spPr>
          <a:xfrm>
            <a:off x="323528" y="4437112"/>
            <a:ext cx="2664296" cy="20882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Литература</a:t>
            </a:r>
            <a:endParaRPr lang="ru-RU" sz="2400" b="1" dirty="0"/>
          </a:p>
        </p:txBody>
      </p:sp>
      <p:sp>
        <p:nvSpPr>
          <p:cNvPr id="7" name="Штриховая стрелка вправо 6"/>
          <p:cNvSpPr/>
          <p:nvPr/>
        </p:nvSpPr>
        <p:spPr>
          <a:xfrm rot="1627167">
            <a:off x="2208173" y="3020836"/>
            <a:ext cx="1496873" cy="53220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Штриховая стрелка вправо 7"/>
          <p:cNvSpPr/>
          <p:nvPr/>
        </p:nvSpPr>
        <p:spPr>
          <a:xfrm rot="9251660">
            <a:off x="5146232" y="3410697"/>
            <a:ext cx="1299808" cy="62017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Штриховая стрелка вправо 8"/>
          <p:cNvSpPr/>
          <p:nvPr/>
        </p:nvSpPr>
        <p:spPr>
          <a:xfrm rot="19067614">
            <a:off x="2793206" y="5192526"/>
            <a:ext cx="1160056" cy="51142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Вертикальный свиток 2"/>
          <p:cNvSpPr/>
          <p:nvPr/>
        </p:nvSpPr>
        <p:spPr>
          <a:xfrm>
            <a:off x="179512" y="260648"/>
            <a:ext cx="3059832" cy="378904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0" dirty="0" smtClean="0"/>
              <a:t>奴</a:t>
            </a:r>
            <a:endParaRPr lang="ru-RU" altLang="zh-CN" sz="8000" dirty="0" smtClean="0"/>
          </a:p>
          <a:p>
            <a:pPr algn="ctr"/>
            <a:r>
              <a:rPr lang="ru-RU" sz="4000" dirty="0" smtClean="0"/>
              <a:t>женщина +</a:t>
            </a:r>
          </a:p>
          <a:p>
            <a:pPr algn="ctr"/>
            <a:r>
              <a:rPr lang="ru-RU" sz="4000" dirty="0" smtClean="0"/>
              <a:t>ладонь</a:t>
            </a:r>
            <a:endParaRPr lang="ru-RU" sz="4000" dirty="0"/>
          </a:p>
        </p:txBody>
      </p:sp>
      <p:sp>
        <p:nvSpPr>
          <p:cNvPr id="5" name="Вертикальный свиток 4"/>
          <p:cNvSpPr/>
          <p:nvPr/>
        </p:nvSpPr>
        <p:spPr>
          <a:xfrm>
            <a:off x="2699792" y="2636912"/>
            <a:ext cx="3528392" cy="4032448"/>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smtClean="0"/>
              <a:t>安</a:t>
            </a:r>
            <a:endParaRPr lang="ru-RU" altLang="zh-CN" sz="6000" dirty="0" smtClean="0"/>
          </a:p>
          <a:p>
            <a:pPr algn="ctr"/>
            <a:r>
              <a:rPr lang="ru-RU" sz="4400" dirty="0" smtClean="0"/>
              <a:t>женщина под крышей</a:t>
            </a:r>
            <a:endParaRPr lang="ru-RU" sz="4400" dirty="0"/>
          </a:p>
        </p:txBody>
      </p:sp>
      <p:sp>
        <p:nvSpPr>
          <p:cNvPr id="6" name="Вертикальный свиток 5"/>
          <p:cNvSpPr/>
          <p:nvPr/>
        </p:nvSpPr>
        <p:spPr>
          <a:xfrm>
            <a:off x="5868144" y="764704"/>
            <a:ext cx="3275856" cy="378904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200" dirty="0" smtClean="0"/>
              <a:t>姦</a:t>
            </a:r>
            <a:endParaRPr lang="ru-RU" altLang="zh-CN" sz="7200" dirty="0" smtClean="0"/>
          </a:p>
          <a:p>
            <a:pPr algn="ctr"/>
            <a:r>
              <a:rPr lang="ru-RU" sz="5400" dirty="0" smtClean="0"/>
              <a:t>3 </a:t>
            </a:r>
            <a:r>
              <a:rPr lang="ru-RU" sz="4000" dirty="0" smtClean="0"/>
              <a:t>женщины</a:t>
            </a:r>
            <a:endParaRPr lang="ru-RU" sz="40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Катя\Desktop\скачанные файлы.jpg"/>
          <p:cNvPicPr>
            <a:picLocks noChangeAspect="1" noChangeArrowheads="1"/>
          </p:cNvPicPr>
          <p:nvPr/>
        </p:nvPicPr>
        <p:blipFill>
          <a:blip r:embed="rId2" cstate="print"/>
          <a:srcRect/>
          <a:stretch>
            <a:fillRect/>
          </a:stretch>
        </p:blipFill>
        <p:spPr bwMode="auto">
          <a:xfrm>
            <a:off x="1259632" y="764704"/>
            <a:ext cx="6831062" cy="4999181"/>
          </a:xfrm>
          <a:prstGeom prst="rect">
            <a:avLst/>
          </a:prstGeom>
          <a:noFill/>
        </p:spPr>
      </p:pic>
      <p:pic>
        <p:nvPicPr>
          <p:cNvPr id="4" name="Picture 2" descr="C:\Users\Катя\Desktop\скачанные файлы (1).jpg"/>
          <p:cNvPicPr>
            <a:picLocks noChangeAspect="1" noChangeArrowheads="1"/>
          </p:cNvPicPr>
          <p:nvPr/>
        </p:nvPicPr>
        <p:blipFill>
          <a:blip r:embed="rId3" cstate="print"/>
          <a:srcRect/>
          <a:stretch>
            <a:fillRect/>
          </a:stretch>
        </p:blipFill>
        <p:spPr bwMode="auto">
          <a:xfrm>
            <a:off x="4860032" y="1196752"/>
            <a:ext cx="2448272" cy="377326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Катя\Desktop\00001572.jpg"/>
          <p:cNvPicPr>
            <a:picLocks noChangeAspect="1" noChangeArrowheads="1"/>
          </p:cNvPicPr>
          <p:nvPr/>
        </p:nvPicPr>
        <p:blipFill>
          <a:blip r:embed="rId2" cstate="print"/>
          <a:srcRect/>
          <a:stretch>
            <a:fillRect/>
          </a:stretch>
        </p:blipFill>
        <p:spPr bwMode="auto">
          <a:xfrm>
            <a:off x="179512" y="2348880"/>
            <a:ext cx="8964488" cy="4104456"/>
          </a:xfrm>
          <a:prstGeom prst="rect">
            <a:avLst/>
          </a:prstGeom>
          <a:noFill/>
        </p:spPr>
      </p:pic>
      <p:sp>
        <p:nvSpPr>
          <p:cNvPr id="4" name="Прямоугольник 3"/>
          <p:cNvSpPr/>
          <p:nvPr/>
        </p:nvSpPr>
        <p:spPr>
          <a:xfrm>
            <a:off x="755576" y="188640"/>
            <a:ext cx="7707816"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Социальное положение </a:t>
            </a:r>
          </a:p>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женщины в Китае</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764704"/>
            <a:ext cx="8075240" cy="4738538"/>
          </a:xfrm>
        </p:spPr>
        <p:txBody>
          <a:bodyPr>
            <a:normAutofit fontScale="90000"/>
          </a:bodyPr>
          <a:lstStyle/>
          <a:p>
            <a:r>
              <a:rPr lang="ru-RU" sz="4900" b="1" dirty="0" smtClean="0"/>
              <a:t>Основные идеи </a:t>
            </a:r>
            <a:br>
              <a:rPr lang="ru-RU" sz="4900" b="1" dirty="0" smtClean="0"/>
            </a:br>
            <a:r>
              <a:rPr lang="ru-RU" sz="4900" b="1" dirty="0" smtClean="0"/>
              <a:t>«Педагогической  мастерской» </a:t>
            </a:r>
            <a:r>
              <a:rPr lang="ru-RU" sz="4000" dirty="0" smtClean="0"/>
              <a:t/>
            </a:r>
            <a:br>
              <a:rPr lang="ru-RU" sz="4000" dirty="0" smtClean="0"/>
            </a:br>
            <a:r>
              <a:rPr lang="ru-RU" sz="4000" dirty="0" smtClean="0"/>
              <a:t/>
            </a:r>
            <a:br>
              <a:rPr lang="ru-RU" sz="4000" dirty="0" smtClean="0"/>
            </a:br>
            <a:r>
              <a:rPr lang="ru-RU" sz="4000" dirty="0" smtClean="0"/>
              <a:t>свободное</a:t>
            </a:r>
            <a:br>
              <a:rPr lang="ru-RU" sz="4000" dirty="0" smtClean="0"/>
            </a:br>
            <a:r>
              <a:rPr lang="ru-RU" sz="4000" dirty="0" smtClean="0"/>
              <a:t>воспитание и творческое саморазвитие личности</a:t>
            </a:r>
            <a:br>
              <a:rPr lang="ru-RU" sz="4000" dirty="0" smtClean="0"/>
            </a:br>
            <a:r>
              <a:rPr lang="ru-RU" sz="4000" dirty="0" smtClean="0"/>
              <a:t> (Ж. Ж. Руссо, Л. Н. Толстой, Дж. </a:t>
            </a:r>
            <a:r>
              <a:rPr lang="ru-RU" sz="4000" dirty="0" err="1" smtClean="0"/>
              <a:t>Дьюи</a:t>
            </a:r>
            <a:r>
              <a:rPr lang="ru-RU" sz="4000" dirty="0" smtClean="0"/>
              <a:t>, Ж. Пиаже, М. </a:t>
            </a:r>
            <a:r>
              <a:rPr lang="ru-RU" sz="4000" dirty="0" err="1" smtClean="0"/>
              <a:t>Монтес</a:t>
            </a:r>
            <a:r>
              <a:rPr lang="ru-RU" sz="4000" dirty="0" smtClean="0"/>
              <a:t>- сори) </a:t>
            </a:r>
            <a:br>
              <a:rPr lang="ru-RU" sz="4000" dirty="0" smtClean="0"/>
            </a:br>
            <a:endParaRPr lang="ru-RU" sz="4000" b="1" dirty="0"/>
          </a:p>
        </p:txBody>
      </p:sp>
      <p:sp>
        <p:nvSpPr>
          <p:cNvPr id="4" name="Штриховая стрелка вправо 3"/>
          <p:cNvSpPr/>
          <p:nvPr/>
        </p:nvSpPr>
        <p:spPr>
          <a:xfrm rot="5400000">
            <a:off x="4292454" y="1536157"/>
            <a:ext cx="531178" cy="1382304"/>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74638"/>
            <a:ext cx="8291264" cy="1354162"/>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Проблемы дидактического характера:</a:t>
            </a:r>
            <a:b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2530" name="Rectangle 2"/>
          <p:cNvSpPr>
            <a:spLocks noChangeArrowheads="1"/>
          </p:cNvSpPr>
          <p:nvPr/>
        </p:nvSpPr>
        <p:spPr bwMode="auto">
          <a:xfrm>
            <a:off x="323528" y="1436804"/>
            <a:ext cx="828092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переход от потребительского отношения школьника к деятельности учителя к совместной, творческой, созидательной, исследовательской, познавательной деятельности;</a:t>
            </a:r>
          </a:p>
          <a:p>
            <a:pPr marL="0" marR="0" lvl="0" indent="0" algn="ctr" defTabSz="914400" rtl="0" eaLnBrk="1" fontAlgn="base" latinLnBrk="0" hangingPunct="1">
              <a:lnSpc>
                <a:spcPct val="100000"/>
              </a:lnSpc>
              <a:spcBef>
                <a:spcPct val="0"/>
              </a:spcBef>
              <a:spcAft>
                <a:spcPct val="0"/>
              </a:spcAft>
              <a:buClrTx/>
              <a:buSzTx/>
              <a:tabLst/>
            </a:pP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 раскрытие и развитие своих способностей через систематическое погружение в самостоятельную учебно-познавательную деятельность;</a:t>
            </a:r>
          </a:p>
          <a:p>
            <a:pPr marL="0" marR="0" lvl="0" indent="0" algn="ctr" defTabSz="914400" rtl="0" eaLnBrk="0" fontAlgn="base" latinLnBrk="0" hangingPunct="0">
              <a:lnSpc>
                <a:spcPct val="100000"/>
              </a:lnSpc>
              <a:spcBef>
                <a:spcPct val="0"/>
              </a:spcBef>
              <a:spcAft>
                <a:spcPct val="0"/>
              </a:spcAft>
              <a:buClrTx/>
              <a:buSzTx/>
              <a:buFontTx/>
              <a:buChar char="-"/>
              <a:tabLst/>
            </a:pPr>
            <a:endParaRPr kumimoji="0" lang="ru-RU" sz="24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 </a:t>
            </a:r>
            <a:r>
              <a:rPr kumimoji="0" lang="ru-RU" sz="24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поиск способов преподавания, выстраивающих учебный процесс от ошибки к знанию, от ошибки к познанию, использующих школьную ошибку для стимулирования мотивов учения</a:t>
            </a:r>
            <a:endParaRPr kumimoji="0" lang="en-US" sz="24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04664"/>
            <a:ext cx="8661648" cy="122413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Проблемы психологического характера:</a:t>
            </a:r>
            <a:b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1985" name="Rectangle 1"/>
          <p:cNvSpPr>
            <a:spLocks noChangeArrowheads="1"/>
          </p:cNvSpPr>
          <p:nvPr/>
        </p:nvSpPr>
        <p:spPr bwMode="auto">
          <a:xfrm>
            <a:off x="755576" y="1556792"/>
            <a:ext cx="7992888"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преобразование отношения школьников, учителей и родителей к ошибкам, допускаемым в процессе изучения нового программного материала;</a:t>
            </a:r>
          </a:p>
          <a:p>
            <a:pPr marL="0" marR="0" lvl="0" indent="0" algn="ctr" defTabSz="914400" rtl="0" eaLnBrk="1" fontAlgn="base" latinLnBrk="0" hangingPunct="1">
              <a:lnSpc>
                <a:spcPct val="100000"/>
              </a:lnSpc>
              <a:spcBef>
                <a:spcPct val="0"/>
              </a:spcBef>
              <a:spcAft>
                <a:spcPct val="0"/>
              </a:spcAft>
              <a:buClrTx/>
              <a:buSzTx/>
              <a:buFontTx/>
              <a:buChar char="-"/>
              <a:tabLst/>
            </a:pP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определение места учителя в школьном занятии и связанная с этим смена акцентов взаимоотношения </a:t>
            </a:r>
            <a:r>
              <a:rPr lang="ru-RU" sz="2800" dirty="0" smtClean="0">
                <a:solidFill>
                  <a:srgbClr val="000000"/>
                </a:solidFill>
                <a:latin typeface="Arial Unicode MS" pitchFamily="34" charset="-128"/>
                <a:ea typeface="Arial Unicode MS" pitchFamily="34" charset="-128"/>
                <a:cs typeface="Arial Unicode MS" pitchFamily="34" charset="-128"/>
              </a:rPr>
              <a:t>ученика </a:t>
            </a:r>
            <a:r>
              <a:rPr kumimoji="0" lang="ru-RU" sz="28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 и учителя;</a:t>
            </a:r>
          </a:p>
          <a:p>
            <a:pPr marL="0" marR="0" lvl="0" indent="0" algn="ctr" defTabSz="914400" rtl="0" eaLnBrk="0" fontAlgn="base" latinLnBrk="0" hangingPunct="0">
              <a:lnSpc>
                <a:spcPct val="100000"/>
              </a:lnSpc>
              <a:spcBef>
                <a:spcPct val="0"/>
              </a:spcBef>
              <a:spcAft>
                <a:spcPct val="0"/>
              </a:spcAft>
              <a:buClrTx/>
              <a:buSzTx/>
              <a:buFontTx/>
              <a:buChar char="-"/>
              <a:tabLst/>
            </a:pP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 выбор демократического стиля отношений учителя и ученика на школьном занятии.</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442394"/>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Педагогическая мастерская: </a:t>
            </a:r>
            <a:br>
              <a:rPr lang="ru-RU"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особенности, классификация</a:t>
            </a:r>
            <a:endPar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3010" name="Picture 2" descr="C:\Users\Катя\Desktop\скачанные файлы (1).jpg"/>
          <p:cNvPicPr>
            <a:picLocks noChangeAspect="1" noChangeArrowheads="1"/>
          </p:cNvPicPr>
          <p:nvPr/>
        </p:nvPicPr>
        <p:blipFill>
          <a:blip r:embed="rId2" cstate="print"/>
          <a:srcRect/>
          <a:stretch>
            <a:fillRect/>
          </a:stretch>
        </p:blipFill>
        <p:spPr bwMode="auto">
          <a:xfrm>
            <a:off x="3059832" y="3429000"/>
            <a:ext cx="2880320" cy="2554941"/>
          </a:xfrm>
          <a:prstGeom prst="rect">
            <a:avLst/>
          </a:prstGeom>
          <a:noFill/>
          <a:effectLst>
            <a:glow rad="139700">
              <a:schemeClr val="accent1">
                <a:satMod val="175000"/>
                <a:alpha val="40000"/>
              </a:schemeClr>
            </a:glo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908720"/>
            <a:ext cx="8147248" cy="5040560"/>
          </a:xfrm>
        </p:spPr>
        <p:txBody>
          <a:bodyPr>
            <a:normAutofit/>
          </a:bodyPr>
          <a:lstStyle/>
          <a:p>
            <a:r>
              <a:rPr lang="ru-RU" sz="4000" b="1" dirty="0" smtClean="0"/>
              <a:t>Целевым эмоциональным и интеллектуальным состоянием участника мастерской является </a:t>
            </a:r>
            <a:br>
              <a:rPr lang="ru-RU" sz="4000" b="1" dirty="0" smtClean="0"/>
            </a:br>
            <a:r>
              <a:rPr lang="ru-RU" sz="4000" b="1" dirty="0" smtClean="0">
                <a:solidFill>
                  <a:srgbClr val="C00000"/>
                </a:solidFill>
              </a:rPr>
              <a:t>РАЗРЫВ</a:t>
            </a:r>
            <a:r>
              <a:rPr lang="ru-RU" sz="2800" dirty="0" smtClean="0"/>
              <a:t/>
            </a:r>
            <a:br>
              <a:rPr lang="ru-RU" sz="2800" dirty="0" smtClean="0"/>
            </a:br>
            <a:r>
              <a:rPr lang="ru-RU" sz="2800" dirty="0" smtClean="0"/>
              <a:t>( осознание им неполноты собственного знания, внутренний эмоциональный конфликт, подвигающий к углублению в проблему, к поиску ответов) </a:t>
            </a:r>
            <a:br>
              <a:rPr lang="ru-RU" sz="2800" dirty="0" smtClean="0"/>
            </a:br>
            <a:endParaRPr lang="ru-RU" sz="2800" dirty="0"/>
          </a:p>
        </p:txBody>
      </p:sp>
      <p:sp>
        <p:nvSpPr>
          <p:cNvPr id="3" name="Овал 2"/>
          <p:cNvSpPr/>
          <p:nvPr/>
        </p:nvSpPr>
        <p:spPr>
          <a:xfrm>
            <a:off x="251520" y="188640"/>
            <a:ext cx="1008112"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dirty="0" smtClean="0"/>
              <a:t>1</a:t>
            </a:r>
            <a:endParaRPr lang="ru-RU" sz="6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TotalTime>
  <Words>820</Words>
  <Application>Microsoft Office PowerPoint</Application>
  <PresentationFormat>Экран (4:3)</PresentationFormat>
  <Paragraphs>110</Paragraphs>
  <Slides>47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47</vt:i4>
      </vt:variant>
    </vt:vector>
  </HeadingPairs>
  <TitlesOfParts>
    <vt:vector size="48" baseType="lpstr">
      <vt:lpstr>Тема Office</vt:lpstr>
      <vt:lpstr>   Педагогическая  мастерская </vt:lpstr>
      <vt:lpstr>      УЧИТЕЛЬ        МАСТЕР      создание эмоциональной атмосферы в процессе познания  УЧЕНИК         ТВОРЕЦ</vt:lpstr>
      <vt:lpstr>Один  человек попросил Мастера взять его к себе в Ученики.  На это мудрец ответил: - Можешь учиться у меня, и даже жить у меня, вместе с другими учениками. Только не становись моим последователем. - За кем же мне тогда следовать? - Ни за кем. Когда за кем-то следуешь, сбиваешься с истинного Пути. - А как же твои другие ученики? - Они лишь ищут свой Путь.  </vt:lpstr>
      <vt:lpstr>Презентация PowerPoint</vt:lpstr>
      <vt:lpstr>Основные идеи  «Педагогической  мастерской»   свободное воспитание и творческое саморазвитие личности  (Ж. Ж. Руссо, Л. Н. Толстой, Дж. Дьюи, Ж. Пиаже, М. Монтес- сори)  </vt:lpstr>
      <vt:lpstr>Проблемы дидактического характера: </vt:lpstr>
      <vt:lpstr> Проблемы психологического характера:  </vt:lpstr>
      <vt:lpstr>Педагогическая мастерская:  особенности, классификация</vt:lpstr>
      <vt:lpstr>Целевым эмоциональным и интеллектуальным состоянием участника мастерской является  РАЗРЫВ ( осознание им неполноты собственного знания, внутренний эмоциональный конфликт, подвигающий к углублению в проблему, к поиску ответов)  </vt:lpstr>
      <vt:lpstr>Тема мастерской не объявляется, так как мастерская — это путь учеников к самостоятельному открытию темы.  Ученикам может быть объявлено только название мастерской. </vt:lpstr>
      <vt:lpstr>Презентация PowerPoint</vt:lpstr>
      <vt:lpstr>За работу в мастерской не следует ставить оценки.  Самооценка собственной деятельности происходит в сравнении себя с другими, своих старых и новых способов работы.   </vt:lpstr>
      <vt:lpstr>  ДИАЛОГ      главный принцип взаимодействия, сотрудничества, сотворчества  </vt:lpstr>
      <vt:lpstr>Типы педагогических мастерских: </vt:lpstr>
      <vt:lpstr> Мастерские ценностно-смысловой ориентации:  нацелена на осмысление, осознание, самокоррекцию, личностную позицию, самоопределение. </vt:lpstr>
      <vt:lpstr> Мастерские пластики: работа с красками, природным материалом, пластилином, фломастерами, карандашами, собственной тактильностью, конструирование.  Мастерские письма: способствуют развитию мышления и речи.</vt:lpstr>
      <vt:lpstr>   Мастерские педагогического взаимодействия:   работа в парах (ученик-ученик, учитель-ученик, учитель-родитель, родитель- ученик), в группах, в командах. </vt:lpstr>
      <vt:lpstr>   1) Формулировать задания (а не задавать вопросы). 2) Организовывать диалоговое взаимодействие детей (а не фронтальную работу). 3) Высказывать свои мысли в процессе равноправной деятельности (а не навязывать свою точку зрения, не подчинять мнения детей своему пониманию). 4) Создавать условия для обнаружения ошибок  (а не исправлять их). 5) Быть импровизатором, гибко реагировать на нюансы разворачивания мастерской, приглашая учеников к самостоятельному поиску и творчеству  (а не подавлять, не  быть «у руля»). </vt:lpstr>
      <vt:lpstr>Этапы работы</vt:lpstr>
      <vt:lpstr> Первый этап  обращение к личности каждого ребенка, к его «Я», к подсознанию, к его памяти, опыту работы, к его знаниям </vt:lpstr>
      <vt:lpstr>Второй этап   разочарование в полноте,  совершенстве имеющихся знаний.  На данном этапе каждому участнику мастерской, предоставлена возможность проявить инициативу в определении путей поиска нового знания</vt:lpstr>
      <vt:lpstr>Третий этап   работа с моделями, схемами, таблицами, рисунками, текстами,  с предметами, объектами, понятиями для конструирования нового знания</vt:lpstr>
      <vt:lpstr>Четвертый этап   преодоления «разрыва», окончательная формулировка нового знания, представление полученных результатов участникам мастерской</vt:lpstr>
      <vt:lpstr>Алгоритм педагогических мастерских</vt:lpstr>
      <vt:lpstr>Алгоритм педагогических мастерских</vt:lpstr>
      <vt:lpstr>Алгоритм педагогических мастерских</vt:lpstr>
      <vt:lpstr>Презентация PowerPoint</vt:lpstr>
      <vt:lpstr> Прочитайте фразу: «Гений и злодейство — две вещи несовместные».  Подумайте, какой знак препинания вы поставили бы в конце этой фразы.   Представьте, что вас попросили создать сборник поучений, обращенных к вашим сверстникам. Предложите свое поучение и объясните, почему оно должно быть воспринято читателями.  Нарисуйте время. Поместите себя в этот рисунок. Запишите слова, отражающие ваши чувства, мысли, переживания, связанные с присутствием в созданном вами мире. Закончите предложение: «Любовь должна быть...».  Вспомните и опишите ситуацию, которую вы могли бы охарактеризовать словами: горе от ума.  Нарисуйте счастье.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Белера Дина Ивановна  учитель английского языка</vt:lpstr>
      <vt:lpstr>  1. Индукция.  Создание творческого продукта. Всем участникам работы дается   задание: рассказать своей группе о любом поступке (своем или чужом), который бы запечатлелся в памяти. Если рассказ будет о своем поступке, его можно изложить от 3-го лица. Кто-то в группе коротко записывает содержание рассказа.   На  работу отводится минут 15,   после чего дается следующее творческое задание: из всех рассказов выбрать один наиболее яркий и представить его в групповой театрализованной постановке  для всех участников  мастерской.  </vt:lpstr>
      <vt:lpstr>2. Социализация  Групповое задание. Зрителям перед просмотром  этих инсценировок предлагается следующее задание: выделить мировоззренческие проблемы, которые они  затрагивают. Проблемы озвучиваются группами поочередно.  Участники мастерской представляют в своих инсценировках самые разнообразные ситуации – житейские, бытовые, педагогические, социальные и т.п., и проблемы, затронутые в них, многообразны и злободневны.  Если мастерская проводится с учениками, то формулировка проблем может осуществляться с помощью руководителя мастерской в случае, если дети затрудняются это сделать.  </vt:lpstr>
      <vt:lpstr>   3. Промежуточная рефлексия. Создание ситуации «разрыва». Группам предлагается написать толкование понятия «мировоззрение» (одно на группу). Как правило, ученики испытывают большие трудности в предложенной работе.  Тем не менее, все созданные группами  статьи озвучиваются для   аудитории.</vt:lpstr>
      <vt:lpstr>4. Обращение к новой информации.  Корректировка творческого продукта.  Работа по составлению словарных статей вызывает  информационный запрос: а как в толковых словарях объясняется это понятие?    Разрешить эту проблему   помогает работа с  информационным блоком. Каждому участнику предлагается познакомиться только с одним любым материалом.  Затем формируются микрогруппы по 3 человека, из которых каждый работал с одним из предложенных материалов. Они обмениваются полученной информацией. В результате каждая микрогруппа получает представление обо всех предложенных для изучения материалах.           </vt:lpstr>
      <vt:lpstr>4.1 Работа в группах.  После работы в микрогруппах с предложенными материалами и диалогового размышления внутри микрогруппы    участники мастерской опять объединяются в группы по 6 человек и корректируют вместе то определение мировоззрения, которое создали ранее.  Новые определения значительно глубже, серьезнее, осмысленнее первоначальных. За ним стоит новое серьезное понимание участниками работы сути понятия «мировоззрение». И важно, то это новое понимание приходит в условиях  самостоятельного поиска, размышления, диалога, а не предлагается учителем в готовом виде.</vt:lpstr>
      <vt:lpstr>  4.2  Социализация. Каждая группа представляет новое, скорректированное толкование понятия «мировоззрения». 4.3 Работа с информацией. Группам предлагаются карточки с высказываниями великих людей.   </vt:lpstr>
      <vt:lpstr>«Говорящий иероглиф» педагогическая мастерская</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Никола</dc:creator>
  <cp:lastModifiedBy>Глобол Траст</cp:lastModifiedBy>
  <cp:revision>48</cp:revision>
  <dcterms:created xsi:type="dcterms:W3CDTF">2015-10-26T02:51:50Z</dcterms:created>
  <dcterms:modified xsi:type="dcterms:W3CDTF">2018-03-17T08:55:15Z</dcterms:modified>
</cp:coreProperties>
</file>