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6" r:id="rId13"/>
    <p:sldId id="271" r:id="rId14"/>
    <p:sldId id="272" r:id="rId15"/>
    <p:sldId id="277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5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3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8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5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1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7437-1EFD-4E00-BCCD-4365EDBFF94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4919-24C0-4376-8924-5740297B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458200" cy="14700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Мотив </a:t>
            </a:r>
            <a:r>
              <a:rPr lang="ru-RU" sz="4000" dirty="0" smtClean="0">
                <a:solidFill>
                  <a:schemeClr val="bg1"/>
                </a:solidFill>
              </a:rPr>
              <a:t>дороги </a:t>
            </a:r>
            <a:r>
              <a:rPr lang="ru-RU" sz="4000" dirty="0">
                <a:solidFill>
                  <a:schemeClr val="bg1"/>
                </a:solidFill>
              </a:rPr>
              <a:t>в песнях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Великой Отечественной войны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724346"/>
            <a:ext cx="6995120" cy="31294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Автор работы: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Кулишова</a:t>
            </a:r>
            <a:r>
              <a:rPr lang="ru-RU" sz="2400" b="1" dirty="0" smtClean="0">
                <a:solidFill>
                  <a:schemeClr val="bg1"/>
                </a:solidFill>
              </a:rPr>
              <a:t> Софья</a:t>
            </a:r>
            <a:r>
              <a:rPr lang="ru-RU" sz="2400" dirty="0" smtClean="0">
                <a:solidFill>
                  <a:schemeClr val="bg1"/>
                </a:solidFill>
              </a:rPr>
              <a:t>. 9 класс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Руководитель работы: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Пономарева Наталья Анатольевна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читель русского языка и литературы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15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“Эх, дороги…”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204864"/>
            <a:ext cx="4680520" cy="43924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песне « Эх, дороги..» </a:t>
            </a:r>
            <a:r>
              <a:rPr lang="ru-RU" sz="2400" dirty="0">
                <a:solidFill>
                  <a:schemeClr val="bg1"/>
                </a:solidFill>
              </a:rPr>
              <a:t>сжато и емко с философской глубиной отражена мысль о переживаниях в годы испытаний, потерь и лишений на том трудном пути, которые прошел человек в военную пору. П</a:t>
            </a:r>
            <a:r>
              <a:rPr lang="ru-RU" sz="2400" dirty="0" smtClean="0">
                <a:solidFill>
                  <a:schemeClr val="bg1"/>
                </a:solidFill>
              </a:rPr>
              <a:t>родолжая </a:t>
            </a:r>
            <a:r>
              <a:rPr lang="ru-RU" sz="2400" dirty="0">
                <a:solidFill>
                  <a:schemeClr val="bg1"/>
                </a:solidFill>
              </a:rPr>
              <a:t>традиции прошлого, эта песня выросла из них и стала художественным символом своей эпохи..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55" y="2853858"/>
            <a:ext cx="3021759" cy="226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600400" cy="10618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«Песенка фронтового шофёра»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4320480" cy="354203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Лихость Минутки, бесстрашно мчавшегося в фильме по любым дорогам, не выпуская из рук баранки, отразилась и в песне, слова которой для радиообозрения сочинили Бернесу его давние </a:t>
            </a:r>
            <a:r>
              <a:rPr lang="ru-RU" sz="2400" dirty="0" smtClean="0">
                <a:solidFill>
                  <a:schemeClr val="bg1"/>
                </a:solidFill>
              </a:rPr>
              <a:t>друзья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28" y="2662631"/>
            <a:ext cx="359370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17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15355"/>
            <a:ext cx="4170281" cy="33483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Такие песни нашли свое отражение и получили широкое распространение в авторской песне, звучавшей на туристических слетах, у походных костров под гитару.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56" y="2564904"/>
            <a:ext cx="4478517" cy="301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636493" cy="7738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«До </a:t>
            </a:r>
            <a:r>
              <a:rPr lang="ru-RU" sz="2400" b="1" dirty="0"/>
              <a:t>свиданья, города и </a:t>
            </a:r>
            <a:r>
              <a:rPr lang="ru-RU" sz="2400" b="1" dirty="0" smtClean="0"/>
              <a:t>хаты»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2048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аибольшую </a:t>
            </a:r>
            <a:r>
              <a:rPr lang="ru-RU" sz="2400" dirty="0">
                <a:solidFill>
                  <a:schemeClr val="bg1"/>
                </a:solidFill>
              </a:rPr>
              <a:t>известность и самое широкое распространение в годы войны получила </a:t>
            </a:r>
            <a:r>
              <a:rPr lang="ru-RU" sz="2400" dirty="0" smtClean="0">
                <a:solidFill>
                  <a:schemeClr val="bg1"/>
                </a:solidFill>
              </a:rPr>
              <a:t>песня </a:t>
            </a:r>
            <a:r>
              <a:rPr lang="ru-RU" sz="2400" dirty="0">
                <a:solidFill>
                  <a:schemeClr val="bg1"/>
                </a:solidFill>
              </a:rPr>
              <a:t>«До </a:t>
            </a:r>
            <a:r>
              <a:rPr lang="ru-RU" sz="2400" dirty="0" smtClean="0">
                <a:solidFill>
                  <a:schemeClr val="bg1"/>
                </a:solidFill>
              </a:rPr>
              <a:t>свиданья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города </a:t>
            </a:r>
            <a:r>
              <a:rPr lang="ru-RU" sz="2400" dirty="0">
                <a:solidFill>
                  <a:schemeClr val="bg1"/>
                </a:solidFill>
              </a:rPr>
              <a:t>и хаты» </a:t>
            </a:r>
            <a:r>
              <a:rPr lang="ru-RU" sz="2400" dirty="0" smtClean="0">
                <a:solidFill>
                  <a:schemeClr val="bg1"/>
                </a:solidFill>
              </a:rPr>
              <a:t>Она-то </a:t>
            </a:r>
            <a:r>
              <a:rPr lang="ru-RU" sz="2400" dirty="0">
                <a:solidFill>
                  <a:schemeClr val="bg1"/>
                </a:solidFill>
              </a:rPr>
              <a:t>и вошла в песенную антологию военных </a:t>
            </a:r>
            <a:r>
              <a:rPr lang="ru-RU" sz="2400" dirty="0" smtClean="0">
                <a:solidFill>
                  <a:schemeClr val="bg1"/>
                </a:solidFill>
              </a:rPr>
              <a:t>лет, ведь она раскрывает образ дороги, как источник перемен, жизни и подспорье в трудную минуту.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88882"/>
            <a:ext cx="3816424" cy="234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43000"/>
            <a:ext cx="8147248" cy="197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4680520" cy="3789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Эта </a:t>
            </a:r>
            <a:r>
              <a:rPr lang="ru-RU" sz="2400" dirty="0">
                <a:solidFill>
                  <a:schemeClr val="bg1"/>
                </a:solidFill>
              </a:rPr>
              <a:t>песня овеяна дыханием первых дней войны… Она всегда напоминает </a:t>
            </a:r>
            <a:r>
              <a:rPr lang="ru-RU" sz="2400" dirty="0" smtClean="0">
                <a:solidFill>
                  <a:schemeClr val="bg1"/>
                </a:solidFill>
              </a:rPr>
              <a:t>затемненные</a:t>
            </a:r>
            <a:r>
              <a:rPr lang="ru-RU" sz="2400" dirty="0">
                <a:solidFill>
                  <a:schemeClr val="bg1"/>
                </a:solidFill>
              </a:rPr>
              <a:t>, настороженные московские улицы, окна домов с белыми бумажными полосками на стеклах, военные грузовики с зелеными ветками, вокзалы, заполненные народом.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038297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Заключение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373616" cy="43924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Дорога это - это художественный образ и сюжетообразующий компонент, мотив которого зарождался еще в русском фольклоре.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Дорога </a:t>
            </a:r>
            <a:r>
              <a:rPr lang="ru-RU" sz="2400" dirty="0">
                <a:solidFill>
                  <a:schemeClr val="bg1"/>
                </a:solidFill>
              </a:rPr>
              <a:t>- это и способность к творчеству, и способность к познанию истинного пути человека и всего человечества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Чаще всего образ дороги в военных песнях  ассоциируется с жизненным путём героя, народа или целого </a:t>
            </a:r>
            <a:r>
              <a:rPr lang="ru-RU" sz="2400" dirty="0" smtClean="0">
                <a:solidFill>
                  <a:schemeClr val="bg1"/>
                </a:solidFill>
              </a:rPr>
              <a:t>государства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Образ  </a:t>
            </a:r>
            <a:r>
              <a:rPr lang="ru-RU" sz="2400" dirty="0">
                <a:solidFill>
                  <a:schemeClr val="bg1"/>
                </a:solidFill>
              </a:rPr>
              <a:t>дороги символизирует обретение  героем гармонии с природой, людьми, которые встречаются на пути, и, конечно же, обретаешь гармонию с собой. 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1066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Спасибо за внимание !!!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604448" y="3140968"/>
            <a:ext cx="812776" cy="9361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3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4563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Новизна:</a:t>
            </a:r>
            <a:r>
              <a:rPr lang="ru-RU" sz="2400" dirty="0" smtClean="0">
                <a:solidFill>
                  <a:schemeClr val="bg1"/>
                </a:solidFill>
              </a:rPr>
              <a:t> исследовать </a:t>
            </a:r>
            <a:r>
              <a:rPr lang="ru-RU" sz="2400" dirty="0">
                <a:solidFill>
                  <a:schemeClr val="bg1"/>
                </a:solidFill>
              </a:rPr>
              <a:t>ранее не изученный системно  «</a:t>
            </a:r>
            <a:r>
              <a:rPr lang="ru-RU" sz="2400" dirty="0" smtClean="0">
                <a:solidFill>
                  <a:schemeClr val="bg1"/>
                </a:solidFill>
              </a:rPr>
              <a:t>образ  </a:t>
            </a:r>
            <a:r>
              <a:rPr lang="ru-RU" sz="2400" dirty="0">
                <a:solidFill>
                  <a:schemeClr val="bg1"/>
                </a:solidFill>
              </a:rPr>
              <a:t>дороги» в песнях  Великой Отечественной войны.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Гипотеза проекта: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Если образ дороги является </a:t>
            </a:r>
            <a:r>
              <a:rPr lang="ru-RU" sz="2400" dirty="0">
                <a:solidFill>
                  <a:schemeClr val="bg1"/>
                </a:solidFill>
              </a:rPr>
              <a:t>художественным образом и сюжетообразующим </a:t>
            </a:r>
            <a:r>
              <a:rPr lang="ru-RU" sz="2400" dirty="0" smtClean="0">
                <a:solidFill>
                  <a:schemeClr val="bg1"/>
                </a:solidFill>
              </a:rPr>
              <a:t>компонентом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то звучание </a:t>
            </a:r>
            <a:r>
              <a:rPr lang="ru-RU" sz="2400" dirty="0">
                <a:solidFill>
                  <a:schemeClr val="bg1"/>
                </a:solidFill>
              </a:rPr>
              <a:t>мотива дороги способствует раскрытию идейного содержания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1436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251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Цель: </a:t>
            </a:r>
            <a:r>
              <a:rPr lang="ru-RU" sz="26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2600" dirty="0">
                <a:solidFill>
                  <a:schemeClr val="bg1"/>
                </a:solidFill>
              </a:rPr>
              <a:t>особенностей  воплощения мотива </a:t>
            </a:r>
            <a:r>
              <a:rPr lang="ru-RU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дороги,  его символические наполнения в песнях Великой отечественной войны.</a:t>
            </a:r>
          </a:p>
          <a:p>
            <a:r>
              <a:rPr lang="ru-RU" sz="2600" b="1" dirty="0">
                <a:solidFill>
                  <a:srgbClr val="FFFF00"/>
                </a:solidFill>
              </a:rPr>
              <a:t>Задачи исследования:</a:t>
            </a:r>
          </a:p>
          <a:p>
            <a:pPr marL="109728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1</a:t>
            </a:r>
            <a:r>
              <a:rPr lang="ru-RU" sz="2600" dirty="0">
                <a:solidFill>
                  <a:schemeClr val="bg1"/>
                </a:solidFill>
              </a:rPr>
              <a:t>. Рассмотреть особенности символического </a:t>
            </a:r>
            <a:r>
              <a:rPr lang="ru-RU" sz="2600" dirty="0" smtClean="0">
                <a:solidFill>
                  <a:schemeClr val="bg1"/>
                </a:solidFill>
              </a:rPr>
              <a:t>     содержания</a:t>
            </a:r>
            <a:r>
              <a:rPr lang="ru-RU" sz="2600" dirty="0">
                <a:solidFill>
                  <a:schemeClr val="bg1"/>
                </a:solidFill>
              </a:rPr>
              <a:t>, трансформацию образов и их функциональный аспект.</a:t>
            </a:r>
          </a:p>
          <a:p>
            <a:pPr marL="109728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2</a:t>
            </a:r>
            <a:r>
              <a:rPr lang="ru-RU" sz="2600" dirty="0">
                <a:solidFill>
                  <a:schemeClr val="bg1"/>
                </a:solidFill>
              </a:rPr>
              <a:t>. Определить характерные для поэзии о </a:t>
            </a:r>
            <a:r>
              <a:rPr lang="ru-RU" sz="2600" dirty="0" smtClean="0">
                <a:solidFill>
                  <a:schemeClr val="bg1"/>
                </a:solidFill>
              </a:rPr>
              <a:t>ВОВ образы  </a:t>
            </a:r>
            <a:r>
              <a:rPr lang="ru-RU" sz="2600" dirty="0">
                <a:solidFill>
                  <a:schemeClr val="bg1"/>
                </a:solidFill>
              </a:rPr>
              <a:t>дороги, как символы жизни и судьбы, особенности их поэтического воплощения.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43000"/>
            <a:ext cx="8147248" cy="12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363272" cy="53057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Объект исследования: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песни периода Великой Отечественной войны..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Предмет исследования: </a:t>
            </a:r>
            <a:r>
              <a:rPr lang="ru-RU" sz="2400" dirty="0" smtClean="0">
                <a:solidFill>
                  <a:schemeClr val="bg1"/>
                </a:solidFill>
              </a:rPr>
              <a:t>образ  </a:t>
            </a:r>
            <a:r>
              <a:rPr lang="ru-RU" sz="2400" dirty="0">
                <a:solidFill>
                  <a:schemeClr val="bg1"/>
                </a:solidFill>
              </a:rPr>
              <a:t>дороги в лирике о </a:t>
            </a:r>
            <a:r>
              <a:rPr lang="ru-RU" sz="2400" dirty="0" smtClean="0">
                <a:solidFill>
                  <a:schemeClr val="bg1"/>
                </a:solidFill>
              </a:rPr>
              <a:t>Великой Отечественной войны.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Методы </a:t>
            </a:r>
            <a:r>
              <a:rPr lang="ru-RU" sz="2400" b="1" dirty="0">
                <a:solidFill>
                  <a:srgbClr val="FFFF00"/>
                </a:solidFill>
              </a:rPr>
              <a:t>исследования</a:t>
            </a:r>
            <a:r>
              <a:rPr lang="ru-RU" sz="2400" dirty="0">
                <a:solidFill>
                  <a:srgbClr val="FFFF00"/>
                </a:solidFill>
              </a:rPr>
              <a:t>: </a:t>
            </a:r>
            <a:r>
              <a:rPr lang="ru-RU" sz="2400" dirty="0">
                <a:solidFill>
                  <a:schemeClr val="bg1"/>
                </a:solidFill>
              </a:rPr>
              <a:t>изучение и анализ литературных и музыкальных текстов военных </a:t>
            </a:r>
            <a:r>
              <a:rPr lang="ru-RU" sz="2400" dirty="0" smtClean="0">
                <a:solidFill>
                  <a:schemeClr val="bg1"/>
                </a:solidFill>
              </a:rPr>
              <a:t>песен.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Практическая значимость </a:t>
            </a:r>
            <a:r>
              <a:rPr lang="ru-RU" sz="2400" b="1" dirty="0" smtClean="0">
                <a:solidFill>
                  <a:srgbClr val="FFFF00"/>
                </a:solidFill>
              </a:rPr>
              <a:t>исследования: </a:t>
            </a:r>
            <a:r>
              <a:rPr lang="ru-RU" sz="2400" dirty="0" smtClean="0">
                <a:solidFill>
                  <a:schemeClr val="bg1"/>
                </a:solidFill>
              </a:rPr>
              <a:t>возможность  </a:t>
            </a:r>
            <a:r>
              <a:rPr lang="ru-RU" sz="2400" dirty="0">
                <a:solidFill>
                  <a:schemeClr val="bg1"/>
                </a:solidFill>
              </a:rPr>
              <a:t>использования результатов исследования в практической деятельности (уроки литературы, тематические семинары, литературные викторины и конкурсы).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433048" cy="1831357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4860032" cy="367240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Дорога — символ жизненного пути; место, где проявляется судьба, доля, удача человека при его встречах с людьми, животными и демонами. Дорога  — разновидность границы между «своим» и «чужим» пространством; мифологически «нечистое» место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7" y="3140968"/>
            <a:ext cx="322745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1052736"/>
            <a:ext cx="807524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4824536" cy="52697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Песня </a:t>
            </a:r>
            <a:r>
              <a:rPr lang="ru-RU" sz="2400" dirty="0">
                <a:solidFill>
                  <a:schemeClr val="bg1"/>
                </a:solidFill>
              </a:rPr>
              <a:t>солдатская — тематическая группа внеобрядовых лирических и лиро-эпических песен социального </a:t>
            </a:r>
            <a:r>
              <a:rPr lang="ru-RU" sz="2400" dirty="0" smtClean="0">
                <a:solidFill>
                  <a:schemeClr val="bg1"/>
                </a:solidFill>
              </a:rPr>
              <a:t>содержания. </a:t>
            </a:r>
            <a:r>
              <a:rPr lang="ru-RU" sz="2400" dirty="0">
                <a:solidFill>
                  <a:schemeClr val="bg1"/>
                </a:solidFill>
              </a:rPr>
              <a:t>Солдатские </a:t>
            </a:r>
            <a:r>
              <a:rPr lang="ru-RU" sz="2400" dirty="0" smtClean="0">
                <a:solidFill>
                  <a:schemeClr val="bg1"/>
                </a:solidFill>
              </a:rPr>
              <a:t>песни обобщенно воспроизводили весь его жизненный путь: «службу государству» и глубокую тоску по дому; наконец, смерть от ран «в чистом поле».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59" y="2852936"/>
            <a:ext cx="351039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459432"/>
            <a:ext cx="3600400" cy="2160240"/>
          </a:xfrm>
        </p:spPr>
        <p:txBody>
          <a:bodyPr>
            <a:normAutofit/>
          </a:bodyPr>
          <a:lstStyle/>
          <a:p>
            <a:pPr algn="ctr"/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5904656" cy="49224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Дорога </a:t>
            </a:r>
            <a:r>
              <a:rPr lang="ru-RU" sz="2400" dirty="0">
                <a:solidFill>
                  <a:schemeClr val="bg1"/>
                </a:solidFill>
              </a:rPr>
              <a:t>- это древний образ-символ, спектральное звучание которого очень широко и разнообразно. Чаще всего образ дороги в произведении воспринимается в качестве жизненного пути героя, народа или целого государства. Именно с фольклора начинается история развития мотива дороги, подхваченная потом писателями ХVΙΙΙ </a:t>
            </a:r>
            <a:r>
              <a:rPr lang="ru-RU" sz="2400" dirty="0" smtClean="0">
                <a:solidFill>
                  <a:schemeClr val="bg1"/>
                </a:solidFill>
              </a:rPr>
              <a:t>века.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716532" cy="2050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908720"/>
            <a:ext cx="7931224" cy="23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4735163" cy="379102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</a:t>
            </a:r>
            <a:r>
              <a:rPr lang="ru-RU" sz="2400" dirty="0" smtClean="0">
                <a:solidFill>
                  <a:schemeClr val="bg1"/>
                </a:solidFill>
              </a:rPr>
              <a:t>орога </a:t>
            </a:r>
            <a:r>
              <a:rPr lang="ru-RU" sz="2400" dirty="0">
                <a:solidFill>
                  <a:schemeClr val="bg1"/>
                </a:solidFill>
              </a:rPr>
              <a:t>стала стимулом к творчеству, к поиску истинного пути человечества. </a:t>
            </a:r>
            <a:r>
              <a:rPr lang="ru-RU" sz="2400" dirty="0" smtClean="0">
                <a:solidFill>
                  <a:schemeClr val="bg1"/>
                </a:solidFill>
              </a:rPr>
              <a:t>Образ </a:t>
            </a:r>
            <a:r>
              <a:rPr lang="ru-RU" sz="2400" dirty="0">
                <a:solidFill>
                  <a:schemeClr val="bg1"/>
                </a:solidFill>
              </a:rPr>
              <a:t>дороги - символ, поэтому каждый писатель и читатель может воспринимать его по-своему, открывая всё новые и новые оттенки в этом многогранном мотиве.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2808313" cy="212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171400"/>
            <a:ext cx="3960440" cy="1683568"/>
          </a:xfrm>
        </p:spPr>
        <p:txBody>
          <a:bodyPr>
            <a:normAutofit/>
          </a:bodyPr>
          <a:lstStyle/>
          <a:p>
            <a:pPr algn="ctr"/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94012"/>
            <a:ext cx="5062201" cy="3960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Всех волновала тема ожидания боя, ощущения его, готовности к нему. Песня должна была стать раздумьем о предстоящем и свершившемся, о горечи потерь и о вере в победу. Авторы «Дорог» в годы Великой Отечественной войны непосредственного участия в боевых действиях не принимали.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64" y="3068960"/>
            <a:ext cx="288032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695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Мотив дороги в песнях 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“Эх, дороги…” </vt:lpstr>
      <vt:lpstr>«Песенка фронтового шофёра»</vt:lpstr>
      <vt:lpstr>Презентация PowerPoint</vt:lpstr>
      <vt:lpstr>«До свиданья, города и хаты»</vt:lpstr>
      <vt:lpstr>Презентация PowerPoint</vt:lpstr>
      <vt:lpstr>Заключение 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User</cp:lastModifiedBy>
  <cp:revision>40</cp:revision>
  <dcterms:created xsi:type="dcterms:W3CDTF">2017-11-28T12:27:45Z</dcterms:created>
  <dcterms:modified xsi:type="dcterms:W3CDTF">2018-03-11T13:47:09Z</dcterms:modified>
</cp:coreProperties>
</file>