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73" r:id="rId3"/>
    <p:sldId id="258" r:id="rId4"/>
    <p:sldId id="261" r:id="rId5"/>
    <p:sldId id="280" r:id="rId6"/>
    <p:sldId id="259" r:id="rId7"/>
    <p:sldId id="281" r:id="rId8"/>
    <p:sldId id="279" r:id="rId9"/>
    <p:sldId id="277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-14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AD0DF-2411-4D8B-9748-830701A3EBE8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28F16-E08F-484E-A796-D1ECE2FA1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153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15B8-05B4-4DA0-8B2C-00CBF2DF795D}" type="datetime1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29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4A8D5-3509-4525-BAB2-2A4CF8622E9B}" type="datetime1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822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34156-6B42-4C25-B4F9-4FA630DC0747}" type="datetime1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004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16D-3FFE-4E74-A315-F6554C74FF15}" type="datetime1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0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F6AB-4261-49D3-A61A-E35B85CDDB2D}" type="datetime1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04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B2E9-B066-43E6-883A-075790FA6E9D}" type="datetime1">
              <a:rPr lang="ru-RU" smtClean="0"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199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763B-02CF-4B9B-BB55-541BC1C1DED9}" type="datetime1">
              <a:rPr lang="ru-RU" smtClean="0"/>
              <a:t>25.01.2018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88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6DD0-ED48-4427-A6E9-47BD139B16B4}" type="datetime1">
              <a:rPr lang="ru-RU" smtClean="0"/>
              <a:t>25.01.2018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45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DD29-480D-4BDC-8D03-8D24B4C73D4D}" type="datetime1">
              <a:rPr lang="ru-RU" smtClean="0"/>
              <a:t>25.01.2018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18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B10B6-C539-4365-8D5D-F007E65DA674}" type="datetime1">
              <a:rPr lang="ru-RU" smtClean="0"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61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EA09-9460-4750-9D6A-7E973316DAA9}" type="datetime1">
              <a:rPr lang="ru-RU" smtClean="0"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23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ACD32-3117-4D69-98CC-0C9CD2197781}" type="datetime1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BC6E3-D502-4F91-9738-4B638754AE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65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7643" y="1595332"/>
            <a:ext cx="10942819" cy="233527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Дополнительная </a:t>
            </a:r>
            <a:r>
              <a:rPr lang="ru-RU" sz="2700" dirty="0">
                <a:latin typeface="Arial Narrow" panose="020B0606020202030204" pitchFamily="34" charset="0"/>
                <a:cs typeface="Times New Roman" panose="02020603050405020304" pitchFamily="18" charset="0"/>
              </a:rPr>
              <a:t>общеобразовательная общеразвивающая программа, </a:t>
            </a:r>
            <a:r>
              <a:rPr lang="ru-RU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реализуемая </a:t>
            </a:r>
            <a:r>
              <a:rPr lang="ru-RU" sz="2700" dirty="0">
                <a:latin typeface="Arial Narrow" panose="020B0606020202030204" pitchFamily="34" charset="0"/>
                <a:cs typeface="Times New Roman" panose="02020603050405020304" pitchFamily="18" charset="0"/>
              </a:rPr>
              <a:t>в сетевой форме </a:t>
            </a:r>
            <a:r>
              <a:rPr lang="ru-RU" sz="31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49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«</a:t>
            </a:r>
            <a:r>
              <a:rPr lang="ru-RU" sz="49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Архитектор живых систем</a:t>
            </a:r>
            <a:r>
              <a:rPr lang="ru-RU" sz="49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»</a:t>
            </a:r>
            <a:r>
              <a:rPr lang="ru-RU" sz="49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sz="49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(Возраст </a:t>
            </a:r>
            <a:r>
              <a:rPr lang="ru-RU" sz="2700" dirty="0">
                <a:latin typeface="Arial Narrow" panose="020B0606020202030204" pitchFamily="34" charset="0"/>
                <a:cs typeface="Times New Roman" panose="02020603050405020304" pitchFamily="18" charset="0"/>
              </a:rPr>
              <a:t>детей: 10-12 лет, 1 год обучения)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5385" y="4184271"/>
            <a:ext cx="6190938" cy="173446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000" dirty="0" smtClean="0">
                <a:latin typeface="Arial Narrow" panose="020B0606020202030204" pitchFamily="34" charset="0"/>
              </a:rPr>
              <a:t>Авторы:</a:t>
            </a:r>
          </a:p>
          <a:p>
            <a:pPr lvl="0" algn="l"/>
            <a:r>
              <a:rPr lang="ru-RU" sz="2000" dirty="0">
                <a:latin typeface="Arial Narrow" panose="020B0606020202030204" pitchFamily="34" charset="0"/>
              </a:rPr>
              <a:t>Алексеева Анастасия Николаевна, </a:t>
            </a:r>
            <a:r>
              <a:rPr lang="ru-RU" sz="2000" dirty="0">
                <a:solidFill>
                  <a:prstClr val="black"/>
                </a:solidFill>
                <a:latin typeface="Arial Narrow" panose="020B0606020202030204" pitchFamily="34" charset="0"/>
              </a:rPr>
              <a:t>педагог дополнительного образования</a:t>
            </a:r>
            <a:endParaRPr lang="ru-RU" sz="2000" dirty="0">
              <a:latin typeface="Arial Narrow" panose="020B0606020202030204" pitchFamily="34" charset="0"/>
            </a:endParaRPr>
          </a:p>
          <a:p>
            <a:pPr algn="l"/>
            <a:r>
              <a:rPr lang="ru-RU" sz="2000" dirty="0" smtClean="0">
                <a:latin typeface="Arial Narrow" panose="020B0606020202030204" pitchFamily="34" charset="0"/>
              </a:rPr>
              <a:t>Байкалова Тамара Валерьевна, педагог дополнительного образования</a:t>
            </a:r>
          </a:p>
          <a:p>
            <a:pPr algn="l"/>
            <a:r>
              <a:rPr lang="ru-RU" sz="2000" dirty="0" err="1" smtClean="0">
                <a:latin typeface="Arial Narrow" panose="020B0606020202030204" pitchFamily="34" charset="0"/>
              </a:rPr>
              <a:t>Шершнёва</a:t>
            </a:r>
            <a:r>
              <a:rPr lang="ru-RU" sz="2000" dirty="0" smtClean="0">
                <a:latin typeface="Arial Narrow" panose="020B0606020202030204" pitchFamily="34" charset="0"/>
              </a:rPr>
              <a:t> Оксана Викторовна, педагог - организатор</a:t>
            </a:r>
          </a:p>
          <a:p>
            <a:endParaRPr lang="ru-RU" sz="1600" dirty="0" smtClean="0">
              <a:latin typeface="Arial Narrow" panose="020B0606020202030204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Тамара\Desktop\tild6537-3766-4437-b338-393366316130__7a8750c3e2356d6d3c63b5725a687fc4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84749" y="3607348"/>
            <a:ext cx="2499014" cy="28883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2508" y="341745"/>
            <a:ext cx="11453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 Narrow" panose="020B0606020202030204" pitchFamily="34" charset="0"/>
              </a:rPr>
              <a:t>Краевое государственное бюджетное образовательное учреждение </a:t>
            </a:r>
            <a:endParaRPr lang="ru-RU" sz="2400" dirty="0" smtClean="0">
              <a:latin typeface="Arial Narrow" panose="020B0606020202030204" pitchFamily="34" charset="0"/>
            </a:endParaRPr>
          </a:p>
          <a:p>
            <a:pPr algn="ctr"/>
            <a:r>
              <a:rPr lang="ru-RU" sz="2400" dirty="0" smtClean="0">
                <a:latin typeface="Arial Narrow" panose="020B0606020202030204" pitchFamily="34" charset="0"/>
              </a:rPr>
              <a:t>дополнительного </a:t>
            </a:r>
            <a:r>
              <a:rPr lang="ru-RU" sz="2400" dirty="0">
                <a:latin typeface="Arial Narrow" panose="020B0606020202030204" pitchFamily="34" charset="0"/>
              </a:rPr>
              <a:t>образования «Красноярский краевой центр «Юннаты»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7273" y="6292464"/>
            <a:ext cx="39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Красноярск, 2017</a:t>
            </a:r>
            <a:endParaRPr lang="ru-R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8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Проект и макет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14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____________________________________________</a:t>
            </a:r>
            <a:endParaRPr lang="ru-RU" b="1" u="sng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114372" y="5538256"/>
            <a:ext cx="2100048" cy="366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Макет мини фермы</a:t>
            </a: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5" name="Picture 2" descr="C:\Users\Тамара\Desktop\мини ферм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2794" y="2561402"/>
            <a:ext cx="3780124" cy="2835093"/>
          </a:xfrm>
          <a:prstGeom prst="rect">
            <a:avLst/>
          </a:prstGeom>
          <a:noFill/>
        </p:spPr>
      </p:pic>
      <p:pic>
        <p:nvPicPr>
          <p:cNvPr id="6" name="Picture 3" descr="C:\Users\Тамара\Desktop\mini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4794" y="2486767"/>
            <a:ext cx="3927059" cy="2661673"/>
          </a:xfrm>
          <a:prstGeom prst="rect">
            <a:avLst/>
          </a:prstGeom>
          <a:noFill/>
        </p:spPr>
      </p:pic>
      <p:sp>
        <p:nvSpPr>
          <p:cNvPr id="7" name="Стрелка вправо 6"/>
          <p:cNvSpPr/>
          <p:nvPr/>
        </p:nvSpPr>
        <p:spPr>
          <a:xfrm>
            <a:off x="5065829" y="3337918"/>
            <a:ext cx="1648918" cy="95937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690255" y="5504873"/>
            <a:ext cx="223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 Narrow" panose="020B0606020202030204" pitchFamily="34" charset="0"/>
              </a:rPr>
              <a:t>Проект мини фермы</a:t>
            </a:r>
            <a:endParaRPr lang="ru-RU" sz="20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3461"/>
            <a:ext cx="10515600" cy="1325563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Содержание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ru-RU" sz="1800" b="1" u="sng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__________________________________</a:t>
            </a:r>
            <a:endParaRPr lang="ru-RU" sz="1800" b="1" u="sng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1. Актуальность и новизна</a:t>
            </a:r>
          </a:p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2.</a:t>
            </a:r>
            <a:r>
              <a:rPr lang="ru-RU" sz="2200" dirty="0">
                <a:latin typeface="Arial Narrow" panose="020B0606020202030204" pitchFamily="34" charset="0"/>
              </a:rPr>
              <a:t> </a:t>
            </a:r>
            <a:r>
              <a:rPr lang="ru-RU" sz="2200" dirty="0" smtClean="0">
                <a:latin typeface="Arial Narrow" panose="020B0606020202030204" pitchFamily="34" charset="0"/>
              </a:rPr>
              <a:t>Цель и задачи</a:t>
            </a:r>
          </a:p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3. Содержательное устройство программы</a:t>
            </a:r>
          </a:p>
          <a:p>
            <a:pPr marL="0" indent="0">
              <a:buNone/>
            </a:pPr>
            <a:r>
              <a:rPr lang="ru-RU" sz="2200" dirty="0">
                <a:latin typeface="Arial Narrow" panose="020B0606020202030204" pitchFamily="34" charset="0"/>
              </a:rPr>
              <a:t>4</a:t>
            </a:r>
            <a:r>
              <a:rPr lang="ru-RU" sz="2200" dirty="0" smtClean="0">
                <a:latin typeface="Arial Narrow" panose="020B0606020202030204" pitchFamily="34" charset="0"/>
              </a:rPr>
              <a:t>. Форма и сроки </a:t>
            </a:r>
            <a:r>
              <a:rPr lang="ru-RU" sz="2200" dirty="0">
                <a:latin typeface="Arial Narrow" panose="020B0606020202030204" pitchFamily="34" charset="0"/>
              </a:rPr>
              <a:t>реализации </a:t>
            </a:r>
            <a:endParaRPr lang="ru-RU" sz="22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2200" dirty="0">
                <a:latin typeface="Arial Narrow" panose="020B0606020202030204" pitchFamily="34" charset="0"/>
              </a:rPr>
              <a:t>5</a:t>
            </a:r>
            <a:r>
              <a:rPr lang="ru-RU" sz="2200" dirty="0" smtClean="0">
                <a:latin typeface="Arial Narrow" panose="020B0606020202030204" pitchFamily="34" charset="0"/>
              </a:rPr>
              <a:t>. </a:t>
            </a:r>
            <a:r>
              <a:rPr lang="ru-RU" sz="2200" dirty="0">
                <a:latin typeface="Arial Narrow" panose="020B0606020202030204" pitchFamily="34" charset="0"/>
              </a:rPr>
              <a:t>Формы и методы </a:t>
            </a:r>
            <a:r>
              <a:rPr lang="ru-RU" sz="2200" dirty="0" smtClean="0">
                <a:latin typeface="Arial Narrow" panose="020B0606020202030204" pitchFamily="34" charset="0"/>
              </a:rPr>
              <a:t>работы</a:t>
            </a:r>
            <a:endParaRPr lang="ru-RU" sz="22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6. Предполагаемые результаты</a:t>
            </a:r>
          </a:p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7. Полученные результаты</a:t>
            </a:r>
          </a:p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8. </a:t>
            </a:r>
            <a:r>
              <a:rPr lang="ru-RU" sz="2200" dirty="0" smtClean="0">
                <a:latin typeface="Arial Narrow" panose="020B0606020202030204" pitchFamily="34" charset="0"/>
              </a:rPr>
              <a:t>Проект и макет</a:t>
            </a:r>
            <a:endParaRPr lang="ru-RU" sz="22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485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890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Актуальность и новизна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____________________________________</a:t>
            </a:r>
            <a:endParaRPr lang="ru-RU" sz="2000" b="1" u="sng" dirty="0">
              <a:solidFill>
                <a:schemeClr val="accent6">
                  <a:lumMod val="50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564" y="1456624"/>
            <a:ext cx="11591635" cy="514737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Arial Narrow" panose="020B0606020202030204" pitchFamily="34" charset="0"/>
              </a:rPr>
              <a:t>Актуальность</a:t>
            </a:r>
          </a:p>
          <a:p>
            <a:pPr marL="0" indent="0">
              <a:buNone/>
            </a:pPr>
            <a:r>
              <a:rPr lang="ru-RU" dirty="0" smtClean="0">
                <a:latin typeface="Arial Narrow" panose="020B0606020202030204" pitchFamily="34" charset="0"/>
              </a:rPr>
              <a:t>Появление новых перспективных  профессий в области биотехнологии. Программа  «Архитектор живых систем»  как  место предпрофессиональных проб школьникам в области биотехнологии на примере деятельности специалиста по  планированию, проектированию и созданию технологий замкнутого цикла с участием различных организмов</a:t>
            </a:r>
          </a:p>
          <a:p>
            <a:pPr marL="0" indent="0">
              <a:buNone/>
            </a:pPr>
            <a:r>
              <a:rPr lang="ru-RU" dirty="0" smtClean="0">
                <a:latin typeface="Arial Narrow" panose="020B0606020202030204" pitchFamily="34" charset="0"/>
              </a:rPr>
              <a:t>Привлекательность личного подсобного хозяйства  для демонстрации применения знаний различных предметных дисциплин (биология, география, технология, экология) на практике </a:t>
            </a:r>
          </a:p>
          <a:p>
            <a:pPr marL="0" indent="0">
              <a:buNone/>
            </a:pPr>
            <a:r>
              <a:rPr lang="ru-RU" dirty="0" smtClean="0">
                <a:latin typeface="Arial Narrow" panose="020B0606020202030204" pitchFamily="34" charset="0"/>
                <a:cs typeface="Times New Roman" pitchFamily="18" charset="0"/>
              </a:rPr>
              <a:t>Организация сети по отработке взаимодействия краевых, муниципальных образовательных учреждений г. Красноярска для достижения </a:t>
            </a:r>
            <a:r>
              <a:rPr lang="ru-RU" dirty="0" err="1" smtClean="0">
                <a:latin typeface="Arial Narrow" panose="020B0606020202030204" pitchFamily="34" charset="0"/>
                <a:cs typeface="Times New Roman" pitchFamily="18" charset="0"/>
              </a:rPr>
              <a:t>метапредметных</a:t>
            </a:r>
            <a:r>
              <a:rPr lang="ru-RU" dirty="0" smtClean="0">
                <a:latin typeface="Arial Narrow" panose="020B0606020202030204" pitchFamily="34" charset="0"/>
                <a:cs typeface="Times New Roman" pitchFamily="18" charset="0"/>
              </a:rPr>
              <a:t> результатов согласно требованиям федеральных государственных стандартов основного общего образования</a:t>
            </a:r>
          </a:p>
          <a:p>
            <a:pPr marL="0" indent="0">
              <a:buNone/>
            </a:pPr>
            <a:endParaRPr lang="ru-RU" dirty="0" smtClean="0">
              <a:latin typeface="Arial Narrow" panose="020B060602020203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 Narrow" panose="020B0606020202030204" pitchFamily="34" charset="0"/>
                <a:cs typeface="Times New Roman" pitchFamily="18" charset="0"/>
              </a:rPr>
              <a:t>Новизна  </a:t>
            </a:r>
            <a:r>
              <a:rPr lang="ru-RU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endParaRPr lang="ru-RU" dirty="0" smtClean="0">
              <a:latin typeface="Arial Narrow" panose="020B060602020203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err="1">
                <a:latin typeface="Arial Narrow" panose="020B0606020202030204" pitchFamily="34" charset="0"/>
              </a:rPr>
              <a:t>Мультидисциплинарная</a:t>
            </a:r>
            <a:r>
              <a:rPr lang="ru-RU" dirty="0">
                <a:latin typeface="Arial Narrow" panose="020B0606020202030204" pitchFamily="34" charset="0"/>
              </a:rPr>
              <a:t> структура, объединяющая изучение экологических аспектов, биологического разнообразия живой природы, анализ технологических процессов мини </a:t>
            </a:r>
            <a:r>
              <a:rPr lang="ru-RU" dirty="0" smtClean="0">
                <a:latin typeface="Arial Narrow" panose="020B0606020202030204" pitchFamily="34" charset="0"/>
              </a:rPr>
              <a:t>фермы</a:t>
            </a:r>
            <a:endParaRPr lang="ru-RU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 Narrow" panose="020B0606020202030204" pitchFamily="34" charset="0"/>
              </a:rPr>
              <a:t>Проектирование обучающимися</a:t>
            </a:r>
            <a:r>
              <a:rPr lang="ru-RU" dirty="0">
                <a:latin typeface="Arial Narrow" panose="020B0606020202030204" pitchFamily="34" charset="0"/>
              </a:rPr>
              <a:t> </a:t>
            </a:r>
            <a:r>
              <a:rPr lang="ru-RU" dirty="0" smtClean="0">
                <a:latin typeface="Arial Narrow" panose="020B0606020202030204" pitchFamily="34" charset="0"/>
              </a:rPr>
              <a:t> экосистем с максимально </a:t>
            </a:r>
            <a:r>
              <a:rPr lang="ru-RU" dirty="0">
                <a:latin typeface="Arial Narrow" panose="020B0606020202030204" pitchFamily="34" charset="0"/>
              </a:rPr>
              <a:t>замкнутым циклом</a:t>
            </a:r>
            <a:r>
              <a:rPr lang="ru-RU" dirty="0" smtClean="0">
                <a:latin typeface="Arial Narrow" panose="020B0606020202030204" pitchFamily="34" charset="0"/>
              </a:rPr>
              <a:t> на примере личного </a:t>
            </a:r>
            <a:r>
              <a:rPr lang="ru-RU" dirty="0">
                <a:latin typeface="Arial Narrow" panose="020B0606020202030204" pitchFamily="34" charset="0"/>
              </a:rPr>
              <a:t>подсобного хозяйства (мини фермы) из видения будущих перспектив, </a:t>
            </a:r>
            <a:r>
              <a:rPr lang="ru-RU" dirty="0" smtClean="0">
                <a:latin typeface="Arial Narrow" panose="020B0606020202030204" pitchFamily="34" charset="0"/>
              </a:rPr>
              <a:t>опираясь </a:t>
            </a:r>
            <a:r>
              <a:rPr lang="ru-RU" dirty="0">
                <a:latin typeface="Arial Narrow" panose="020B0606020202030204" pitchFamily="34" charset="0"/>
              </a:rPr>
              <a:t>на образ желаемого будущего, основанный на принципах рационального природопользования, а не из необходимости преодоления </a:t>
            </a:r>
            <a:r>
              <a:rPr lang="ru-RU" dirty="0" smtClean="0">
                <a:latin typeface="Arial Narrow" panose="020B0606020202030204" pitchFamily="34" charset="0"/>
              </a:rPr>
              <a:t>проблем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08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397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Цель и задачи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____________________________________________</a:t>
            </a:r>
            <a:endParaRPr lang="ru-RU" sz="2000" b="1" u="sng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Arial Narrow" pitchFamily="34" charset="0"/>
              </a:rPr>
              <a:t>Цель: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Arial Narrow" pitchFamily="34" charset="0"/>
              </a:rPr>
              <a:t>Развитие навыков </a:t>
            </a:r>
            <a:r>
              <a:rPr lang="ru-RU" sz="3100" dirty="0">
                <a:latin typeface="Arial Narrow" pitchFamily="34" charset="0"/>
              </a:rPr>
              <a:t>проектирования у детей </a:t>
            </a:r>
            <a:r>
              <a:rPr lang="ru-RU" sz="3100" dirty="0" smtClean="0">
                <a:latin typeface="Arial Narrow" pitchFamily="34" charset="0"/>
              </a:rPr>
              <a:t> среднего школьного возраста через </a:t>
            </a:r>
            <a:r>
              <a:rPr lang="ru-RU" sz="3100" dirty="0">
                <a:latin typeface="Arial Narrow" pitchFamily="34" charset="0"/>
              </a:rPr>
              <a:t>включение в разработку проектов мини ферм с максимально замкнутым циклом по </a:t>
            </a:r>
            <a:r>
              <a:rPr lang="ru-RU" sz="3100" dirty="0" err="1">
                <a:latin typeface="Arial Narrow" pitchFamily="34" charset="0"/>
              </a:rPr>
              <a:t>самообеспечению</a:t>
            </a:r>
            <a:r>
              <a:rPr lang="ru-RU" sz="3100" dirty="0">
                <a:latin typeface="Arial Narrow" pitchFamily="34" charset="0"/>
              </a:rPr>
              <a:t> и самоочищению живой </a:t>
            </a:r>
            <a:r>
              <a:rPr lang="ru-RU" sz="3100" dirty="0" smtClean="0">
                <a:latin typeface="Arial Narrow" pitchFamily="34" charset="0"/>
              </a:rPr>
              <a:t>системы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3100" dirty="0" smtClean="0">
              <a:latin typeface="Arial Narrow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Arial Narrow" pitchFamily="34" charset="0"/>
              </a:rPr>
              <a:t>Задачи:</a:t>
            </a:r>
            <a:endParaRPr lang="ru-RU" sz="3100" dirty="0">
              <a:latin typeface="Arial Narrow" pitchFamily="34" charset="0"/>
            </a:endParaRPr>
          </a:p>
          <a:p>
            <a:pPr marL="360363" indent="-360363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Arial Narrow" pitchFamily="34" charset="0"/>
              </a:rPr>
              <a:t>1.    Продемонстрировать </a:t>
            </a:r>
            <a:r>
              <a:rPr lang="ru-RU" sz="3100" dirty="0">
                <a:latin typeface="Arial Narrow" pitchFamily="34" charset="0"/>
              </a:rPr>
              <a:t>роль естественных наук в практической деятельности. </a:t>
            </a:r>
          </a:p>
          <a:p>
            <a:pPr marL="360363" indent="-360363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Arial Narrow" pitchFamily="34" charset="0"/>
              </a:rPr>
              <a:t>2.	 Мотивировать к проектной деятельности, как основе технологического образования.</a:t>
            </a:r>
          </a:p>
          <a:p>
            <a:pPr marL="360363" indent="-360363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Arial Narrow" pitchFamily="34" charset="0"/>
              </a:rPr>
              <a:t>3.	 Углубить знания по биологии, географии, ОБЖ, технологии, экологии.</a:t>
            </a:r>
          </a:p>
          <a:p>
            <a:pPr marL="360363" indent="-360363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Arial Narrow" pitchFamily="34" charset="0"/>
              </a:rPr>
              <a:t>4. </a:t>
            </a:r>
            <a:r>
              <a:rPr lang="ru-RU" sz="3100" dirty="0" smtClean="0">
                <a:latin typeface="Arial Narrow" pitchFamily="34" charset="0"/>
              </a:rPr>
              <a:t>   Организовать </a:t>
            </a:r>
            <a:r>
              <a:rPr lang="ru-RU" sz="3100" dirty="0">
                <a:latin typeface="Arial Narrow" pitchFamily="34" charset="0"/>
              </a:rPr>
              <a:t>практику отработки навыков проектирования при разработке проекта экосистемы с максимально замкнутым циклом.</a:t>
            </a:r>
          </a:p>
          <a:p>
            <a:pPr marL="360363" indent="-360363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Arial Narrow" pitchFamily="34" charset="0"/>
              </a:rPr>
              <a:t>5.	Развивать умения организации пространства посредством макетирования экосистемы</a:t>
            </a:r>
          </a:p>
          <a:p>
            <a:pPr marL="0" indent="0">
              <a:buNone/>
            </a:pPr>
            <a:endParaRPr lang="ru-RU" dirty="0">
              <a:latin typeface="Arial Narrow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45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397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Содержательное устройство программы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____________________________________________</a:t>
            </a:r>
            <a:endParaRPr lang="ru-RU" sz="2000" b="1" u="sng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491" y="1748790"/>
            <a:ext cx="11757891" cy="4698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Arial Narrow" panose="020B0606020202030204" pitchFamily="34" charset="0"/>
              </a:rPr>
              <a:t>1</a:t>
            </a:r>
            <a:r>
              <a:rPr lang="ru-RU" sz="2000" dirty="0" smtClean="0">
                <a:latin typeface="Arial Narrow" pitchFamily="34" charset="0"/>
              </a:rPr>
              <a:t>.</a:t>
            </a:r>
            <a:r>
              <a:rPr lang="ru-RU" sz="2000" dirty="0">
                <a:latin typeface="Arial Narrow" panose="020B0606020202030204" pitchFamily="34" charset="0"/>
              </a:rPr>
              <a:t> Введение</a:t>
            </a:r>
            <a:r>
              <a:rPr lang="ru-RU" sz="2000" dirty="0" smtClean="0">
                <a:latin typeface="Arial Narrow" panose="020B0606020202030204" pitchFamily="34" charset="0"/>
              </a:rPr>
              <a:t>. История </a:t>
            </a:r>
            <a:r>
              <a:rPr lang="ru-RU" sz="2000" dirty="0">
                <a:latin typeface="Arial Narrow" panose="020B0606020202030204" pitchFamily="34" charset="0"/>
              </a:rPr>
              <a:t>сельскохозяйственного преобразования природы человеком. Мини ферма как живая </a:t>
            </a:r>
            <a:r>
              <a:rPr lang="ru-RU" sz="2000" dirty="0" smtClean="0">
                <a:latin typeface="Arial Narrow" panose="020B0606020202030204" pitchFamily="34" charset="0"/>
              </a:rPr>
              <a:t>система (4 часа)</a:t>
            </a:r>
            <a:endParaRPr lang="ru-RU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Arial Narrow" panose="020B0606020202030204" pitchFamily="34" charset="0"/>
              </a:rPr>
              <a:t>2. Виды и структура живых систем.  Анализ существующих видов ведения сельскохозяйственной деятельности на малых </a:t>
            </a:r>
            <a:r>
              <a:rPr lang="ru-RU" sz="2000" dirty="0" smtClean="0">
                <a:latin typeface="Arial Narrow" panose="020B0606020202030204" pitchFamily="34" charset="0"/>
              </a:rPr>
              <a:t>площадях (4 часа)</a:t>
            </a:r>
            <a:endParaRPr lang="ru-RU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3.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latin typeface="Arial Narrow" panose="020B0606020202030204" pitchFamily="34" charset="0"/>
              </a:rPr>
              <a:t>Условия </a:t>
            </a:r>
            <a:r>
              <a:rPr lang="ru-RU" sz="2000" dirty="0">
                <a:latin typeface="Arial Narrow" panose="020B0606020202030204" pitchFamily="34" charset="0"/>
              </a:rPr>
              <a:t>и </a:t>
            </a:r>
            <a:r>
              <a:rPr lang="ru-RU" sz="2000" dirty="0" smtClean="0">
                <a:latin typeface="Arial Narrow" panose="020B0606020202030204" pitchFamily="34" charset="0"/>
              </a:rPr>
              <a:t>ресурсы, необходимые для </a:t>
            </a:r>
            <a:r>
              <a:rPr lang="ru-RU" sz="2000" dirty="0">
                <a:latin typeface="Arial Narrow" panose="020B0606020202030204" pitchFamily="34" charset="0"/>
              </a:rPr>
              <a:t>создания мини </a:t>
            </a:r>
            <a:r>
              <a:rPr lang="ru-RU" sz="2000" dirty="0" smtClean="0">
                <a:latin typeface="Arial Narrow" panose="020B0606020202030204" pitchFamily="34" charset="0"/>
              </a:rPr>
              <a:t>ферм (4 часа)</a:t>
            </a:r>
          </a:p>
          <a:p>
            <a:pPr marL="0" indent="0"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4. </a:t>
            </a:r>
            <a:r>
              <a:rPr lang="ru-RU" sz="2000" dirty="0">
                <a:latin typeface="Arial Narrow" panose="020B0606020202030204" pitchFamily="34" charset="0"/>
                <a:ea typeface="Calibri"/>
              </a:rPr>
              <a:t>Основные  </a:t>
            </a:r>
            <a:r>
              <a:rPr lang="ru-RU" sz="2000" dirty="0" smtClean="0">
                <a:latin typeface="Arial Narrow" panose="020B0606020202030204" pitchFamily="34" charset="0"/>
                <a:ea typeface="Calibri"/>
              </a:rPr>
              <a:t>принципы </a:t>
            </a:r>
            <a:r>
              <a:rPr lang="ru-RU" sz="2000" dirty="0">
                <a:latin typeface="Arial Narrow" panose="020B0606020202030204" pitchFamily="34" charset="0"/>
                <a:ea typeface="Calibri"/>
              </a:rPr>
              <a:t>проектирования  мини </a:t>
            </a:r>
            <a:r>
              <a:rPr lang="ru-RU" sz="2000" dirty="0" smtClean="0">
                <a:latin typeface="Arial Narrow" panose="020B0606020202030204" pitchFamily="34" charset="0"/>
                <a:ea typeface="Calibri"/>
              </a:rPr>
              <a:t>ферм.</a:t>
            </a:r>
            <a:r>
              <a:rPr lang="ru-RU" sz="2000" dirty="0" smtClean="0">
                <a:latin typeface="Arial Narrow" panose="020B0606020202030204" pitchFamily="34" charset="0"/>
                <a:ea typeface="Times New Roman"/>
              </a:rPr>
              <a:t> </a:t>
            </a:r>
            <a:r>
              <a:rPr lang="ru-RU" sz="2000" dirty="0">
                <a:latin typeface="Arial Narrow" panose="020B0606020202030204" pitchFamily="34" charset="0"/>
                <a:ea typeface="Calibri"/>
              </a:rPr>
              <a:t>Экологическая оценка планируемого участка  </a:t>
            </a:r>
            <a:r>
              <a:rPr lang="ru-RU" sz="2000" dirty="0" smtClean="0">
                <a:latin typeface="Arial Narrow" panose="020B0606020202030204" pitchFamily="34" charset="0"/>
                <a:ea typeface="Calibri"/>
              </a:rPr>
              <a:t>(10 часов)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5. </a:t>
            </a:r>
            <a:r>
              <a:rPr lang="ru-RU" sz="2000" dirty="0">
                <a:latin typeface="Arial Narrow" panose="020B0606020202030204" pitchFamily="34" charset="0"/>
              </a:rPr>
              <a:t>Домашние сельскохозяйственные </a:t>
            </a:r>
            <a:r>
              <a:rPr lang="ru-RU" sz="2000" dirty="0" smtClean="0">
                <a:latin typeface="Arial Narrow" panose="020B0606020202030204" pitchFamily="34" charset="0"/>
              </a:rPr>
              <a:t>животные. Составление </a:t>
            </a:r>
            <a:r>
              <a:rPr lang="ru-RU" sz="2000" dirty="0">
                <a:latin typeface="Arial Narrow" panose="020B0606020202030204" pitchFamily="34" charset="0"/>
              </a:rPr>
              <a:t>технологической карты по уходу и содержанию </a:t>
            </a:r>
            <a:r>
              <a:rPr lang="ru-RU" sz="2000" dirty="0" smtClean="0">
                <a:latin typeface="Arial Narrow" panose="020B0606020202030204" pitchFamily="34" charset="0"/>
              </a:rPr>
              <a:t>животных (16 часов) </a:t>
            </a:r>
          </a:p>
          <a:p>
            <a:pPr marL="0" indent="0"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6. Растениеводство</a:t>
            </a:r>
            <a:r>
              <a:rPr lang="ru-RU" sz="2000" dirty="0">
                <a:latin typeface="Arial Narrow" panose="020B0606020202030204" pitchFamily="34" charset="0"/>
              </a:rPr>
              <a:t>. Культурные и дикорастущие </a:t>
            </a:r>
            <a:r>
              <a:rPr lang="ru-RU" sz="2000" dirty="0" smtClean="0">
                <a:latin typeface="Arial Narrow" panose="020B0606020202030204" pitchFamily="34" charset="0"/>
              </a:rPr>
              <a:t>растения </a:t>
            </a:r>
            <a:r>
              <a:rPr lang="ru-RU" sz="2000" dirty="0">
                <a:latin typeface="Arial Narrow" panose="020B0606020202030204" pitchFamily="34" charset="0"/>
              </a:rPr>
              <a:t>Сибири. </a:t>
            </a:r>
            <a:r>
              <a:rPr lang="ru-RU" sz="2000" dirty="0" smtClean="0">
                <a:latin typeface="Arial Narrow" panose="020B0606020202030204" pitchFamily="34" charset="0"/>
              </a:rPr>
              <a:t>Составление </a:t>
            </a:r>
            <a:r>
              <a:rPr lang="ru-RU" sz="2000" dirty="0">
                <a:latin typeface="Arial Narrow" panose="020B0606020202030204" pitchFamily="34" charset="0"/>
              </a:rPr>
              <a:t>агротехнической карты по выращиванию, уходу и хранению </a:t>
            </a:r>
            <a:r>
              <a:rPr lang="ru-RU" sz="2000" dirty="0" smtClean="0">
                <a:latin typeface="Arial Narrow" panose="020B0606020202030204" pitchFamily="34" charset="0"/>
              </a:rPr>
              <a:t>растений (14 часов)</a:t>
            </a:r>
          </a:p>
          <a:p>
            <a:pPr marL="0" indent="0">
              <a:buNone/>
            </a:pPr>
            <a:r>
              <a:rPr lang="ru-RU" sz="2000" dirty="0">
                <a:latin typeface="Arial Narrow" panose="020B0606020202030204" pitchFamily="34" charset="0"/>
              </a:rPr>
              <a:t>7</a:t>
            </a:r>
            <a:r>
              <a:rPr lang="ru-RU" sz="2000" dirty="0" smtClean="0">
                <a:latin typeface="Arial Narrow" panose="020B0606020202030204" pitchFamily="34" charset="0"/>
              </a:rPr>
              <a:t>. </a:t>
            </a:r>
            <a:r>
              <a:rPr lang="ru-RU" sz="2000" dirty="0">
                <a:latin typeface="Arial Narrow" panose="020B0606020202030204" pitchFamily="34" charset="0"/>
              </a:rPr>
              <a:t>Ландшафтный </a:t>
            </a:r>
            <a:r>
              <a:rPr lang="ru-RU" sz="2000" dirty="0" smtClean="0">
                <a:latin typeface="Arial Narrow" panose="020B0606020202030204" pitchFamily="34" charset="0"/>
              </a:rPr>
              <a:t>дизайн</a:t>
            </a:r>
            <a:r>
              <a:rPr lang="ru-RU" sz="2000" dirty="0">
                <a:latin typeface="Arial Narrow" panose="020B0606020202030204" pitchFamily="34" charset="0"/>
              </a:rPr>
              <a:t>. Разработка дизайн – проекта сельскохозяйственной мини фермы с учетом </a:t>
            </a:r>
            <a:r>
              <a:rPr lang="en-US" sz="2000" dirty="0">
                <a:latin typeface="Arial Narrow" panose="020B0606020202030204" pitchFamily="34" charset="0"/>
              </a:rPr>
              <a:t>max</a:t>
            </a:r>
            <a:r>
              <a:rPr lang="ru-RU" sz="2000" dirty="0">
                <a:latin typeface="Arial Narrow" panose="020B0606020202030204" pitchFamily="34" charset="0"/>
              </a:rPr>
              <a:t> количества особей на заданной площади и необходимой площади для </a:t>
            </a:r>
            <a:r>
              <a:rPr lang="ru-RU" sz="2000" dirty="0" smtClean="0">
                <a:latin typeface="Arial Narrow" panose="020B0606020202030204" pitchFamily="34" charset="0"/>
              </a:rPr>
              <a:t>растений (16 часов)</a:t>
            </a:r>
          </a:p>
          <a:p>
            <a:pPr marL="0" indent="0">
              <a:buNone/>
            </a:pPr>
            <a:r>
              <a:rPr lang="ru-RU" sz="2000" dirty="0">
                <a:latin typeface="Arial Narrow" panose="020B0606020202030204" pitchFamily="34" charset="0"/>
              </a:rPr>
              <a:t>8. </a:t>
            </a:r>
            <a:r>
              <a:rPr lang="ru-RU" sz="2000" dirty="0" smtClean="0">
                <a:latin typeface="Arial Narrow" panose="020B0606020202030204" pitchFamily="34" charset="0"/>
              </a:rPr>
              <a:t>От идеи к проекту. Выставка </a:t>
            </a:r>
            <a:r>
              <a:rPr lang="ru-RU" sz="2000" dirty="0">
                <a:latin typeface="Arial Narrow" panose="020B0606020202030204" pitchFamily="34" charset="0"/>
              </a:rPr>
              <a:t>и презентация </a:t>
            </a:r>
            <a:r>
              <a:rPr lang="ru-RU" sz="2000" dirty="0" smtClean="0">
                <a:latin typeface="Arial Narrow" panose="020B0606020202030204" pitchFamily="34" charset="0"/>
              </a:rPr>
              <a:t>проектов (4 часа)</a:t>
            </a:r>
          </a:p>
          <a:p>
            <a:pPr marL="0" indent="0">
              <a:buNone/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ru-RU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8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890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Форма и сроки реализации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</a:br>
            <a:r>
              <a:rPr lang="ru-RU" sz="22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_______________________________________________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83893"/>
            <a:ext cx="10515600" cy="505406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itchFamily="34" charset="0"/>
              </a:rPr>
              <a:t>Форма реализации: очная, с использованием сетевой формы в объеме </a:t>
            </a:r>
            <a:r>
              <a:rPr lang="ru-RU" sz="2200" dirty="0">
                <a:latin typeface="Arial Narrow" pitchFamily="34" charset="0"/>
              </a:rPr>
              <a:t>72 </a:t>
            </a:r>
            <a:r>
              <a:rPr lang="ru-RU" sz="2200" dirty="0" smtClean="0">
                <a:latin typeface="Arial Narrow" pitchFamily="34" charset="0"/>
              </a:rPr>
              <a:t>часов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 smtClean="0">
              <a:latin typeface="Arial Narrow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itchFamily="34" charset="0"/>
              </a:rPr>
              <a:t>Срок реализации: сентябрь 2017 - декабрь 2017 года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 smtClean="0">
              <a:latin typeface="Arial Narrow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itchFamily="34" charset="0"/>
              </a:rPr>
              <a:t>Режим занятий: 2 раза в неделю по 2 часа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 smtClean="0">
              <a:latin typeface="Arial Narrow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itchFamily="34" charset="0"/>
              </a:rPr>
              <a:t>Места реализации: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prstClr val="black"/>
                </a:solidFill>
                <a:latin typeface="Arial Narrow" pitchFamily="34" charset="0"/>
              </a:rPr>
              <a:t>КГБОУ </a:t>
            </a:r>
            <a:r>
              <a:rPr lang="ru-RU" sz="2200" dirty="0">
                <a:solidFill>
                  <a:prstClr val="black"/>
                </a:solidFill>
                <a:latin typeface="Arial Narrow" pitchFamily="34" charset="0"/>
              </a:rPr>
              <a:t>ДО «Красноярский краевой центр «Юннаты» - 36 </a:t>
            </a:r>
            <a:r>
              <a:rPr lang="ru-RU" sz="2200" dirty="0" smtClean="0">
                <a:solidFill>
                  <a:prstClr val="black"/>
                </a:solidFill>
                <a:latin typeface="Arial Narrow" pitchFamily="34" charset="0"/>
              </a:rPr>
              <a:t>часов (1 раз в неделю  по 2 часа); </a:t>
            </a:r>
            <a:endParaRPr lang="ru-RU" sz="2200" dirty="0">
              <a:solidFill>
                <a:prstClr val="black"/>
              </a:solidFill>
              <a:latin typeface="Arial Narrow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itchFamily="34" charset="0"/>
              </a:rPr>
              <a:t>МБОУ </a:t>
            </a:r>
            <a:r>
              <a:rPr lang="ru-RU" sz="2200" dirty="0">
                <a:latin typeface="Arial Narrow" pitchFamily="34" charset="0"/>
              </a:rPr>
              <a:t>«СШ № 95</a:t>
            </a:r>
            <a:r>
              <a:rPr lang="ru-RU" sz="2200" dirty="0" smtClean="0">
                <a:latin typeface="Arial Narrow" pitchFamily="34" charset="0"/>
              </a:rPr>
              <a:t>» г. Красноярск </a:t>
            </a:r>
            <a:r>
              <a:rPr lang="ru-RU" sz="2200" dirty="0">
                <a:latin typeface="Arial Narrow" pitchFamily="34" charset="0"/>
              </a:rPr>
              <a:t>- 36 </a:t>
            </a:r>
            <a:r>
              <a:rPr lang="ru-RU" sz="2200" dirty="0" smtClean="0">
                <a:latin typeface="Arial Narrow" pitchFamily="34" charset="0"/>
              </a:rPr>
              <a:t>часов (1 раз в неделю по 2 часа)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>
              <a:latin typeface="Arial Narrow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 smtClean="0">
              <a:latin typeface="Arial Narrow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200" dirty="0">
              <a:latin typeface="Arial Narrow" pitchFamily="34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ru-RU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08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AD47">
                    <a:lumMod val="50000"/>
                  </a:srgbClr>
                </a:solidFill>
                <a:latin typeface="Arial Narrow" pitchFamily="34" charset="0"/>
                <a:cs typeface="Times New Roman" panose="02020603050405020304" pitchFamily="18" charset="0"/>
              </a:rPr>
              <a:t>Формы и методы работы</a:t>
            </a:r>
            <a:r>
              <a:rPr lang="ru-RU" sz="4000" dirty="0">
                <a:solidFill>
                  <a:srgbClr val="70AD47">
                    <a:lumMod val="50000"/>
                  </a:srgbClr>
                </a:solidFill>
                <a:latin typeface="Arial Narrow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rgbClr val="70AD47">
                    <a:lumMod val="50000"/>
                  </a:srgbClr>
                </a:solidFill>
                <a:latin typeface="Arial Narrow" pitchFamily="34" charset="0"/>
                <a:cs typeface="Times New Roman" panose="02020603050405020304" pitchFamily="18" charset="0"/>
              </a:rPr>
            </a:br>
            <a:r>
              <a:rPr lang="ru-RU" sz="2200" b="1" u="sng" dirty="0">
                <a:solidFill>
                  <a:srgbClr val="70AD47">
                    <a:lumMod val="50000"/>
                  </a:srgbClr>
                </a:solidFill>
                <a:latin typeface="Arial Narrow" pitchFamily="34" charset="0"/>
                <a:cs typeface="Times New Roman" panose="02020603050405020304" pitchFamily="18" charset="0"/>
              </a:rPr>
              <a:t>_______________________________________________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Базовое действие в программе – проектирование</a:t>
            </a:r>
          </a:p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Формы проведения занятий:  интерактивные доклады, беседы, образовательные экскурсии, игры, практические занятия, презентации проектов</a:t>
            </a:r>
          </a:p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В программе используются элементы методов обучения: частично - поискового, объяснительно – иллюстративного, проектного, игровые технологии</a:t>
            </a:r>
          </a:p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Работа в программе осуществляется как общей группой, так и малыми группами 3- 5 человек</a:t>
            </a:r>
          </a:p>
          <a:p>
            <a:pPr marL="0" indent="0"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 </a:t>
            </a:r>
            <a:endParaRPr lang="ru-RU" sz="22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C6E3-D502-4F91-9738-4B638754AEB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20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4060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49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Предполагаемые результаты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</a:b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_____________________________________________________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3418" y="1520190"/>
            <a:ext cx="11113920" cy="5142937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Arial Narrow" panose="020B0606020202030204" pitchFamily="34" charset="0"/>
              </a:rPr>
              <a:t>Овладение обучающимися основными </a:t>
            </a:r>
            <a:r>
              <a:rPr lang="ru-RU" sz="3100" dirty="0">
                <a:latin typeface="Arial Narrow" panose="020B0606020202030204" pitchFamily="34" charset="0"/>
              </a:rPr>
              <a:t>навыками </a:t>
            </a:r>
            <a:r>
              <a:rPr lang="ru-RU" sz="3100" dirty="0" smtClean="0">
                <a:latin typeface="Arial Narrow" panose="020B0606020202030204" pitchFamily="34" charset="0"/>
              </a:rPr>
              <a:t>проектирования: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dirty="0" smtClean="0">
                <a:latin typeface="Arial Narrow" panose="020B0606020202030204" pitchFamily="34" charset="0"/>
              </a:rPr>
              <a:t>	выделять </a:t>
            </a:r>
            <a:r>
              <a:rPr lang="ru-RU" sz="2900" dirty="0">
                <a:latin typeface="Arial Narrow" panose="020B0606020202030204" pitchFamily="34" charset="0"/>
              </a:rPr>
              <a:t>проблему и причины ее </a:t>
            </a:r>
            <a:r>
              <a:rPr lang="ru-RU" sz="2900" dirty="0" smtClean="0">
                <a:latin typeface="Arial Narrow" panose="020B0606020202030204" pitchFamily="34" charset="0"/>
              </a:rPr>
              <a:t>возникновения</a:t>
            </a:r>
            <a:r>
              <a:rPr lang="ru-RU" sz="2900" dirty="0">
                <a:latin typeface="Arial Narrow" panose="020B0606020202030204" pitchFamily="34" charset="0"/>
              </a:rPr>
              <a:t>;</a:t>
            </a:r>
            <a:endParaRPr lang="ru-RU" sz="2900" dirty="0" smtClean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dirty="0" smtClean="0">
                <a:latin typeface="Arial Narrow" panose="020B0606020202030204" pitchFamily="34" charset="0"/>
              </a:rPr>
              <a:t>	способны </a:t>
            </a:r>
            <a:r>
              <a:rPr lang="ru-RU" sz="2900" dirty="0">
                <a:latin typeface="Arial Narrow" panose="020B0606020202030204" pitchFamily="34" charset="0"/>
              </a:rPr>
              <a:t>описать желаемый образ решения </a:t>
            </a:r>
            <a:r>
              <a:rPr lang="ru-RU" sz="2900" dirty="0" smtClean="0">
                <a:latin typeface="Arial Narrow" panose="020B0606020202030204" pitchFamily="34" charset="0"/>
              </a:rPr>
              <a:t>проблемы;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dirty="0" smtClean="0">
                <a:latin typeface="Arial Narrow" panose="020B0606020202030204" pitchFamily="34" charset="0"/>
              </a:rPr>
              <a:t>	проанализировать </a:t>
            </a:r>
            <a:r>
              <a:rPr lang="ru-RU" sz="2900" dirty="0">
                <a:latin typeface="Arial Narrow" panose="020B0606020202030204" pitchFamily="34" charset="0"/>
              </a:rPr>
              <a:t>возможные пути достижения желаемого результата выбрав наиболее </a:t>
            </a:r>
            <a:r>
              <a:rPr lang="ru-RU" sz="2900" dirty="0" smtClean="0">
                <a:latin typeface="Arial Narrow" panose="020B0606020202030204" pitchFamily="34" charset="0"/>
              </a:rPr>
              <a:t>эффективный;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dirty="0" smtClean="0">
                <a:latin typeface="Arial Narrow" panose="020B0606020202030204" pitchFamily="34" charset="0"/>
              </a:rPr>
              <a:t>	ставить </a:t>
            </a:r>
            <a:r>
              <a:rPr lang="ru-RU" sz="2900" dirty="0">
                <a:latin typeface="Arial Narrow" panose="020B0606020202030204" pitchFamily="34" charset="0"/>
              </a:rPr>
              <a:t>цель и определять задачи проекта учитывая выбранный путь решения </a:t>
            </a:r>
            <a:r>
              <a:rPr lang="ru-RU" sz="2900" dirty="0" smtClean="0">
                <a:latin typeface="Arial Narrow" panose="020B0606020202030204" pitchFamily="34" charset="0"/>
              </a:rPr>
              <a:t>проблемы;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dirty="0" smtClean="0">
                <a:latin typeface="Arial Narrow" panose="020B0606020202030204" pitchFamily="34" charset="0"/>
              </a:rPr>
              <a:t>	формировать </a:t>
            </a:r>
            <a:r>
              <a:rPr lang="ru-RU" sz="2900" dirty="0">
                <a:latin typeface="Arial Narrow" panose="020B0606020202030204" pitchFamily="34" charset="0"/>
              </a:rPr>
              <a:t>план действий необходимых для достижения </a:t>
            </a:r>
            <a:r>
              <a:rPr lang="ru-RU" sz="2900" dirty="0" smtClean="0">
                <a:latin typeface="Arial Narrow" panose="020B0606020202030204" pitchFamily="34" charset="0"/>
              </a:rPr>
              <a:t>результата;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dirty="0" smtClean="0">
                <a:latin typeface="Arial Narrow" panose="020B0606020202030204" pitchFamily="34" charset="0"/>
              </a:rPr>
              <a:t>	следить </a:t>
            </a:r>
            <a:r>
              <a:rPr lang="ru-RU" sz="2900" dirty="0">
                <a:latin typeface="Arial Narrow" panose="020B0606020202030204" pitchFamily="34" charset="0"/>
              </a:rPr>
              <a:t>за обеспечением его </a:t>
            </a:r>
            <a:r>
              <a:rPr lang="ru-RU" sz="2900" dirty="0" smtClean="0">
                <a:latin typeface="Arial Narrow" panose="020B0606020202030204" pitchFamily="34" charset="0"/>
              </a:rPr>
              <a:t>реализации;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dirty="0" smtClean="0">
                <a:latin typeface="Arial Narrow" panose="020B0606020202030204" pitchFamily="34" charset="0"/>
              </a:rPr>
              <a:t>	презентовать </a:t>
            </a:r>
            <a:r>
              <a:rPr lang="ru-RU" sz="2900" dirty="0">
                <a:latin typeface="Arial Narrow" panose="020B0606020202030204" pitchFamily="34" charset="0"/>
              </a:rPr>
              <a:t>свой проект и оценить степень достижения запланированного </a:t>
            </a:r>
            <a:r>
              <a:rPr lang="ru-RU" sz="2900" dirty="0" smtClean="0">
                <a:latin typeface="Arial Narrow" panose="020B0606020202030204" pitchFamily="34" charset="0"/>
              </a:rPr>
              <a:t>результата</a:t>
            </a:r>
            <a:endParaRPr lang="ru-RU" sz="2900" dirty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6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Arial Narrow" panose="020B0606020202030204" pitchFamily="34" charset="0"/>
              </a:rPr>
              <a:t>Индикаторы: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dirty="0" smtClean="0">
                <a:latin typeface="Arial Narrow" panose="020B0606020202030204" pitchFamily="34" charset="0"/>
              </a:rPr>
              <a:t>разработанный проект </a:t>
            </a:r>
            <a:r>
              <a:rPr lang="ru-RU" sz="2900" dirty="0">
                <a:latin typeface="Arial Narrow" panose="020B0606020202030204" pitchFamily="34" charset="0"/>
              </a:rPr>
              <a:t>мини фермы с учетом максимального количества особей животных на заданной площади с обеспечением кормовой базы, с формированием замкнутого цикла по утилизации </a:t>
            </a:r>
            <a:r>
              <a:rPr lang="ru-RU" sz="2900" dirty="0" smtClean="0">
                <a:latin typeface="Arial Narrow" panose="020B0606020202030204" pitchFamily="34" charset="0"/>
              </a:rPr>
              <a:t>отходов;</a:t>
            </a:r>
          </a:p>
          <a:p>
            <a:pPr marL="0" indent="0">
              <a:buNone/>
            </a:pPr>
            <a:r>
              <a:rPr lang="ru-RU" sz="2900" dirty="0" smtClean="0">
                <a:latin typeface="Arial Narrow" panose="020B0606020202030204" pitchFamily="34" charset="0"/>
              </a:rPr>
              <a:t>оформленный макет мини фермы в масштабе, согласно разработанному проекту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600" dirty="0" smtClean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Arial Narrow" panose="020B0606020202030204" pitchFamily="34" charset="0"/>
              </a:rPr>
              <a:t>Формы подведения итогов: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выставка и экспертиза </a:t>
            </a:r>
            <a:r>
              <a:rPr lang="ru-RU" sz="2900" dirty="0">
                <a:solidFill>
                  <a:prstClr val="black"/>
                </a:solidFill>
                <a:latin typeface="Arial Narrow" panose="020B0606020202030204" pitchFamily="34" charset="0"/>
              </a:rPr>
              <a:t>разработанных проектов комиссией, </a:t>
            </a:r>
            <a:r>
              <a:rPr lang="ru-RU" sz="2900" dirty="0">
                <a:latin typeface="Arial Narrow" panose="020B0606020202030204" pitchFamily="34" charset="0"/>
              </a:rPr>
              <a:t>в состав  которой входят </a:t>
            </a:r>
            <a:r>
              <a:rPr lang="ru-RU" sz="2900" dirty="0" smtClean="0">
                <a:latin typeface="Arial Narrow" panose="020B0606020202030204" pitchFamily="34" charset="0"/>
              </a:rPr>
              <a:t>представители Красноярского </a:t>
            </a:r>
            <a:r>
              <a:rPr lang="ru-RU" sz="2900" dirty="0">
                <a:latin typeface="Arial Narrow" panose="020B0606020202030204" pitchFamily="34" charset="0"/>
              </a:rPr>
              <a:t>государственного аграрного университета, </a:t>
            </a:r>
            <a:r>
              <a:rPr lang="ru-RU" sz="2900" dirty="0" smtClean="0">
                <a:latin typeface="Arial Narrow" panose="020B0606020202030204" pitchFamily="34" charset="0"/>
              </a:rPr>
              <a:t>администрация и </a:t>
            </a:r>
            <a:r>
              <a:rPr lang="ru-RU" sz="2900" dirty="0">
                <a:latin typeface="Arial Narrow" panose="020B0606020202030204" pitchFamily="34" charset="0"/>
              </a:rPr>
              <a:t>педагоги образовательных учреждений, реализующих программу</a:t>
            </a:r>
            <a:r>
              <a:rPr lang="ru-RU" sz="2900" dirty="0">
                <a:solidFill>
                  <a:prstClr val="black"/>
                </a:solidFill>
                <a:latin typeface="Arial Narrow" panose="020B0606020202030204" pitchFamily="34" charset="0"/>
              </a:rPr>
              <a:t>, определение лучшего проекта для реализации на территории МБОУ «Средняя школа № 95» г. </a:t>
            </a:r>
            <a:r>
              <a:rPr lang="ru-RU" sz="29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Красноярска</a:t>
            </a:r>
            <a:endParaRPr lang="ru-RU" sz="29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52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4060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49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Полученные результаты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</a:b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____________________________________________________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2655" y="1520190"/>
            <a:ext cx="11104683" cy="514293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Программа </a:t>
            </a:r>
            <a:r>
              <a:rPr lang="ru-RU" sz="2200" dirty="0">
                <a:solidFill>
                  <a:prstClr val="black"/>
                </a:solidFill>
                <a:latin typeface="Arial Narrow" panose="020B0606020202030204" pitchFamily="34" charset="0"/>
              </a:rPr>
              <a:t>реализована в полном </a:t>
            </a:r>
            <a:r>
              <a:rPr lang="ru-RU" sz="2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объеме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По итогам мониторинга реализации программы продемонстрировали </a:t>
            </a:r>
            <a:r>
              <a:rPr lang="ru-RU" sz="2400" dirty="0" smtClean="0">
                <a:latin typeface="Arial Narrow" panose="020B0606020202030204" pitchFamily="34" charset="0"/>
              </a:rPr>
              <a:t>основные навыки проектирования на высоком уровне – 50%, на базовом – 45 %, на начальном – 5 % </a:t>
            </a:r>
            <a:r>
              <a:rPr lang="ru-RU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обучающихся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 smtClean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Выстроена организационная модель работы </a:t>
            </a:r>
            <a:r>
              <a:rPr lang="ru-RU" sz="2200" dirty="0" err="1" smtClean="0">
                <a:latin typeface="Arial Narrow" panose="020B0606020202030204" pitchFamily="34" charset="0"/>
              </a:rPr>
              <a:t>межучрежденческой</a:t>
            </a:r>
            <a:r>
              <a:rPr lang="ru-RU" sz="2200" dirty="0" smtClean="0">
                <a:latin typeface="Arial Narrow" panose="020B0606020202030204" pitchFamily="34" charset="0"/>
              </a:rPr>
              <a:t> команды по достижению единого результата в рамках реализации программы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Разрабатываются варианты зачета общеобразовательным учреждением достижений обучающихся в дополнительной общеобразовательной программе «Архитектор живых систем»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Заключен </a:t>
            </a:r>
            <a:r>
              <a:rPr lang="ru-RU" sz="2200" dirty="0">
                <a:latin typeface="Arial Narrow" panose="020B0606020202030204" pitchFamily="34" charset="0"/>
              </a:rPr>
              <a:t>договор с МБОУ «Средняя школа-интернат № 1 имени В.П. </a:t>
            </a:r>
            <a:r>
              <a:rPr lang="ru-RU" sz="2200" dirty="0" err="1">
                <a:latin typeface="Arial Narrow" panose="020B0606020202030204" pitchFamily="34" charset="0"/>
              </a:rPr>
              <a:t>Синякова</a:t>
            </a:r>
            <a:r>
              <a:rPr lang="ru-RU" sz="2200" dirty="0">
                <a:latin typeface="Arial Narrow" panose="020B0606020202030204" pitchFamily="34" charset="0"/>
              </a:rPr>
              <a:t>» г. Красноярска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о реализации программы во втором полугодии 2017 -2018 учебного года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 smtClean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 Narrow" panose="020B0606020202030204" pitchFamily="34" charset="0"/>
              </a:rPr>
              <a:t>Поступило </a:t>
            </a:r>
            <a:r>
              <a:rPr lang="ru-RU" sz="2200" dirty="0">
                <a:latin typeface="Arial Narrow" panose="020B0606020202030204" pitchFamily="34" charset="0"/>
              </a:rPr>
              <a:t>предложение от МБОУ «Средняя школа № 115» г. </a:t>
            </a:r>
            <a:r>
              <a:rPr lang="ru-RU" sz="2200" dirty="0" smtClean="0">
                <a:latin typeface="Arial Narrow" panose="020B0606020202030204" pitchFamily="34" charset="0"/>
              </a:rPr>
              <a:t>Красноярска о реализации </a:t>
            </a:r>
            <a:r>
              <a:rPr lang="ru-RU" sz="2200" dirty="0">
                <a:latin typeface="Arial Narrow" panose="020B0606020202030204" pitchFamily="34" charset="0"/>
              </a:rPr>
              <a:t>программы </a:t>
            </a:r>
            <a:r>
              <a:rPr lang="ru-RU" sz="2200" dirty="0" smtClean="0">
                <a:latin typeface="Arial Narrow" panose="020B0606020202030204" pitchFamily="34" charset="0"/>
              </a:rPr>
              <a:t>в 2018 -2019 учебном году</a:t>
            </a:r>
            <a:endParaRPr lang="ru-RU" sz="22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endParaRPr lang="ru-RU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35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722</Words>
  <Application>Microsoft Office PowerPoint</Application>
  <PresentationFormat>Произвольный</PresentationFormat>
  <Paragraphs>108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Дополнительная общеобразовательная общеразвивающая программа,  реализуемая в сетевой форме  «Архитектор живых систем»  (Возраст детей: 10-12 лет, 1 год обучения)</vt:lpstr>
      <vt:lpstr>Содержание __________________________________</vt:lpstr>
      <vt:lpstr>Актуальность и новизна ____________________________________</vt:lpstr>
      <vt:lpstr>Цель и задачи ____________________________________________</vt:lpstr>
      <vt:lpstr>Содержательное устройство программы ____________________________________________</vt:lpstr>
      <vt:lpstr>Форма и сроки реализации _______________________________________________</vt:lpstr>
      <vt:lpstr>Формы и методы работы _______________________________________________</vt:lpstr>
      <vt:lpstr>Предполагаемые результаты _____________________________________________________ </vt:lpstr>
      <vt:lpstr>Полученные результаты ____________________________________________________ </vt:lpstr>
      <vt:lpstr>Проект и макет ____________________________________________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Архитектор живых систем</dc:title>
  <dc:creator>Настя</dc:creator>
  <cp:lastModifiedBy>Алексеева Анастасия Николаевна</cp:lastModifiedBy>
  <cp:revision>92</cp:revision>
  <dcterms:created xsi:type="dcterms:W3CDTF">2017-09-19T15:51:12Z</dcterms:created>
  <dcterms:modified xsi:type="dcterms:W3CDTF">2018-01-25T12:33:24Z</dcterms:modified>
</cp:coreProperties>
</file>