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9" r:id="rId4"/>
    <p:sldId id="290" r:id="rId5"/>
    <p:sldId id="291" r:id="rId6"/>
    <p:sldId id="277" r:id="rId7"/>
    <p:sldId id="258" r:id="rId8"/>
    <p:sldId id="259" r:id="rId9"/>
    <p:sldId id="260" r:id="rId10"/>
    <p:sldId id="282" r:id="rId11"/>
    <p:sldId id="283" r:id="rId12"/>
    <p:sldId id="284" r:id="rId13"/>
    <p:sldId id="285" r:id="rId14"/>
    <p:sldId id="286" r:id="rId15"/>
    <p:sldId id="287" r:id="rId16"/>
    <p:sldId id="272" r:id="rId17"/>
    <p:sldId id="294" r:id="rId18"/>
    <p:sldId id="295" r:id="rId19"/>
    <p:sldId id="280" r:id="rId20"/>
    <p:sldId id="299" r:id="rId21"/>
    <p:sldId id="301" r:id="rId22"/>
    <p:sldId id="300" r:id="rId23"/>
    <p:sldId id="302" r:id="rId24"/>
    <p:sldId id="281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полезно</c:v>
                </c:pt>
                <c:pt idx="1">
                  <c:v>не полезно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228204000494951"/>
          <c:y val="0.66048187102172518"/>
          <c:w val="0.20542885281265044"/>
          <c:h val="0.11939425429694804"/>
        </c:manualLayout>
      </c:layout>
      <c:overlay val="0"/>
    </c:legend>
    <c:plotVisOnly val="1"/>
    <c:dispBlanksAs val="gap"/>
    <c:showDLblsOverMax val="0"/>
  </c:chart>
  <c:txPr>
    <a:bodyPr/>
    <a:lstStyle/>
    <a:p>
      <a:pPr algn="ctr"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0.97917</cdr:x>
      <cdr:y>0.20732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768752" cy="122413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67A1-E8A9-4856-8273-6F25A22DF52B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EC69-8B1D-4152-87E4-BF459A824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2BF4-B146-4C7E-91C0-9A0E1CAE560A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A543D-E420-4716-B59F-263717266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B93B-7993-473F-A5B6-2526CAA82F80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F942-4C2F-4D71-B090-7DCD30E9B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E9F5-E0AD-41C9-857B-EECD5BD166A9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20D9-92F5-4DBC-9A16-D8614A572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05F4-0D2B-40C7-B4B1-1B837333D209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A5C4-B823-474B-BEDA-60D5305EF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29AB-7608-498C-B677-D7A581D355B8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7EC6-4308-472A-9082-46D92F6FE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8A94-1742-455C-AE32-532AB2B9D35B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AE4B-8C4E-47B5-B6D1-6BB5EADF5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408B-431D-42F1-B2E9-4C3DC39E1063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F66C-3B6D-4F18-BCB6-1C16F99AE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FE8E-E453-4BCA-9A26-4B33747845FA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DF99-5D13-41AA-985D-A55E6DF3D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AA63-31B4-42E5-BBA1-1000142A0B45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7FA6-EC60-450D-B6AC-EFAB628A8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C3E1-17B5-48F9-8875-8068704BACBD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70EE-9641-4029-978F-FABEB6BEC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D922A"/>
            </a:gs>
            <a:gs pos="999">
              <a:srgbClr val="BD922A"/>
            </a:gs>
            <a:gs pos="30000">
              <a:srgbClr val="FBE4AE"/>
            </a:gs>
            <a:gs pos="100000">
              <a:srgbClr val="BD922A"/>
            </a:gs>
            <a:gs pos="100000">
              <a:srgbClr val="835E17"/>
            </a:gs>
            <a:gs pos="100000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66C8F-C69B-481C-B038-35A31D9DBD8F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E3C40A-A632-4F2D-8CD4-821916BE7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-770592"/>
            <a:ext cx="8712968" cy="7509748"/>
          </a:xfrm>
          <a:prstGeom prst="rect">
            <a:avLst/>
          </a:prstGeom>
          <a:ln>
            <a:solidFill>
              <a:schemeClr val="tx1"/>
            </a:solidFill>
            <a:prstDash val="sysDot"/>
            <a:bevel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Муниципальное </a:t>
            </a:r>
            <a:r>
              <a:rPr lang="ru-RU" b="1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«Средняя Общеобразовательная Школа №12»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                              </a:t>
            </a:r>
            <a:r>
              <a:rPr lang="ru-RU" sz="32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Тема: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n-lt"/>
                <a:cs typeface="+mn-cs"/>
              </a:rPr>
              <a:t>«МОЛОКО. ВРЕД ИЛИ ПОЛЬЗА?»</a:t>
            </a:r>
            <a:endParaRPr lang="ru-RU" sz="5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Выполнила Юлия </a:t>
            </a:r>
            <a:r>
              <a:rPr lang="ru-RU" b="1" dirty="0" err="1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Климин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                      учащийся 2 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«в» </a:t>
            </a:r>
            <a:r>
              <a:rPr lang="ru-RU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класса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                 педагог </a:t>
            </a:r>
            <a:r>
              <a:rPr lang="ru-RU" b="1" dirty="0" err="1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Я.С.Петрова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    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3851275" y="6092825"/>
            <a:ext cx="1694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г. </a:t>
            </a:r>
            <a:r>
              <a:rPr lang="ru-RU" b="1">
                <a:latin typeface="Calibri" pitchFamily="34" charset="0"/>
              </a:rPr>
              <a:t>Воркута </a:t>
            </a:r>
            <a:r>
              <a:rPr lang="ru-RU" b="1" smtClean="0">
                <a:latin typeface="Calibri" pitchFamily="34" charset="0"/>
              </a:rPr>
              <a:t>2018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Коровье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молоко</a:t>
            </a:r>
            <a:b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>
                <a:ln w="50800"/>
              </a:rPr>
              <a:t>Коровье молоко </a:t>
            </a:r>
            <a:r>
              <a:rPr lang="ru-RU" b="1" dirty="0" smtClean="0">
                <a:ln w="50800"/>
              </a:rPr>
              <a:t>один </a:t>
            </a:r>
            <a:r>
              <a:rPr lang="ru-RU" b="1" dirty="0">
                <a:ln w="50800"/>
              </a:rPr>
              <a:t>из самых часто используемых продуктов в кулинарии</a:t>
            </a:r>
            <a:r>
              <a:rPr lang="ru-RU" b="1" dirty="0" smtClean="0">
                <a:ln w="50800"/>
              </a:rPr>
              <a:t>.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/>
          </a:p>
        </p:txBody>
      </p:sp>
      <p:pic>
        <p:nvPicPr>
          <p:cNvPr id="4" name="Рисунок 3" descr="https://vignette.wikia.nocookie.net/dragontreasure/images/2/21/Korova-molochnaya.jpg/revision/latest?cb=20150820202936&amp;path-prefix=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060848"/>
            <a:ext cx="6138565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220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Овечье молоко</a:t>
            </a:r>
            <a:b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n w="50800"/>
              </a:rPr>
              <a:t>Овечье молоко популярно у многих народов Востока, Италии и Греции</a:t>
            </a:r>
            <a:r>
              <a:rPr lang="ru-RU" b="1" dirty="0" smtClean="0">
                <a:ln w="50800"/>
              </a:rPr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 descr="https://fermers.ru/sites/default/files/30122016-1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408712" cy="409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195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50800"/>
                <a:solidFill>
                  <a:srgbClr val="FF0000"/>
                </a:solidFill>
              </a:rPr>
              <a:t>Свиное молоко</a:t>
            </a:r>
            <a:br>
              <a:rPr lang="ru-RU" b="1" dirty="0">
                <a:ln w="50800"/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n w="50800"/>
              </a:rPr>
              <a:t>Из-за особенности образования и выделения молока свиноматками выдоить его очень трудно.</a:t>
            </a:r>
            <a:br>
              <a:rPr lang="ru-RU" b="1" dirty="0">
                <a:ln w="50800"/>
              </a:rPr>
            </a:br>
            <a:endParaRPr lang="ru-RU" b="1" dirty="0">
              <a:ln w="50800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 descr="http://pigportal.ru/wp-content/uploads/2016/03/yorkshir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976663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130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50800"/>
                <a:solidFill>
                  <a:srgbClr val="FF0000"/>
                </a:solidFill>
              </a:rPr>
              <a:t>Буйволиное молоко</a:t>
            </a:r>
            <a:br>
              <a:rPr lang="ru-RU" b="1" dirty="0">
                <a:ln w="50800"/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n w="50800"/>
              </a:rPr>
              <a:t>У молока буйволицы нежный вкус, </a:t>
            </a:r>
            <a:r>
              <a:rPr lang="ru-RU" b="1" dirty="0" smtClean="0">
                <a:ln w="50800"/>
              </a:rPr>
              <a:t>практически </a:t>
            </a:r>
            <a:r>
              <a:rPr lang="ru-RU" b="1" dirty="0">
                <a:ln w="50800"/>
              </a:rPr>
              <a:t>нет запаха</a:t>
            </a:r>
            <a:r>
              <a:rPr lang="ru-RU" b="1" dirty="0" smtClean="0">
                <a:ln w="50800"/>
              </a:rPr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 descr="https://plunty.com/wp-content/uploads/2015/06/Cape-buffal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192688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543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50800"/>
                <a:solidFill>
                  <a:srgbClr val="FF0000"/>
                </a:solidFill>
              </a:rPr>
              <a:t>Оленье молоко</a:t>
            </a:r>
            <a:br>
              <a:rPr lang="ru-RU" b="1" dirty="0">
                <a:ln w="50800"/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n w="50800"/>
              </a:rPr>
              <a:t>Оленье молоко пьют народы Севера.          Это самое калорийное молоко</a:t>
            </a:r>
            <a:r>
              <a:rPr lang="ru-RU" b="1" dirty="0" smtClean="0">
                <a:ln w="50800"/>
              </a:rPr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 descr="http://img-4.photosight.ru/b1c/3134537_larg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0" y="2132856"/>
            <a:ext cx="5940425" cy="4410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459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w/WBHwe2LIsF9k4DRX3AgvUb8MyoO5zlTJC1QnZq/slide-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799288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501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C:\Users\гарик\Desktop\картинки к презинтации\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51762">
            <a:off x="52388" y="2031999"/>
            <a:ext cx="2190750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548680"/>
            <a:ext cx="5472608" cy="406265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ВЫ БУДЕТЕ ЗНАТЬ,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ИЗ ЧЕГО ДОЛЖНА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СОСТОЯТЬ НАША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          ПИЩА.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33435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ЕСЛИ ВЫ ЗАПОМНИТЕ </a:t>
            </a:r>
            <a:r>
              <a:rPr lang="ru-RU" sz="4000" b="1" i="1" u="sng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СОСТАВ МОЛОКА</a:t>
            </a: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50800"/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31748" name="Picture 4" descr="C:\Users\гарик\Desktop\картинки к презинтации\stak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738" y="2989263"/>
            <a:ext cx="309721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C:\Users\гарик\Desktop\картинки к презинтации\butterflies63qv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153096">
            <a:off x="6953250" y="22748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C:\Users\гарик\Desktop\картинки к презинтации\63467302_1283318618_0232720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3575" y="4000500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tdata.ru/u23/photoD5D9/20169931599-0/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479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hepsorias.ru/wp-content/uploads/2016/03/dva-syryh-yajtsa-i-moloko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16823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977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osyki.ru/wp-content/uploads/2016/03/031816_0858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42" y="980728"/>
            <a:ext cx="72008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9848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C:\Users\гарик\Desktop\stak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412875"/>
            <a:ext cx="45291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гарик\Desktop\картинки к презинтации\1166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574675"/>
            <a:ext cx="377507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гарик\Desktop\da9461d377f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38608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гарик\Desktop\картинки к презинтации\0_818b6_353ecedc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115888"/>
            <a:ext cx="216058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гарик\Desktop\картинки к презинтации\f59c280ac28d.jpg"/>
          <p:cNvPicPr>
            <a:picLocks noChangeAspect="1" noChangeArrowheads="1"/>
          </p:cNvPicPr>
          <p:nvPr/>
        </p:nvPicPr>
        <p:blipFill>
          <a:blip r:embed="rId6" cstate="print"/>
          <a:srcRect b="3732"/>
          <a:stretch>
            <a:fillRect/>
          </a:stretch>
        </p:blipFill>
        <p:spPr bwMode="auto">
          <a:xfrm rot="-3417189">
            <a:off x="7516812" y="585788"/>
            <a:ext cx="169386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bf6/00022ed5-f0ef7c48/img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848871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532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36602094"/>
              </p:ext>
            </p:extLst>
          </p:nvPr>
        </p:nvGraphicFramePr>
        <p:xfrm>
          <a:off x="1259632" y="548680"/>
          <a:ext cx="69127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6007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.ytimg.com/vi/OZRNsNqBkHE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6084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552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rkutsk.ru/uploads/images/00/16/74/2016/05/19/a08f22217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79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113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C:\Users\гарик\Desktop\картинки к презинтации\w_r_34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3" y="193675"/>
            <a:ext cx="106203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7" descr="C:\Users\гарик\Desktop\картинки к презинтации\Без им9553ени-1_0043_Слой 30 копия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404813"/>
            <a:ext cx="15240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2072"/>
            <a:ext cx="3960440" cy="612475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МОЛОКО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КЕФИР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ТВОРОГ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ЙОГУРТ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СМЕТАНА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РЯЖЕНКА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СЛИВКИ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ШОКОЛАД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МОРОЖЕННОЕ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ПРОСТОКВАША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СГУЩЁНОЕ МОЛОКО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* СЛИВОЧНОЕ МАСЛО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 И   МНОГОЕ  ДРУГОЕ</a:t>
            </a:r>
          </a:p>
        </p:txBody>
      </p:sp>
      <p:pic>
        <p:nvPicPr>
          <p:cNvPr id="15364" name="Picture 3" descr="C:\Users\гарик\Desktop\картинки к презинтации\pro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58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C:\Users\гарик\Desktop\картинки к презинтации\115846 515h zcfpsof zvf 3,2 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6150" y="620713"/>
            <a:ext cx="200501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C:\Users\гарик\Desktop\картинки к презинтации\1184932133_19.jpg"/>
          <p:cNvPicPr>
            <a:picLocks noChangeAspect="1" noChangeArrowheads="1"/>
          </p:cNvPicPr>
          <p:nvPr/>
        </p:nvPicPr>
        <p:blipFill>
          <a:blip r:embed="rId6" cstate="print"/>
          <a:srcRect l="6020" t="11644" b="8224"/>
          <a:stretch>
            <a:fillRect/>
          </a:stretch>
        </p:blipFill>
        <p:spPr bwMode="auto">
          <a:xfrm rot="1390754">
            <a:off x="5583238" y="3354388"/>
            <a:ext cx="2795587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C:\Users\гарик\Desktop\картинки к презинтации\0_90a28_ca136b7e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5950" y="3063875"/>
            <a:ext cx="16287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789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6170" y="1759749"/>
            <a:ext cx="71120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Жизнь приятна и легка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сли выпил молока!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Рисунок 5" descr="http://file.mobilmusic.ru/42/00/02/102942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79" y="3683423"/>
            <a:ext cx="2304256" cy="3002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9" descr="C:\Users\гарик\Desktop\картинки к презинтации\1263290378_6553365533655336553365533655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7625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4653136"/>
            <a:ext cx="6907660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wrap="none">
            <a:prstTxWarp prst="textDoubleWave1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ytimg.com/vi/MuBGqZMkZp0/hq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20080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9559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Проблема</a:t>
            </a:r>
            <a:r>
              <a:rPr lang="ru-RU" sz="2200" dirty="0"/>
              <a:t>: как влияет молоко на здоровье детей и взрослых</a:t>
            </a:r>
            <a:r>
              <a:rPr lang="ru-RU" sz="2200" dirty="0" smtClean="0"/>
              <a:t>?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>
                <a:solidFill>
                  <a:srgbClr val="FF0000"/>
                </a:solidFill>
              </a:rPr>
              <a:t>Гипотеза</a:t>
            </a:r>
            <a:r>
              <a:rPr lang="ru-RU" sz="2200" dirty="0">
                <a:solidFill>
                  <a:srgbClr val="FF0000"/>
                </a:solidFill>
              </a:rPr>
              <a:t>:</a:t>
            </a:r>
            <a:r>
              <a:rPr lang="ru-RU" sz="2200" dirty="0"/>
              <a:t> предполагаем, что употребление молока приносит пользу здоровью человека.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>
                <a:solidFill>
                  <a:srgbClr val="FF0000"/>
                </a:solidFill>
              </a:rPr>
              <a:t>Актуальность</a:t>
            </a:r>
            <a:r>
              <a:rPr lang="ru-RU" sz="2200" b="1" dirty="0"/>
              <a:t>: </a:t>
            </a:r>
            <a:r>
              <a:rPr lang="ru-RU" sz="2200" dirty="0"/>
              <a:t>здоровый образ жизни является современным подходом. Многие люди выбирают его, чтобы продлить жизнь, сохранить красоту, активность. Продукты питания – одна из важных составляющих здорового образа жизни. Молоко – кладезь витаминов и минералов, необходимых организму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Для проверки гипотезы мы определили </a:t>
            </a:r>
            <a:r>
              <a:rPr lang="ru-RU" sz="2200" b="1" dirty="0">
                <a:solidFill>
                  <a:srgbClr val="FF0000"/>
                </a:solidFill>
              </a:rPr>
              <a:t>цели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нашего исследования:</a:t>
            </a:r>
            <a:br>
              <a:rPr lang="ru-RU" sz="2200" dirty="0"/>
            </a:br>
            <a:r>
              <a:rPr lang="ru-RU" sz="2200" dirty="0"/>
              <a:t>1. Изучить научную литературу по данному вопросу.</a:t>
            </a:r>
            <a:br>
              <a:rPr lang="ru-RU" sz="2200" dirty="0"/>
            </a:br>
            <a:r>
              <a:rPr lang="ru-RU" sz="2200" dirty="0"/>
              <a:t>  2. Провести анкетирование среди учеников и взрослых по данной теме.</a:t>
            </a:r>
            <a:br>
              <a:rPr lang="ru-RU" sz="2200" dirty="0"/>
            </a:br>
            <a:r>
              <a:rPr lang="ru-RU" sz="2200" dirty="0"/>
              <a:t>3. На основе полученных данных ответить на вопрос: «Вредно или полезно молоко?»</a:t>
            </a:r>
            <a:br>
              <a:rPr lang="ru-RU" sz="2200" dirty="0"/>
            </a:br>
            <a:r>
              <a:rPr lang="ru-RU" sz="2200" dirty="0"/>
              <a:t>4. По итогам исследовательской работы сделать выводы и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701262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52928" cy="6408712"/>
          </a:xfrm>
        </p:spPr>
        <p:txBody>
          <a:bodyPr/>
          <a:lstStyle/>
          <a:p>
            <a:pPr algn="l"/>
            <a:r>
              <a:rPr lang="ru-RU" sz="2400" dirty="0"/>
              <a:t>Для достижения поставленных целей решались следующие </a:t>
            </a:r>
            <a:r>
              <a:rPr lang="ru-RU" sz="2400" b="1" dirty="0">
                <a:solidFill>
                  <a:srgbClr val="FF0000"/>
                </a:solidFill>
              </a:rPr>
              <a:t>задачи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Изучить и проанализировать литературу по данной проблеме.</a:t>
            </a:r>
            <a:br>
              <a:rPr lang="ru-RU" sz="2400" dirty="0"/>
            </a:br>
            <a:r>
              <a:rPr lang="ru-RU" sz="2400" dirty="0"/>
              <a:t>Обобщить полученные в результате анкетирования данные и сделать вывод.</a:t>
            </a:r>
            <a:br>
              <a:rPr lang="ru-RU" sz="2400" dirty="0"/>
            </a:br>
            <a:r>
              <a:rPr lang="ru-RU" sz="2400" dirty="0"/>
              <a:t>По итогам работы предложить рекомендации учащимся и родителям.</a:t>
            </a:r>
            <a:br>
              <a:rPr lang="ru-RU" sz="2400" dirty="0"/>
            </a:br>
            <a:r>
              <a:rPr lang="ru-RU" sz="2400" dirty="0"/>
              <a:t>Выпустить памятку: «Стакан молока».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Новизна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нашей работы заключается в том, что данные исследования никогда не проводились в нашей школе.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Объектом исследования</a:t>
            </a:r>
            <a:r>
              <a:rPr lang="ru-RU" sz="2400" dirty="0"/>
              <a:t> является молоко.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Предметом исследования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является состав молока.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Методы исследования: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анкетирование, эксперимент, анализ, обобщение.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Теоретическая и практическая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значимость </a:t>
            </a:r>
            <a:r>
              <a:rPr lang="ru-RU" sz="2400" dirty="0"/>
              <a:t>данной работы огромна. Мы считаем, что результаты работы могут быть использованы для воспитания  внимательного отношения к своему здоровью. </a:t>
            </a:r>
            <a:br>
              <a:rPr lang="ru-RU" sz="24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18684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764" y="1120151"/>
            <a:ext cx="873071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50800"/>
                <a:latin typeface="+mn-lt"/>
                <a:cs typeface="+mn-cs"/>
              </a:rPr>
              <a:t>Самым полезным считается молоко ослицы</a:t>
            </a:r>
            <a:r>
              <a:rPr lang="ru-RU" sz="2800" b="1" dirty="0" smtClean="0">
                <a:ln w="50800"/>
                <a:latin typeface="+mn-lt"/>
                <a:cs typeface="+mn-cs"/>
              </a:rPr>
              <a:t>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50800"/>
                <a:latin typeface="+mn-lt"/>
                <a:cs typeface="+mn-cs"/>
              </a:rPr>
              <a:t>Оно – </a:t>
            </a:r>
            <a:r>
              <a:rPr lang="ru-RU" sz="2800" b="1" dirty="0">
                <a:ln w="50800"/>
                <a:latin typeface="+mn-lt"/>
                <a:cs typeface="+mn-cs"/>
              </a:rPr>
              <a:t>редкое и дорогое.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260648"/>
            <a:ext cx="5526360" cy="9848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      </a:t>
            </a: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Ослиное молоко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Рисунок 5" descr="https://xcourse.me/images/excursions/194/1496331882_osel+329466314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492896"/>
            <a:ext cx="5940425" cy="3944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754" y="338753"/>
            <a:ext cx="5976664" cy="261610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   </a:t>
            </a: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Верблюжье </a:t>
            </a:r>
            <a:r>
              <a:rPr lang="ru-RU" sz="4000" b="1" dirty="0" smtClean="0">
                <a:ln w="50800"/>
                <a:solidFill>
                  <a:srgbClr val="FF0000"/>
                </a:solidFill>
                <a:latin typeface="+mn-lt"/>
                <a:cs typeface="+mn-cs"/>
              </a:rPr>
              <a:t>молоко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50800"/>
                <a:latin typeface="+mn-lt"/>
                <a:cs typeface="+mn-cs"/>
              </a:rPr>
              <a:t>Молоко верблюдиц очень полезно.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50800"/>
                <a:latin typeface="+mn-lt"/>
                <a:cs typeface="+mn-cs"/>
              </a:rPr>
              <a:t>Оно немного солёное на вкус.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ln w="50800"/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50800"/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7" name="Рисунок 6" descr="https://ribalych.ru/wp-content/uploads/2017/08/verbljud_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54" y="1988840"/>
            <a:ext cx="6178590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8" y="260648"/>
            <a:ext cx="6996659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Кобылье (лошадиное) </a:t>
            </a:r>
            <a:r>
              <a:rPr lang="ru-RU" sz="4000" b="1" dirty="0" smtClean="0">
                <a:ln w="50800"/>
                <a:solidFill>
                  <a:srgbClr val="FF0000"/>
                </a:solidFill>
                <a:latin typeface="+mn-lt"/>
                <a:cs typeface="+mn-cs"/>
              </a:rPr>
              <a:t>молоко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50800"/>
                <a:latin typeface="+mn-lt"/>
                <a:cs typeface="+mn-cs"/>
              </a:rPr>
              <a:t>Кобылье молоко белого цвета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50800"/>
                <a:latin typeface="+mn-lt"/>
                <a:cs typeface="+mn-cs"/>
              </a:rPr>
              <a:t>с лёгким голубым оттенком.</a:t>
            </a:r>
            <a:endParaRPr lang="ru-RU" sz="2800" b="1" dirty="0">
              <a:ln w="50800"/>
              <a:latin typeface="+mn-lt"/>
              <a:cs typeface="+mn-cs"/>
            </a:endParaRPr>
          </a:p>
        </p:txBody>
      </p:sp>
      <p:pic>
        <p:nvPicPr>
          <p:cNvPr id="6" name="Рисунок 5" descr="https://s1.1zoom.ru/b5050/360/389616-sepik_2880x18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060848"/>
            <a:ext cx="6138565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280920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 </a:t>
            </a:r>
            <a:r>
              <a:rPr lang="ru-RU" sz="4000" b="1" dirty="0">
                <a:ln w="50800"/>
                <a:solidFill>
                  <a:srgbClr val="FF0000"/>
                </a:solidFill>
                <a:latin typeface="+mn-lt"/>
                <a:cs typeface="+mn-cs"/>
              </a:rPr>
              <a:t>Козье </a:t>
            </a:r>
            <a:r>
              <a:rPr lang="ru-RU" sz="4000" b="1" dirty="0" smtClean="0">
                <a:ln w="50800"/>
                <a:solidFill>
                  <a:srgbClr val="FF0000"/>
                </a:solidFill>
                <a:latin typeface="+mn-lt"/>
                <a:cs typeface="+mn-cs"/>
              </a:rPr>
              <a:t>молоко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50800"/>
                <a:latin typeface="+mn-lt"/>
                <a:cs typeface="+mn-cs"/>
              </a:rPr>
              <a:t>Козье молоко – самое распространённое на нашей планете.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50800"/>
              <a:latin typeface="+mn-lt"/>
              <a:cs typeface="+mn-cs"/>
            </a:endParaRPr>
          </a:p>
        </p:txBody>
      </p:sp>
      <p:pic>
        <p:nvPicPr>
          <p:cNvPr id="6" name="Рисунок 5" descr="http://vestikavkaza.ru/upload/nvk/2015_Mar/V-Ingushetii-vyroslo-na-tret-vyroslo-pogolove-ovets-i-ko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53" y="2132856"/>
            <a:ext cx="5940425" cy="445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197</Words>
  <Application>Microsoft Office PowerPoint</Application>
  <PresentationFormat>Экран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Проблема: как влияет молоко на здоровье детей и взрослых?  Гипотеза: предполагаем, что употребление молока приносит пользу здоровью человека.   Актуальность: здоровый образ жизни является современным подходом. Многие люди выбирают его, чтобы продлить жизнь, сохранить красоту, активность. Продукты питания – одна из важных составляющих здорового образа жизни. Молоко – кладезь витаминов и минералов, необходимых организму.  Для проверки гипотезы мы определили цели нашего исследования: 1. Изучить научную литературу по данному вопросу.   2. Провести анкетирование среди учеников и взрослых по данной теме. 3. На основе полученных данных ответить на вопрос: «Вредно или полезно молоко?» 4. По итогам исследовательской работы сделать выводы и рекомендации</vt:lpstr>
      <vt:lpstr>Для достижения поставленных целей решались следующие задачи: Изучить и проанализировать литературу по данной проблеме. Обобщить полученные в результате анкетирования данные и сделать вывод. По итогам работы предложить рекомендации учащимся и родителям. Выпустить памятку: «Стакан молока». Новизна нашей работы заключается в том, что данные исследования никогда не проводились в нашей школе. Объектом исследования является молоко. Предметом исследования является состав молока. Методы исследования: анкетирование, эксперимент, анализ, обобщение. Теоретическая и практическая значимость данной работы огромна. Мы считаем, что результаты работы могут быть использованы для воспитания  внимательного отношения к своему здоровью.  </vt:lpstr>
      <vt:lpstr>Презентация PowerPoint</vt:lpstr>
      <vt:lpstr>Презентация PowerPoint</vt:lpstr>
      <vt:lpstr>Презентация PowerPoint</vt:lpstr>
      <vt:lpstr>Презентация PowerPoint</vt:lpstr>
      <vt:lpstr>Коровье молоко </vt:lpstr>
      <vt:lpstr>Овечье молоко </vt:lpstr>
      <vt:lpstr>Свиное молоко </vt:lpstr>
      <vt:lpstr>Буйволиное молоко </vt:lpstr>
      <vt:lpstr>Оленье молоко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гарик</dc:creator>
  <cp:lastModifiedBy>User</cp:lastModifiedBy>
  <cp:revision>69</cp:revision>
  <dcterms:created xsi:type="dcterms:W3CDTF">2013-01-06T14:37:30Z</dcterms:created>
  <dcterms:modified xsi:type="dcterms:W3CDTF">2018-02-20T15:19:32Z</dcterms:modified>
</cp:coreProperties>
</file>