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12.02.2018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2"/>
            <a:ext cx="9144000" cy="4541890"/>
          </a:xfrm>
        </p:spPr>
        <p:txBody>
          <a:bodyPr>
            <a:normAutofit/>
          </a:bodyPr>
          <a:lstStyle/>
          <a:p>
            <a:pPr algn="ctr"/>
            <a:r>
              <a:rPr lang="en-US" sz="7200" dirty="0" smtClean="0">
                <a:latin typeface="Times New Roman" pitchFamily="18" charset="0"/>
                <a:cs typeface="Times New Roman" pitchFamily="18" charset="0"/>
              </a:rPr>
              <a:t/>
            </a:r>
            <a:br>
              <a:rPr lang="en-US" sz="7200" dirty="0" smtClean="0">
                <a:latin typeface="Times New Roman" pitchFamily="18" charset="0"/>
                <a:cs typeface="Times New Roman" pitchFamily="18" charset="0"/>
              </a:rPr>
            </a:br>
            <a:r>
              <a:rPr lang="en-US" sz="7200" dirty="0" smtClean="0">
                <a:latin typeface="Times New Roman" pitchFamily="18" charset="0"/>
                <a:cs typeface="Times New Roman" pitchFamily="18" charset="0"/>
              </a:rPr>
              <a:t>Guy Fawkes Day</a:t>
            </a:r>
            <a:endParaRPr lang="ru-RU" sz="7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3429000"/>
            <a:ext cx="8458200" cy="3096344"/>
          </a:xfrm>
        </p:spPr>
        <p:txBody>
          <a:bodyPr>
            <a:normAutofit fontScale="92500" lnSpcReduction="10000"/>
          </a:bodyPr>
          <a:lstStyle/>
          <a:p>
            <a:r>
              <a:rPr lang="en-US" dirty="0" smtClean="0">
                <a:solidFill>
                  <a:schemeClr val="tx1"/>
                </a:solidFill>
                <a:latin typeface="Times New Roman" pitchFamily="18" charset="0"/>
                <a:cs typeface="Times New Roman" pitchFamily="18" charset="0"/>
              </a:rPr>
              <a:t>Performed</a:t>
            </a:r>
            <a:r>
              <a:rPr lang="ru-RU"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Student of class 8</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V</a:t>
            </a:r>
            <a:r>
              <a:rPr lang="ru-RU"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Lyceum </a:t>
            </a:r>
            <a:r>
              <a:rPr lang="ru-RU"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28</a:t>
            </a:r>
          </a:p>
          <a:p>
            <a:r>
              <a:rPr lang="en-US" dirty="0" smtClean="0">
                <a:solidFill>
                  <a:schemeClr val="tx1"/>
                </a:solidFill>
                <a:latin typeface="Times New Roman" pitchFamily="18" charset="0"/>
                <a:cs typeface="Times New Roman" pitchFamily="18" charset="0"/>
              </a:rPr>
              <a:t>name of academician </a:t>
            </a:r>
            <a:r>
              <a:rPr lang="en-US" dirty="0" err="1" smtClean="0">
                <a:solidFill>
                  <a:schemeClr val="tx1"/>
                </a:solidFill>
                <a:latin typeface="Times New Roman" pitchFamily="18" charset="0"/>
                <a:cs typeface="Times New Roman" pitchFamily="18" charset="0"/>
              </a:rPr>
              <a:t>B.A.Korolev</a:t>
            </a:r>
            <a:r>
              <a:rPr lang="ru-RU"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r>
              <a:rPr lang="en-US" dirty="0" err="1" smtClean="0">
                <a:solidFill>
                  <a:schemeClr val="tx1"/>
                </a:solidFill>
                <a:latin typeface="Times New Roman" pitchFamily="18" charset="0"/>
                <a:cs typeface="Times New Roman" pitchFamily="18" charset="0"/>
              </a:rPr>
              <a:t>Mikheeva</a:t>
            </a:r>
            <a:r>
              <a:rPr lang="en-US" dirty="0" smtClean="0">
                <a:solidFill>
                  <a:schemeClr val="tx1"/>
                </a:solidFill>
                <a:latin typeface="Times New Roman" pitchFamily="18" charset="0"/>
                <a:cs typeface="Times New Roman" pitchFamily="18" charset="0"/>
              </a:rPr>
              <a:t> Ekaterina</a:t>
            </a:r>
          </a:p>
          <a:p>
            <a:r>
              <a:rPr lang="en-US" dirty="0" smtClean="0">
                <a:solidFill>
                  <a:schemeClr val="tx1"/>
                </a:solidFill>
                <a:latin typeface="Times New Roman" pitchFamily="18" charset="0"/>
                <a:cs typeface="Times New Roman" pitchFamily="18" charset="0"/>
              </a:rPr>
              <a:t>Teacher</a:t>
            </a:r>
            <a:r>
              <a:rPr lang="ru-RU"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r>
              <a:rPr lang="en-US" dirty="0" err="1" smtClean="0">
                <a:solidFill>
                  <a:schemeClr val="tx1"/>
                </a:solidFill>
                <a:latin typeface="Times New Roman" pitchFamily="18" charset="0"/>
                <a:cs typeface="Times New Roman" pitchFamily="18" charset="0"/>
              </a:rPr>
              <a:t>Zemskova</a:t>
            </a:r>
            <a:r>
              <a:rPr lang="en-US" dirty="0" smtClean="0">
                <a:solidFill>
                  <a:schemeClr val="tx1"/>
                </a:solidFill>
                <a:latin typeface="Times New Roman" pitchFamily="18" charset="0"/>
                <a:cs typeface="Times New Roman" pitchFamily="18" charset="0"/>
              </a:rPr>
              <a:t> Natalia </a:t>
            </a:r>
            <a:r>
              <a:rPr lang="en-US" dirty="0" err="1" smtClean="0">
                <a:solidFill>
                  <a:schemeClr val="tx1"/>
                </a:solidFill>
                <a:latin typeface="Times New Roman" pitchFamily="18" charset="0"/>
                <a:cs typeface="Times New Roman" pitchFamily="18" charset="0"/>
              </a:rPr>
              <a:t>Alexandrovna</a:t>
            </a:r>
            <a:r>
              <a:rPr lang="en-US" dirty="0" smtClean="0">
                <a:solidFill>
                  <a:schemeClr val="tx1"/>
                </a:solidFill>
                <a:latin typeface="Times New Roman" pitchFamily="18" charset="0"/>
                <a:cs typeface="Times New Roman" pitchFamily="18" charset="0"/>
              </a:rPr>
              <a:t> </a:t>
            </a:r>
          </a:p>
          <a:p>
            <a:pPr algn="ctr"/>
            <a:r>
              <a:rPr lang="en-US" dirty="0" smtClean="0">
                <a:solidFill>
                  <a:schemeClr val="tx1"/>
                </a:solidFill>
                <a:latin typeface="Times New Roman" pitchFamily="18" charset="0"/>
                <a:cs typeface="Times New Roman" pitchFamily="18" charset="0"/>
              </a:rPr>
              <a:t>Nizhny Novgorod 2018</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Interesting facts about this holiday.</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5927" y="997060"/>
            <a:ext cx="8686800" cy="3026966"/>
          </a:xfrm>
        </p:spPr>
        <p:txBody>
          <a:bodyPr/>
          <a:lstStyle/>
          <a:p>
            <a:pPr lvl="0"/>
            <a:r>
              <a:rPr lang="en-US" dirty="0" smtClean="0">
                <a:latin typeface="Times New Roman" pitchFamily="18" charset="0"/>
                <a:cs typeface="Times New Roman" pitchFamily="18" charset="0"/>
              </a:rPr>
              <a:t>1) Now before the meeting of Parliament is required to check all the cellars of the building</a:t>
            </a:r>
            <a:endParaRPr lang="ru-RU"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2)Some families bake cakes with a surprise, in which they add hot peppers.</a:t>
            </a:r>
            <a:endParaRPr lang="ru-RU" dirty="0" smtClean="0">
              <a:latin typeface="Times New Roman" pitchFamily="18" charset="0"/>
              <a:cs typeface="Times New Roman" pitchFamily="18" charset="0"/>
            </a:endParaRPr>
          </a:p>
          <a:p>
            <a:endParaRPr lang="ru-RU" dirty="0"/>
          </a:p>
        </p:txBody>
      </p:sp>
      <p:pic>
        <p:nvPicPr>
          <p:cNvPr id="6" name="Picture 3" descr="C:\Users\HOME\Desktop\6[1].jpg"/>
          <p:cNvPicPr>
            <a:picLocks noChangeAspect="1" noChangeArrowheads="1"/>
          </p:cNvPicPr>
          <p:nvPr/>
        </p:nvPicPr>
        <p:blipFill>
          <a:blip r:embed="rId2" cstate="print"/>
          <a:srcRect/>
          <a:stretch>
            <a:fillRect/>
          </a:stretch>
        </p:blipFill>
        <p:spPr bwMode="auto">
          <a:xfrm>
            <a:off x="1907704" y="3284984"/>
            <a:ext cx="5184576" cy="33123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latin typeface="Times New Roman" pitchFamily="18" charset="0"/>
                <a:cs typeface="Times New Roman" pitchFamily="18" charset="0"/>
              </a:rPr>
              <a:t>Most of you watched the film</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V </a:t>
            </a:r>
            <a:r>
              <a:rPr lang="en-US" dirty="0" smtClean="0">
                <a:latin typeface="Times New Roman" pitchFamily="18" charset="0"/>
                <a:cs typeface="Times New Roman" pitchFamily="18" charset="0"/>
              </a:rPr>
              <a:t>for Vendetta»</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b="1" i="1" dirty="0" smtClean="0">
                <a:latin typeface="Times New Roman" pitchFamily="18" charset="0"/>
                <a:cs typeface="Times New Roman" pitchFamily="18" charset="0"/>
              </a:rPr>
              <a:t>Remember, remember</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b="1" i="1" dirty="0" smtClean="0">
                <a:latin typeface="Times New Roman" pitchFamily="18" charset="0"/>
                <a:cs typeface="Times New Roman" pitchFamily="18" charset="0"/>
              </a:rPr>
              <a:t>The fifth of November…</a:t>
            </a:r>
            <a:r>
              <a:rPr lang="ru-RU" dirty="0" smtClean="0"/>
              <a:t/>
            </a:r>
            <a:br>
              <a:rPr lang="ru-RU" dirty="0" smtClean="0"/>
            </a:br>
            <a:endParaRPr lang="ru-RU" dirty="0"/>
          </a:p>
        </p:txBody>
      </p:sp>
      <p:sp>
        <p:nvSpPr>
          <p:cNvPr id="3" name="Содержимое 2"/>
          <p:cNvSpPr>
            <a:spLocks noGrp="1"/>
          </p:cNvSpPr>
          <p:nvPr>
            <p:ph idx="1"/>
          </p:nvPr>
        </p:nvSpPr>
        <p:spPr>
          <a:xfrm>
            <a:off x="304800" y="2420888"/>
            <a:ext cx="4483224" cy="3659237"/>
          </a:xfrm>
        </p:spPr>
        <p:txBody>
          <a:bodyPr>
            <a:normAutofit fontScale="92500" lnSpcReduction="20000"/>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Guy Fawkes mask, created by David Lloyd, is known all over the world for its thin mustache and pointed goatee. It is the protagonist of the film "V for Vendetta".</a:t>
            </a:r>
            <a:endParaRPr lang="ru-RU" dirty="0">
              <a:latin typeface="Times New Roman" pitchFamily="18" charset="0"/>
              <a:cs typeface="Times New Roman" pitchFamily="18" charset="0"/>
            </a:endParaRPr>
          </a:p>
        </p:txBody>
      </p:sp>
      <p:pic>
        <p:nvPicPr>
          <p:cNvPr id="5" name="Picture 3" descr="C:\Users\HOME\Desktop\235cc797d5a9e72847d1c116a63b54923324bc7f[1].jpg"/>
          <p:cNvPicPr>
            <a:picLocks noChangeAspect="1" noChangeArrowheads="1"/>
          </p:cNvPicPr>
          <p:nvPr/>
        </p:nvPicPr>
        <p:blipFill>
          <a:blip r:embed="rId2" cstate="print"/>
          <a:srcRect/>
          <a:stretch>
            <a:fillRect/>
          </a:stretch>
        </p:blipFill>
        <p:spPr bwMode="auto">
          <a:xfrm>
            <a:off x="5148064" y="2708920"/>
            <a:ext cx="3564904" cy="33123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The Guy Fawkes mask.</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295400"/>
            <a:ext cx="4456112" cy="2493641"/>
          </a:xfrm>
        </p:spPr>
        <p:txBody>
          <a:bodyPr>
            <a:normAutofit fontScale="55000" lnSpcReduction="20000"/>
          </a:bodyPr>
          <a:lstStyle/>
          <a:p>
            <a:pPr algn="just"/>
            <a:r>
              <a:rPr lang="en-US" sz="4400" dirty="0" smtClean="0">
                <a:latin typeface="Times New Roman" pitchFamily="18" charset="0"/>
                <a:cs typeface="Times New Roman" pitchFamily="18" charset="0"/>
              </a:rPr>
              <a:t>The Guy Fawkes mask, also known as </a:t>
            </a:r>
            <a:r>
              <a:rPr lang="en-US" sz="4400" dirty="0" err="1" smtClean="0">
                <a:latin typeface="Times New Roman" pitchFamily="18" charset="0"/>
                <a:cs typeface="Times New Roman" pitchFamily="18" charset="0"/>
              </a:rPr>
              <a:t>Anonymus</a:t>
            </a:r>
            <a:r>
              <a:rPr lang="en-US" sz="4400" dirty="0" smtClean="0">
                <a:latin typeface="Times New Roman" pitchFamily="18" charset="0"/>
                <a:cs typeface="Times New Roman" pitchFamily="18" charset="0"/>
              </a:rPr>
              <a:t> Mask or V, is one of the key symbols of protest and struggle against the current system and reforms in the West. Firstly it appeared in American comic book "V for Vendetta". </a:t>
            </a:r>
            <a:endParaRPr lang="ru-RU" sz="4400" dirty="0" smtClean="0">
              <a:latin typeface="Times New Roman" pitchFamily="18" charset="0"/>
              <a:cs typeface="Times New Roman" pitchFamily="18" charset="0"/>
            </a:endParaRPr>
          </a:p>
          <a:p>
            <a:endParaRPr lang="ru-RU" dirty="0"/>
          </a:p>
        </p:txBody>
      </p:sp>
      <p:sp>
        <p:nvSpPr>
          <p:cNvPr id="23553" name="Rectangle 1"/>
          <p:cNvSpPr>
            <a:spLocks noChangeArrowheads="1"/>
          </p:cNvSpPr>
          <p:nvPr/>
        </p:nvSpPr>
        <p:spPr bwMode="auto">
          <a:xfrm>
            <a:off x="4139952" y="4236444"/>
            <a:ext cx="47525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This mask was not so popular before the creation of the film. Now the mask is the official symbol of a new subculture Anonymous, which they use during the protests against the Church of Scientology. </a:t>
            </a:r>
            <a:endParaRPr kumimoji="0" lang="en-US" sz="2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5" name="Picture 2" descr="C:\Users\HOME\Desktop\3w8AVM31s0E[1].jpg"/>
          <p:cNvPicPr>
            <a:picLocks noChangeAspect="1" noChangeArrowheads="1"/>
          </p:cNvPicPr>
          <p:nvPr/>
        </p:nvPicPr>
        <p:blipFill>
          <a:blip r:embed="rId2" cstate="print"/>
          <a:srcRect/>
          <a:stretch>
            <a:fillRect/>
          </a:stretch>
        </p:blipFill>
        <p:spPr bwMode="auto">
          <a:xfrm>
            <a:off x="5148064" y="1124744"/>
            <a:ext cx="3456384" cy="2808312"/>
          </a:xfrm>
          <a:prstGeom prst="rect">
            <a:avLst/>
          </a:prstGeom>
          <a:noFill/>
        </p:spPr>
      </p:pic>
      <p:pic>
        <p:nvPicPr>
          <p:cNvPr id="23554" name="Picture 2" descr="C:\Users\HOME\Desktop\img22[1].jpg"/>
          <p:cNvPicPr>
            <a:picLocks noChangeAspect="1" noChangeArrowheads="1"/>
          </p:cNvPicPr>
          <p:nvPr/>
        </p:nvPicPr>
        <p:blipFill>
          <a:blip r:embed="rId3" cstate="print"/>
          <a:srcRect/>
          <a:stretch>
            <a:fillRect/>
          </a:stretch>
        </p:blipFill>
        <p:spPr bwMode="auto">
          <a:xfrm>
            <a:off x="388426" y="4047804"/>
            <a:ext cx="3384376" cy="26642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475856"/>
          </a:xfrm>
        </p:spPr>
        <p:txBody>
          <a:bodyPr/>
          <a:lstStyle/>
          <a:p>
            <a:pPr algn="ctr"/>
            <a:r>
              <a:rPr lang="en-US" b="1" dirty="0" smtClean="0">
                <a:latin typeface="Times New Roman" pitchFamily="18" charset="0"/>
                <a:cs typeface="Times New Roman" pitchFamily="18" charset="0"/>
              </a:rPr>
              <a:t>Thank you for attention!</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4664"/>
            <a:ext cx="9144000" cy="5675461"/>
          </a:xfrm>
        </p:spPr>
        <p:txBody>
          <a:bodyPr/>
          <a:lstStyle/>
          <a:p>
            <a:pPr algn="ctr"/>
            <a:r>
              <a:rPr lang="en-US" sz="3600" dirty="0" smtClean="0">
                <a:latin typeface="Times New Roman" pitchFamily="18" charset="0"/>
                <a:cs typeface="Times New Roman" pitchFamily="18" charset="0"/>
              </a:rPr>
              <a:t>Guy Fawkes Day is celebrated in English speaking countries on the 5</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 of November.</a:t>
            </a:r>
            <a:endParaRPr lang="ru-RU" sz="3600" dirty="0" smtClean="0">
              <a:latin typeface="Times New Roman" pitchFamily="18" charset="0"/>
              <a:cs typeface="Times New Roman" pitchFamily="18" charset="0"/>
            </a:endParaRPr>
          </a:p>
          <a:p>
            <a:pPr algn="ctr"/>
            <a:endParaRPr lang="ru-RU" dirty="0"/>
          </a:p>
        </p:txBody>
      </p:sp>
      <p:sp>
        <p:nvSpPr>
          <p:cNvPr id="1026"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HOME\Desktop\3fa04ea32f0d23a09372126d1bcc6cf5[1].jpg"/>
          <p:cNvPicPr>
            <a:picLocks noChangeAspect="1" noChangeArrowheads="1"/>
          </p:cNvPicPr>
          <p:nvPr/>
        </p:nvPicPr>
        <p:blipFill>
          <a:blip r:embed="rId2" cstate="print"/>
          <a:srcRect/>
          <a:stretch>
            <a:fillRect/>
          </a:stretch>
        </p:blipFill>
        <p:spPr bwMode="auto">
          <a:xfrm>
            <a:off x="107504" y="1772816"/>
            <a:ext cx="3024336" cy="2088232"/>
          </a:xfrm>
          <a:prstGeom prst="rect">
            <a:avLst/>
          </a:prstGeom>
          <a:noFill/>
        </p:spPr>
      </p:pic>
      <p:pic>
        <p:nvPicPr>
          <p:cNvPr id="1028" name="Picture 4" descr="C:\Users\HOME\Desktop\Screen-Shot-2016-09-27-at-15.09.22[1].png"/>
          <p:cNvPicPr>
            <a:picLocks noChangeAspect="1" noChangeArrowheads="1"/>
          </p:cNvPicPr>
          <p:nvPr/>
        </p:nvPicPr>
        <p:blipFill>
          <a:blip r:embed="rId3" cstate="print"/>
          <a:srcRect/>
          <a:stretch>
            <a:fillRect/>
          </a:stretch>
        </p:blipFill>
        <p:spPr bwMode="auto">
          <a:xfrm>
            <a:off x="1835696" y="3933056"/>
            <a:ext cx="2736304" cy="2736304"/>
          </a:xfrm>
          <a:prstGeom prst="rect">
            <a:avLst/>
          </a:prstGeom>
          <a:noFill/>
        </p:spPr>
      </p:pic>
      <p:pic>
        <p:nvPicPr>
          <p:cNvPr id="1029" name="Picture 5" descr="C:\Users\HOME\Desktop\Antikapitalisticheskij-marsh-millionov-masok-1[1].jpg"/>
          <p:cNvPicPr>
            <a:picLocks noChangeAspect="1" noChangeArrowheads="1"/>
          </p:cNvPicPr>
          <p:nvPr/>
        </p:nvPicPr>
        <p:blipFill>
          <a:blip r:embed="rId4" cstate="print"/>
          <a:srcRect/>
          <a:stretch>
            <a:fillRect/>
          </a:stretch>
        </p:blipFill>
        <p:spPr bwMode="auto">
          <a:xfrm>
            <a:off x="3203848" y="1772816"/>
            <a:ext cx="2736303" cy="2088232"/>
          </a:xfrm>
          <a:prstGeom prst="rect">
            <a:avLst/>
          </a:prstGeom>
          <a:noFill/>
        </p:spPr>
      </p:pic>
      <p:pic>
        <p:nvPicPr>
          <p:cNvPr id="1030" name="Picture 6" descr="C:\Users\HOME\Desktop\36c36dee368410a7012c96133c509cd8[1].jpg"/>
          <p:cNvPicPr>
            <a:picLocks noChangeAspect="1" noChangeArrowheads="1"/>
          </p:cNvPicPr>
          <p:nvPr/>
        </p:nvPicPr>
        <p:blipFill>
          <a:blip r:embed="rId5" cstate="print"/>
          <a:srcRect/>
          <a:stretch>
            <a:fillRect/>
          </a:stretch>
        </p:blipFill>
        <p:spPr bwMode="auto">
          <a:xfrm>
            <a:off x="6012160" y="1772816"/>
            <a:ext cx="3024336" cy="2088232"/>
          </a:xfrm>
          <a:prstGeom prst="rect">
            <a:avLst/>
          </a:prstGeom>
          <a:noFill/>
        </p:spPr>
      </p:pic>
      <p:pic>
        <p:nvPicPr>
          <p:cNvPr id="1031" name="Picture 7" descr="C:\Users\HOME\Desktop\442937_001[1].jpg"/>
          <p:cNvPicPr>
            <a:picLocks noChangeAspect="1" noChangeArrowheads="1"/>
          </p:cNvPicPr>
          <p:nvPr/>
        </p:nvPicPr>
        <p:blipFill>
          <a:blip r:embed="rId6" cstate="print"/>
          <a:srcRect/>
          <a:stretch>
            <a:fillRect/>
          </a:stretch>
        </p:blipFill>
        <p:spPr bwMode="auto">
          <a:xfrm>
            <a:off x="4644008" y="3933056"/>
            <a:ext cx="2592288" cy="27363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04664"/>
            <a:ext cx="8686800" cy="5675461"/>
          </a:xfrm>
        </p:spPr>
        <p:txBody>
          <a:bodyPr>
            <a:normAutofit/>
          </a:bodyPr>
          <a:lstStyle/>
          <a:p>
            <a:pPr algn="ctr"/>
            <a:r>
              <a:rPr lang="en-US" sz="3600" dirty="0" smtClean="0">
                <a:latin typeface="Times New Roman" pitchFamily="18" charset="0"/>
                <a:cs typeface="Times New Roman" pitchFamily="18" charset="0"/>
              </a:rPr>
              <a:t>On that day in 1605 the King James I was to speak in front of the British Parliament.</a:t>
            </a:r>
            <a:endParaRPr lang="ru-RU" sz="3600" dirty="0">
              <a:latin typeface="Times New Roman" pitchFamily="18" charset="0"/>
              <a:cs typeface="Times New Roman" pitchFamily="18" charset="0"/>
            </a:endParaRPr>
          </a:p>
        </p:txBody>
      </p:sp>
      <p:pic>
        <p:nvPicPr>
          <p:cNvPr id="5" name="Picture 2" descr="C:\Users\HOME\Desktop\iS5I0RONC.jpg"/>
          <p:cNvPicPr>
            <a:picLocks noChangeAspect="1" noChangeArrowheads="1"/>
          </p:cNvPicPr>
          <p:nvPr/>
        </p:nvPicPr>
        <p:blipFill>
          <a:blip r:embed="rId2" cstate="print"/>
          <a:srcRect/>
          <a:stretch>
            <a:fillRect/>
          </a:stretch>
        </p:blipFill>
        <p:spPr bwMode="auto">
          <a:xfrm>
            <a:off x="323528" y="1988840"/>
            <a:ext cx="3672408" cy="4320480"/>
          </a:xfrm>
          <a:prstGeom prst="rect">
            <a:avLst/>
          </a:prstGeom>
          <a:noFill/>
        </p:spPr>
      </p:pic>
      <p:pic>
        <p:nvPicPr>
          <p:cNvPr id="15363" name="Picture 3" descr="C:\Users\HOME\Desktop\717[1].jpg"/>
          <p:cNvPicPr>
            <a:picLocks noChangeAspect="1" noChangeArrowheads="1"/>
          </p:cNvPicPr>
          <p:nvPr/>
        </p:nvPicPr>
        <p:blipFill>
          <a:blip r:embed="rId3" cstate="print"/>
          <a:srcRect/>
          <a:stretch>
            <a:fillRect/>
          </a:stretch>
        </p:blipFill>
        <p:spPr bwMode="auto">
          <a:xfrm>
            <a:off x="4139952" y="1988840"/>
            <a:ext cx="4608512" cy="2304256"/>
          </a:xfrm>
          <a:prstGeom prst="rect">
            <a:avLst/>
          </a:prstGeom>
          <a:noFill/>
        </p:spPr>
      </p:pic>
      <p:pic>
        <p:nvPicPr>
          <p:cNvPr id="15364" name="Picture 4" descr="C:\Users\HOME\Desktop\0_5ac98_aeeb8dff_orig[1].jpg"/>
          <p:cNvPicPr>
            <a:picLocks noChangeAspect="1" noChangeArrowheads="1"/>
          </p:cNvPicPr>
          <p:nvPr/>
        </p:nvPicPr>
        <p:blipFill>
          <a:blip r:embed="rId4" cstate="print"/>
          <a:srcRect/>
          <a:stretch>
            <a:fillRect/>
          </a:stretch>
        </p:blipFill>
        <p:spPr bwMode="auto">
          <a:xfrm>
            <a:off x="4139953" y="4365104"/>
            <a:ext cx="2304256" cy="1944216"/>
          </a:xfrm>
          <a:prstGeom prst="rect">
            <a:avLst/>
          </a:prstGeom>
          <a:noFill/>
        </p:spPr>
      </p:pic>
      <p:pic>
        <p:nvPicPr>
          <p:cNvPr id="15365" name="Picture 5" descr="C:\Users\HOME\Desktop\iK10M8O50.jpg"/>
          <p:cNvPicPr>
            <a:picLocks noChangeAspect="1" noChangeArrowheads="1"/>
          </p:cNvPicPr>
          <p:nvPr/>
        </p:nvPicPr>
        <p:blipFill>
          <a:blip r:embed="rId5" cstate="print"/>
          <a:srcRect/>
          <a:stretch>
            <a:fillRect/>
          </a:stretch>
        </p:blipFill>
        <p:spPr bwMode="auto">
          <a:xfrm>
            <a:off x="6516216" y="4365104"/>
            <a:ext cx="2232248" cy="19442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4664"/>
            <a:ext cx="5076056" cy="5675461"/>
          </a:xfrm>
        </p:spPr>
        <p:txBody>
          <a:bodyPr/>
          <a:lstStyle/>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But there were some people, who decided to blow the House of Lords and hid 36 barrels of gunpowder under the House of Parliament and to kill the King and the Lords.</a:t>
            </a:r>
            <a:endParaRPr lang="ru-RU" dirty="0" smtClean="0">
              <a:latin typeface="Times New Roman" pitchFamily="18" charset="0"/>
              <a:cs typeface="Times New Roman" pitchFamily="18" charset="0"/>
            </a:endParaRPr>
          </a:p>
          <a:p>
            <a:pPr algn="ctr"/>
            <a:endParaRPr lang="ru-RU" dirty="0"/>
          </a:p>
        </p:txBody>
      </p:sp>
      <p:pic>
        <p:nvPicPr>
          <p:cNvPr id="16386" name="Picture 2" descr="C:\Users\HOME\Desktop\GUNPOWDER-PLOT_2046765a[1].jpg"/>
          <p:cNvPicPr>
            <a:picLocks noChangeAspect="1" noChangeArrowheads="1"/>
          </p:cNvPicPr>
          <p:nvPr/>
        </p:nvPicPr>
        <p:blipFill>
          <a:blip r:embed="rId2" cstate="print"/>
          <a:srcRect/>
          <a:stretch>
            <a:fillRect/>
          </a:stretch>
        </p:blipFill>
        <p:spPr bwMode="auto">
          <a:xfrm>
            <a:off x="5292080" y="260648"/>
            <a:ext cx="3600400" cy="2088232"/>
          </a:xfrm>
          <a:prstGeom prst="rect">
            <a:avLst/>
          </a:prstGeom>
          <a:noFill/>
        </p:spPr>
      </p:pic>
      <p:pic>
        <p:nvPicPr>
          <p:cNvPr id="16387" name="Picture 3" descr="C:\Users\HOME\Desktop\i[8].jpg"/>
          <p:cNvPicPr>
            <a:picLocks noChangeAspect="1" noChangeArrowheads="1"/>
          </p:cNvPicPr>
          <p:nvPr/>
        </p:nvPicPr>
        <p:blipFill>
          <a:blip r:embed="rId3" cstate="print"/>
          <a:srcRect/>
          <a:stretch>
            <a:fillRect/>
          </a:stretch>
        </p:blipFill>
        <p:spPr bwMode="auto">
          <a:xfrm>
            <a:off x="5292080" y="2492896"/>
            <a:ext cx="3600400" cy="2187076"/>
          </a:xfrm>
          <a:prstGeom prst="rect">
            <a:avLst/>
          </a:prstGeom>
          <a:noFill/>
        </p:spPr>
      </p:pic>
      <p:pic>
        <p:nvPicPr>
          <p:cNvPr id="16388" name="Picture 4" descr="C:\Users\HOME\Desktop\Guy-Fawkes-british[1].jpg"/>
          <p:cNvPicPr>
            <a:picLocks noChangeAspect="1" noChangeArrowheads="1"/>
          </p:cNvPicPr>
          <p:nvPr/>
        </p:nvPicPr>
        <p:blipFill>
          <a:blip r:embed="rId4" cstate="print"/>
          <a:srcRect/>
          <a:stretch>
            <a:fillRect/>
          </a:stretch>
        </p:blipFill>
        <p:spPr bwMode="auto">
          <a:xfrm>
            <a:off x="5292080" y="4797152"/>
            <a:ext cx="3600400" cy="18578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3928" y="1268760"/>
            <a:ext cx="5067672" cy="4811365"/>
          </a:xfrm>
        </p:spPr>
        <p:txBody>
          <a:bodyPr/>
          <a:lstStyle/>
          <a:p>
            <a:pPr algn="just"/>
            <a:r>
              <a:rPr lang="en-US" dirty="0" smtClean="0">
                <a:latin typeface="Times New Roman" pitchFamily="18" charset="0"/>
                <a:cs typeface="Times New Roman" pitchFamily="18" charset="0"/>
              </a:rPr>
              <a:t>But it wasn’t going to happen. One of the conspirators decided to warn the Lord </a:t>
            </a:r>
            <a:r>
              <a:rPr lang="en-US" dirty="0" err="1" smtClean="0">
                <a:latin typeface="Times New Roman" pitchFamily="18" charset="0"/>
                <a:cs typeface="Times New Roman" pitchFamily="18" charset="0"/>
              </a:rPr>
              <a:t>Montengro</a:t>
            </a:r>
            <a:r>
              <a:rPr lang="en-US" dirty="0" smtClean="0">
                <a:latin typeface="Times New Roman" pitchFamily="18" charset="0"/>
                <a:cs typeface="Times New Roman" pitchFamily="18" charset="0"/>
              </a:rPr>
              <a:t> (one of his relatives) by writing him a letter. The King was informed and prepared a trap for the Catholics. </a:t>
            </a:r>
            <a:endParaRPr lang="ru-RU" dirty="0" smtClean="0">
              <a:latin typeface="Times New Roman" pitchFamily="18" charset="0"/>
              <a:cs typeface="Times New Roman" pitchFamily="18" charset="0"/>
            </a:endParaRPr>
          </a:p>
          <a:p>
            <a:pPr>
              <a:buNone/>
            </a:pPr>
            <a:endParaRPr lang="ru-RU" dirty="0"/>
          </a:p>
        </p:txBody>
      </p:sp>
      <p:pic>
        <p:nvPicPr>
          <p:cNvPr id="17413" name="Picture 5" descr="C:\Users\HOME\Desktop\potw_04[1].jpg"/>
          <p:cNvPicPr>
            <a:picLocks noChangeAspect="1" noChangeArrowheads="1"/>
          </p:cNvPicPr>
          <p:nvPr/>
        </p:nvPicPr>
        <p:blipFill>
          <a:blip r:embed="rId2" cstate="print"/>
          <a:srcRect/>
          <a:stretch>
            <a:fillRect/>
          </a:stretch>
        </p:blipFill>
        <p:spPr bwMode="auto">
          <a:xfrm>
            <a:off x="285754" y="692696"/>
            <a:ext cx="3528392" cy="2520280"/>
          </a:xfrm>
          <a:prstGeom prst="rect">
            <a:avLst/>
          </a:prstGeom>
          <a:noFill/>
        </p:spPr>
      </p:pic>
      <p:pic>
        <p:nvPicPr>
          <p:cNvPr id="17414" name="Picture 6" descr="C:\Users\HOME\Desktop\Crowd-Gathered-Around-The-Lewes-War-Memorial-To-Light-Crosses-During-Guy-Fawkes-Night-Parade[1].jpg"/>
          <p:cNvPicPr>
            <a:picLocks noChangeAspect="1" noChangeArrowheads="1"/>
          </p:cNvPicPr>
          <p:nvPr/>
        </p:nvPicPr>
        <p:blipFill>
          <a:blip r:embed="rId3" cstate="print"/>
          <a:srcRect/>
          <a:stretch>
            <a:fillRect/>
          </a:stretch>
        </p:blipFill>
        <p:spPr bwMode="auto">
          <a:xfrm>
            <a:off x="285754" y="3645024"/>
            <a:ext cx="3528392" cy="27363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04664"/>
            <a:ext cx="8686800" cy="5675461"/>
          </a:xfrm>
        </p:spPr>
        <p:txBody>
          <a:bodyPr/>
          <a:lstStyle/>
          <a:p>
            <a:pPr algn="ctr"/>
            <a:r>
              <a:rPr lang="en-US" sz="3600" dirty="0" smtClean="0">
                <a:latin typeface="Times New Roman" pitchFamily="18" charset="0"/>
                <a:cs typeface="Times New Roman" pitchFamily="18" charset="0"/>
              </a:rPr>
              <a:t>And when Guy Fawkes went to the basement to set the barrels of gunpowder on fire, he was taken red-handed. </a:t>
            </a:r>
            <a:endParaRPr lang="ru-RU" sz="3600" dirty="0" smtClean="0">
              <a:latin typeface="Times New Roman" pitchFamily="18" charset="0"/>
              <a:cs typeface="Times New Roman" pitchFamily="18" charset="0"/>
            </a:endParaRPr>
          </a:p>
          <a:p>
            <a:endParaRPr lang="ru-RU" dirty="0"/>
          </a:p>
        </p:txBody>
      </p:sp>
      <p:pic>
        <p:nvPicPr>
          <p:cNvPr id="18434" name="Picture 2" descr="C:\Users\HOME\Desktop\guyfawkes-1600x720[1].jpg"/>
          <p:cNvPicPr>
            <a:picLocks noChangeAspect="1" noChangeArrowheads="1"/>
          </p:cNvPicPr>
          <p:nvPr/>
        </p:nvPicPr>
        <p:blipFill>
          <a:blip r:embed="rId2" cstate="print"/>
          <a:srcRect/>
          <a:stretch>
            <a:fillRect/>
          </a:stretch>
        </p:blipFill>
        <p:spPr bwMode="auto">
          <a:xfrm>
            <a:off x="179512" y="2132856"/>
            <a:ext cx="4536504" cy="4536504"/>
          </a:xfrm>
          <a:prstGeom prst="rect">
            <a:avLst/>
          </a:prstGeom>
          <a:noFill/>
        </p:spPr>
      </p:pic>
      <p:pic>
        <p:nvPicPr>
          <p:cNvPr id="18435" name="Picture 3" descr="C:\Users\HOME\Desktop\v0_master[1].jpg"/>
          <p:cNvPicPr>
            <a:picLocks noChangeAspect="1" noChangeArrowheads="1"/>
          </p:cNvPicPr>
          <p:nvPr/>
        </p:nvPicPr>
        <p:blipFill>
          <a:blip r:embed="rId3" cstate="print"/>
          <a:srcRect/>
          <a:stretch>
            <a:fillRect/>
          </a:stretch>
        </p:blipFill>
        <p:spPr bwMode="auto">
          <a:xfrm>
            <a:off x="4788024" y="2132856"/>
            <a:ext cx="4176464" cy="45571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76672"/>
            <a:ext cx="8686800" cy="5603453"/>
          </a:xfrm>
        </p:spPr>
        <p:txBody>
          <a:bodyPr>
            <a:normAutofit/>
          </a:bodyPr>
          <a:lstStyle/>
          <a:p>
            <a:pPr algn="ctr"/>
            <a:r>
              <a:rPr lang="en-US" sz="3600" dirty="0" smtClean="0">
                <a:latin typeface="Times New Roman" pitchFamily="18" charset="0"/>
                <a:cs typeface="Times New Roman" pitchFamily="18" charset="0"/>
              </a:rPr>
              <a:t>Under torture, he quickly «split» and called the names of all the conspirators.</a:t>
            </a:r>
            <a:endParaRPr lang="ru-RU" sz="3600" dirty="0" smtClean="0">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pic>
        <p:nvPicPr>
          <p:cNvPr id="5" name="Picture 2" descr="C:\Users\HOME\Desktop\1679655457f01c82acc[1].jpg"/>
          <p:cNvPicPr>
            <a:picLocks noChangeAspect="1" noChangeArrowheads="1"/>
          </p:cNvPicPr>
          <p:nvPr/>
        </p:nvPicPr>
        <p:blipFill>
          <a:blip r:embed="rId2" cstate="print"/>
          <a:srcRect/>
          <a:stretch>
            <a:fillRect/>
          </a:stretch>
        </p:blipFill>
        <p:spPr bwMode="auto">
          <a:xfrm>
            <a:off x="323528" y="1844824"/>
            <a:ext cx="4464496" cy="4680520"/>
          </a:xfrm>
          <a:prstGeom prst="rect">
            <a:avLst/>
          </a:prstGeom>
          <a:noFill/>
        </p:spPr>
      </p:pic>
      <p:pic>
        <p:nvPicPr>
          <p:cNvPr id="19459" name="Picture 3" descr="C:\Users\HOME\Desktop\15-6[1].jpg"/>
          <p:cNvPicPr>
            <a:picLocks noChangeAspect="1" noChangeArrowheads="1"/>
          </p:cNvPicPr>
          <p:nvPr/>
        </p:nvPicPr>
        <p:blipFill>
          <a:blip r:embed="rId3" cstate="print"/>
          <a:srcRect/>
          <a:stretch>
            <a:fillRect/>
          </a:stretch>
        </p:blipFill>
        <p:spPr bwMode="auto">
          <a:xfrm>
            <a:off x="4860032" y="1844824"/>
            <a:ext cx="4032448" cy="46805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124744"/>
            <a:ext cx="4699248" cy="4608513"/>
          </a:xfrm>
        </p:spPr>
        <p:txBody>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He was executed, but we know his name now because Guy Fawkes night is celebrated every year. This holiday is noisy and funny.</a:t>
            </a:r>
            <a:endParaRPr lang="ru-RU" dirty="0" smtClean="0">
              <a:latin typeface="Times New Roman" pitchFamily="18" charset="0"/>
              <a:cs typeface="Times New Roman" pitchFamily="18" charset="0"/>
            </a:endParaRPr>
          </a:p>
          <a:p>
            <a:endParaRPr lang="ru-RU" dirty="0"/>
          </a:p>
        </p:txBody>
      </p:sp>
      <p:pic>
        <p:nvPicPr>
          <p:cNvPr id="20483" name="Picture 3" descr="C:\Users\HOME\Desktop\_70933068_70933066[1].jpg"/>
          <p:cNvPicPr>
            <a:picLocks noChangeAspect="1" noChangeArrowheads="1"/>
          </p:cNvPicPr>
          <p:nvPr/>
        </p:nvPicPr>
        <p:blipFill>
          <a:blip r:embed="rId2" cstate="print"/>
          <a:srcRect/>
          <a:stretch>
            <a:fillRect/>
          </a:stretch>
        </p:blipFill>
        <p:spPr bwMode="auto">
          <a:xfrm>
            <a:off x="5004048" y="1844824"/>
            <a:ext cx="3960440" cy="38164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5976" y="1554163"/>
            <a:ext cx="4635624" cy="3891062"/>
          </a:xfrm>
        </p:spPr>
        <p:txBody>
          <a:bodyPr>
            <a:normAutofit lnSpcReduction="10000"/>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day is full of lights, joy and bright fireworks. People go to the street in carnival costumes, hide their faces behind masks exploding firecrackers.</a:t>
            </a:r>
            <a:r>
              <a:rPr lang="en-US" dirty="0" smtClean="0"/>
              <a:t/>
            </a:r>
            <a:br>
              <a:rPr lang="en-US" dirty="0" smtClean="0"/>
            </a:br>
            <a:endParaRPr lang="ru-RU" dirty="0"/>
          </a:p>
        </p:txBody>
      </p:sp>
      <p:pic>
        <p:nvPicPr>
          <p:cNvPr id="21506" name="Picture 2" descr="C:\Users\HOME\Desktop\154122005[1].jpg"/>
          <p:cNvPicPr>
            <a:picLocks noChangeAspect="1" noChangeArrowheads="1"/>
          </p:cNvPicPr>
          <p:nvPr/>
        </p:nvPicPr>
        <p:blipFill>
          <a:blip r:embed="rId2" cstate="print"/>
          <a:srcRect/>
          <a:stretch>
            <a:fillRect/>
          </a:stretch>
        </p:blipFill>
        <p:spPr bwMode="auto">
          <a:xfrm>
            <a:off x="179512" y="692696"/>
            <a:ext cx="4104456" cy="2808312"/>
          </a:xfrm>
          <a:prstGeom prst="rect">
            <a:avLst/>
          </a:prstGeom>
          <a:noFill/>
        </p:spPr>
      </p:pic>
      <p:pic>
        <p:nvPicPr>
          <p:cNvPr id="21508" name="Picture 4" descr="C:\Users\HOME\Desktop\fireworks-display[1].jpg"/>
          <p:cNvPicPr>
            <a:picLocks noChangeAspect="1" noChangeArrowheads="1"/>
          </p:cNvPicPr>
          <p:nvPr/>
        </p:nvPicPr>
        <p:blipFill>
          <a:blip r:embed="rId3" cstate="print"/>
          <a:srcRect/>
          <a:stretch>
            <a:fillRect/>
          </a:stretch>
        </p:blipFill>
        <p:spPr bwMode="auto">
          <a:xfrm>
            <a:off x="179512" y="3789040"/>
            <a:ext cx="4104456" cy="288032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7">
      <a:dk1>
        <a:sysClr val="windowText" lastClr="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TotalTime>
  <Words>399</Words>
  <Application>Microsoft Office PowerPoint</Application>
  <PresentationFormat>Экран (4:3)</PresentationFormat>
  <Paragraphs>31</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Franklin Gothic Book</vt:lpstr>
      <vt:lpstr>Franklin Gothic Medium</vt:lpstr>
      <vt:lpstr>Times New Roman</vt:lpstr>
      <vt:lpstr>Wingdings 2</vt:lpstr>
      <vt:lpstr>Трек</vt:lpstr>
      <vt:lpstr> Guy Fawkes Day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Interesting facts about this holiday. </vt:lpstr>
      <vt:lpstr>   Most of you watched the film  « V for Vendetta» Remember, remember The fifth of November… </vt:lpstr>
      <vt:lpstr>The Guy Fawkes mask. </vt:lpstr>
      <vt:lpstr>Thank you for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Guy Fawkes Day</dc:title>
  <dc:creator>HOME</dc:creator>
  <cp:lastModifiedBy>Учитель</cp:lastModifiedBy>
  <cp:revision>24</cp:revision>
  <dcterms:created xsi:type="dcterms:W3CDTF">2018-01-31T11:44:50Z</dcterms:created>
  <dcterms:modified xsi:type="dcterms:W3CDTF">2018-02-12T12:58:35Z</dcterms:modified>
</cp:coreProperties>
</file>