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3" r:id="rId9"/>
    <p:sldId id="279" r:id="rId10"/>
    <p:sldId id="264" r:id="rId11"/>
    <p:sldId id="283" r:id="rId12"/>
    <p:sldId id="273" r:id="rId13"/>
    <p:sldId id="272" r:id="rId14"/>
    <p:sldId id="271" r:id="rId15"/>
    <p:sldId id="270" r:id="rId16"/>
    <p:sldId id="280" r:id="rId17"/>
    <p:sldId id="269" r:id="rId18"/>
    <p:sldId id="268" r:id="rId19"/>
    <p:sldId id="286" r:id="rId20"/>
    <p:sldId id="266" r:id="rId21"/>
    <p:sldId id="287" r:id="rId22"/>
    <p:sldId id="275" r:id="rId23"/>
    <p:sldId id="288" r:id="rId24"/>
    <p:sldId id="267" r:id="rId25"/>
    <p:sldId id="276" r:id="rId26"/>
    <p:sldId id="277" r:id="rId27"/>
    <p:sldId id="278" r:id="rId28"/>
    <p:sldId id="290" r:id="rId29"/>
    <p:sldId id="293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4660"/>
  </p:normalViewPr>
  <p:slideViewPr>
    <p:cSldViewPr>
      <p:cViewPr varScale="1">
        <p:scale>
          <a:sx n="80" d="100"/>
          <a:sy n="80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8253442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Изучение качества питьевой воды </a:t>
            </a:r>
            <a:br>
              <a:rPr lang="ru-RU" sz="4000" dirty="0" smtClean="0"/>
            </a:br>
            <a:r>
              <a:rPr lang="ru-RU" sz="4000" dirty="0" smtClean="0"/>
              <a:t>г. Улан-Удэ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228536"/>
            <a:ext cx="8463314" cy="3415174"/>
          </a:xfrm>
        </p:spPr>
        <p:txBody>
          <a:bodyPr>
            <a:normAutofit/>
          </a:bodyPr>
          <a:lstStyle/>
          <a:p>
            <a:pPr lvl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Работу выполнили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учащиеся МАОУ «Гимназия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14»                           г. Улан-Удэ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Атутова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Яна,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Дамбуева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Анастасия,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Елбоева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Полина,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Жамбалдоржиев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Данзан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hangingPunct="0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Л.А.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Россихина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930831" cy="942197"/>
          </a:xfrm>
        </p:spPr>
        <p:txBody>
          <a:bodyPr/>
          <a:lstStyle/>
          <a:p>
            <a:r>
              <a:rPr lang="ru-RU" sz="4800" dirty="0" smtClean="0"/>
              <a:t>Кислород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285860"/>
            <a:ext cx="4786346" cy="43376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2Mn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 + 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 + 4OH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 = 2MnO(OH)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↓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MnO(OH)</a:t>
            </a:r>
            <a:r>
              <a:rPr lang="pt-BR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 + 2J</a:t>
            </a:r>
            <a:r>
              <a:rPr lang="pt-BR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 + 4H</a:t>
            </a:r>
            <a:r>
              <a:rPr lang="pt-BR" sz="24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 = Mn</a:t>
            </a:r>
            <a:r>
              <a:rPr lang="pt-BR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 + J</a:t>
            </a:r>
            <a:r>
              <a:rPr lang="pt-BR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 + 3H</a:t>
            </a:r>
            <a:r>
              <a:rPr lang="pt-BR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 + 2S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 = 2J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+S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endParaRPr lang="ru-RU" sz="2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крахмал -&gt; синее окрашивание.</a:t>
            </a:r>
            <a:endParaRPr lang="ru-RU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12" name="Picture 4" descr="https://sun9-2.userapi.com/c824501/v824501721/f499c/lT9JllwGz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857232"/>
            <a:ext cx="4000496" cy="4011609"/>
          </a:xfrm>
          <a:prstGeom prst="rect">
            <a:avLst/>
          </a:prstGeom>
          <a:noFill/>
        </p:spPr>
      </p:pic>
      <p:pic>
        <p:nvPicPr>
          <p:cNvPr id="21506" name="Picture 2" descr="http://www.eco.nw.ru/lib/data/09/4/030409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143512"/>
            <a:ext cx="3357586" cy="130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Кислород</a:t>
            </a:r>
            <a:endParaRPr lang="ru-RU" sz="4400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786103"/>
              </p:ext>
            </p:extLst>
          </p:nvPr>
        </p:nvGraphicFramePr>
        <p:xfrm>
          <a:off x="357158" y="3571876"/>
          <a:ext cx="8291496" cy="3108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81916"/>
                <a:gridCol w="1381916"/>
                <a:gridCol w="1458534"/>
                <a:gridCol w="1305298"/>
                <a:gridCol w="1381916"/>
                <a:gridCol w="1381916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вещества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Водопроводная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№ 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АкваБур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Санитарные  нормы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</a:tr>
              <a:tr h="63099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20,8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20,8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40 мг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Отклонений от нормы нет</a:t>
                      </a:r>
                    </a:p>
                  </a:txBody>
                  <a:tcPr marL="54984" marR="5498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2743200" cy="1162050"/>
          </a:xfrm>
        </p:spPr>
        <p:txBody>
          <a:bodyPr/>
          <a:lstStyle/>
          <a:p>
            <a:r>
              <a:rPr lang="ru-RU" sz="4400" dirty="0" smtClean="0"/>
              <a:t>Нитраты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7143163"/>
              </p:ext>
            </p:extLst>
          </p:nvPr>
        </p:nvGraphicFramePr>
        <p:xfrm>
          <a:off x="323526" y="3214686"/>
          <a:ext cx="8820474" cy="33751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70079"/>
                <a:gridCol w="1470079"/>
                <a:gridCol w="1470079"/>
                <a:gridCol w="1470079"/>
                <a:gridCol w="1470079"/>
                <a:gridCol w="1470079"/>
              </a:tblGrid>
              <a:tr h="182070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вещества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Водопроводная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№ 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АкваБур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Санитарные  нормы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</a:tr>
              <a:tr h="1108254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0,1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более следов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Отклонений от нормы нет</a:t>
                      </a:r>
                    </a:p>
                  </a:txBody>
                  <a:tcPr marL="54984" marR="54984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602" y="714356"/>
            <a:ext cx="3300398" cy="243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90736" cy="1169228"/>
          </a:xfrm>
        </p:spPr>
        <p:txBody>
          <a:bodyPr/>
          <a:lstStyle/>
          <a:p>
            <a:r>
              <a:rPr lang="ru-RU" sz="4400" dirty="0" smtClean="0"/>
              <a:t>Фосфаты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5990191"/>
              </p:ext>
            </p:extLst>
          </p:nvPr>
        </p:nvGraphicFramePr>
        <p:xfrm>
          <a:off x="214284" y="3071810"/>
          <a:ext cx="8715432" cy="35719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52572"/>
                <a:gridCol w="1452572"/>
                <a:gridCol w="1452572"/>
                <a:gridCol w="1452572"/>
                <a:gridCol w="1452572"/>
                <a:gridCol w="1452572"/>
              </a:tblGrid>
              <a:tr h="200906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вещества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857" marR="53857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Водопроводная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857" marR="53857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№ 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857" marR="53857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АкваБур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857" marR="538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Санитарные  нормы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93" marR="403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93" marR="40393" marT="0" marB="0"/>
                </a:tc>
              </a:tr>
              <a:tr h="1562831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857" marR="538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0,2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393" marR="403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0,2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393" marR="403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0,3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393" marR="40393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857" marR="538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Отклонений от нормы нет</a:t>
                      </a:r>
                    </a:p>
                  </a:txBody>
                  <a:tcPr marL="53857" marR="5385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2743200" cy="1162050"/>
          </a:xfrm>
        </p:spPr>
        <p:txBody>
          <a:bodyPr/>
          <a:lstStyle/>
          <a:p>
            <a:r>
              <a:rPr lang="ru-RU" sz="4400" dirty="0" smtClean="0"/>
              <a:t>Сульфаты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8507248"/>
              </p:ext>
            </p:extLst>
          </p:nvPr>
        </p:nvGraphicFramePr>
        <p:xfrm>
          <a:off x="214282" y="3786190"/>
          <a:ext cx="8496162" cy="28163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16027"/>
                <a:gridCol w="1416027"/>
                <a:gridCol w="1416027"/>
                <a:gridCol w="1416027"/>
                <a:gridCol w="1416027"/>
                <a:gridCol w="1416027"/>
              </a:tblGrid>
              <a:tr h="11430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вещества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3" marR="5498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Водопроводная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3" marR="5498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№ 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3" marR="5498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АкваБур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3" marR="549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Санитарные  нормы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</a:tr>
              <a:tr h="63099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3" marR="549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38,4мг/л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38,4мг/л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76,8мг/л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150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3" marR="549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Отклонений  от нормы нет</a:t>
                      </a:r>
                    </a:p>
                  </a:txBody>
                  <a:tcPr marL="54983" marR="5498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Водородный показатель, Общая жесткость, Аммоний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377292"/>
              </p:ext>
            </p:extLst>
          </p:nvPr>
        </p:nvGraphicFramePr>
        <p:xfrm>
          <a:off x="323528" y="2924944"/>
          <a:ext cx="8501118" cy="32215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16853"/>
                <a:gridCol w="1416853"/>
                <a:gridCol w="1416853"/>
                <a:gridCol w="1416853"/>
                <a:gridCol w="1416853"/>
                <a:gridCol w="1416853"/>
              </a:tblGrid>
              <a:tr h="113664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Определение</a:t>
                      </a:r>
                      <a:r>
                        <a:rPr lang="ru-RU" sz="2000" baseline="0" dirty="0" smtClean="0"/>
                        <a:t> вещества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Водопроводная</a:t>
                      </a:r>
                      <a:r>
                        <a:rPr lang="ru-RU" sz="2000" baseline="0" dirty="0" smtClean="0"/>
                        <a:t> вода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Школа № 14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</a:t>
                      </a:r>
                      <a:r>
                        <a:rPr lang="ru-RU" sz="2000" dirty="0" err="1" smtClean="0"/>
                        <a:t>АкваБур</a:t>
                      </a:r>
                      <a:r>
                        <a:rPr lang="ru-RU" sz="2000" dirty="0" smtClean="0"/>
                        <a:t>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Санитарные  нормы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Вывод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09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Водородный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показатель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6,5-8,5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Отклонений  от нормы нет</a:t>
                      </a:r>
                    </a:p>
                  </a:txBody>
                  <a:tcPr/>
                </a:tc>
              </a:tr>
              <a:tr h="6309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жесткость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Мг-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экв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Мг-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0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Calibri" pitchFamily="34"/>
                          <a:ea typeface="Lucida Sans Unicode" pitchFamily="2"/>
                          <a:cs typeface="Tahoma" pitchFamily="2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Мг-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экв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Calibri" pitchFamily="34"/>
                          <a:ea typeface="Lucida Sans Unicode" pitchFamily="2"/>
                          <a:cs typeface="Tahoma" pitchFamily="2"/>
                        </a:rPr>
                        <a:t>1,5-7 Мг-</a:t>
                      </a:r>
                      <a:r>
                        <a:rPr lang="ru-RU" sz="1600" b="0" i="0" u="none" strike="noStrike" kern="1200" cap="none" spc="0" baseline="0" dirty="0" err="1" smtClean="0">
                          <a:solidFill>
                            <a:srgbClr val="000000"/>
                          </a:solidFill>
                          <a:uFillTx/>
                          <a:latin typeface="Calibri" pitchFamily="34"/>
                          <a:ea typeface="Lucida Sans Unicode" pitchFamily="2"/>
                          <a:cs typeface="Tahoma" pitchFamily="2"/>
                        </a:rPr>
                        <a:t>экв</a:t>
                      </a:r>
                      <a:r>
                        <a:rPr lang="ru-RU" sz="1600" b="0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Calibri" pitchFamily="34"/>
                          <a:ea typeface="Lucida Sans Unicode" pitchFamily="2"/>
                          <a:cs typeface="Tahoma" pitchFamily="2"/>
                        </a:rPr>
                        <a:t>/л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cap="none" spc="0" baseline="0" dirty="0" smtClean="0">
                        <a:solidFill>
                          <a:srgbClr val="000000"/>
                        </a:solidFill>
                        <a:uFillTx/>
                        <a:latin typeface="Calibri" pitchFamily="34"/>
                        <a:ea typeface="Lucida Sans Unicode" pitchFamily="2"/>
                        <a:cs typeface="Tahoma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Отклонений  от нормы нет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9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Аммоний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 более следов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Отклонений  от нормы нет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Водородный показатель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89954"/>
            <a:ext cx="6215106" cy="47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814192" cy="754408"/>
          </a:xfrm>
        </p:spPr>
        <p:txBody>
          <a:bodyPr/>
          <a:lstStyle/>
          <a:p>
            <a:r>
              <a:rPr lang="ru-RU" sz="4400" dirty="0" smtClean="0"/>
              <a:t>Общее железо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3318785"/>
              </p:ext>
            </p:extLst>
          </p:nvPr>
        </p:nvGraphicFramePr>
        <p:xfrm>
          <a:off x="428596" y="3286124"/>
          <a:ext cx="8469180" cy="335325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11530"/>
                <a:gridCol w="1411530"/>
                <a:gridCol w="1411530"/>
                <a:gridCol w="1411530"/>
                <a:gridCol w="1411530"/>
                <a:gridCol w="1411530"/>
              </a:tblGrid>
              <a:tr h="179877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вещества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Водопроводная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№ 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АкваБур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Санитарные  нормы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</a:tr>
              <a:tr h="1094909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0,1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0,3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Отклонений  от нормы нет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276" y="97545"/>
            <a:ext cx="2743200" cy="1162050"/>
          </a:xfrm>
        </p:spPr>
        <p:txBody>
          <a:bodyPr/>
          <a:lstStyle/>
          <a:p>
            <a:r>
              <a:rPr lang="ru-RU" sz="4400" dirty="0" smtClean="0"/>
              <a:t>Хлориды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9031233"/>
              </p:ext>
            </p:extLst>
          </p:nvPr>
        </p:nvGraphicFramePr>
        <p:xfrm>
          <a:off x="285718" y="3643314"/>
          <a:ext cx="8677986" cy="36738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46331"/>
                <a:gridCol w="1446331"/>
                <a:gridCol w="1446331"/>
                <a:gridCol w="1446331"/>
                <a:gridCol w="1446331"/>
                <a:gridCol w="1446331"/>
              </a:tblGrid>
              <a:tr h="175357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вещества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Водопроводная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№ 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АкваБур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Санитарные  нормы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</a:tr>
              <a:tr h="131137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17,75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17,75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17,75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350 мг/л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Отклонений от нормы нет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Хлориды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928802"/>
            <a:ext cx="5500726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Данная работа выполнена в рамках реализации проекта КРИСТАЛЛ- победителя конкурса президентских грантов</a:t>
            </a:r>
          </a:p>
          <a:p>
            <a:r>
              <a:rPr lang="ru-RU" dirty="0" smtClean="0"/>
              <a:t>Научный консультант проекта-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Карпович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Субанаков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754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0570"/>
            <a:ext cx="7673506" cy="1162050"/>
          </a:xfrm>
        </p:spPr>
        <p:txBody>
          <a:bodyPr/>
          <a:lstStyle/>
          <a:p>
            <a:r>
              <a:rPr lang="ru-RU" sz="4400" dirty="0" err="1" smtClean="0"/>
              <a:t>ТДС-метр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14282" y="1700808"/>
            <a:ext cx="8429684" cy="187106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Жёсткость воды — совокупность химических и физических свойств воды, связанных с содержанием в ней растворённых солей щёлочноземельных металлов, главным образом, кальция и магния (так называемых «солей жёсткости»)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6395034"/>
              </p:ext>
            </p:extLst>
          </p:nvPr>
        </p:nvGraphicFramePr>
        <p:xfrm>
          <a:off x="214282" y="3500438"/>
          <a:ext cx="8570298" cy="31821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28383"/>
                <a:gridCol w="1428383"/>
                <a:gridCol w="1428383"/>
                <a:gridCol w="1428383"/>
                <a:gridCol w="1428383"/>
                <a:gridCol w="1428383"/>
              </a:tblGrid>
              <a:tr h="114456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вещества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3" marR="5498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Водопроводная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3" marR="5498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№ 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3" marR="5498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АкваБур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3" marR="549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Санитарные  нормы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</a:tr>
              <a:tr h="17895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3" marR="549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170-173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3" marR="549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Отклонений от нормы нет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3" marR="5498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err="1" smtClean="0"/>
              <a:t>ТДС-метр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4643470" cy="45425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57818" y="1928802"/>
            <a:ext cx="3786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TDS расшифровывается и переводится как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Dissolved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Solids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общее содержание растворенных твердых веществ.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Спереди находятся кнопка включения/выключения, кнопка фиксации показаний и дисплей для вывода показаний.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8070"/>
            <a:ext cx="8501090" cy="1162050"/>
          </a:xfrm>
        </p:spPr>
        <p:txBody>
          <a:bodyPr/>
          <a:lstStyle/>
          <a:p>
            <a:r>
              <a:rPr lang="en-US" sz="4400" dirty="0" smtClean="0"/>
              <a:t>Water checker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142984"/>
            <a:ext cx="8572560" cy="228601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прибор для определения степени загрязнения воды. Нужно налить несколько капель в специальный резервуар и нажать на одну кнопку. Через несколько секунд результат отобразиться на дисплее в виде цифрового значения и смайликов. После этого вы точно будете знать, что за вода в данном источнике, можно ли ее пить.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7334435"/>
              </p:ext>
            </p:extLst>
          </p:nvPr>
        </p:nvGraphicFramePr>
        <p:xfrm>
          <a:off x="214277" y="3429000"/>
          <a:ext cx="8715444" cy="34501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52574"/>
                <a:gridCol w="1452574"/>
                <a:gridCol w="1452574"/>
                <a:gridCol w="1452574"/>
                <a:gridCol w="1452574"/>
                <a:gridCol w="1452574"/>
              </a:tblGrid>
              <a:tr h="189565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вещества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Водопроводная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№ 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АкваБур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Санитарные  нормы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</a:tr>
              <a:tr h="1533341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38" marR="41238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84" marR="5498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Отклонений от нормы нет</a:t>
                      </a:r>
                    </a:p>
                  </a:txBody>
                  <a:tcPr marL="54984" marR="5498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Water checker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928802"/>
            <a:ext cx="5429288" cy="4725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3720" y="3286124"/>
            <a:ext cx="2520280" cy="24662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отчистки питьевой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6929486" cy="435771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1.Кипячение.</a:t>
            </a:r>
          </a:p>
          <a:p>
            <a:pPr marL="0" lv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При кипячении воды уничтожаются бактерии, вода умягчается, испаряются легколетучие органические вещества и часть свободного хлора. Но возрастает концентрация солей, тяжелых металлов, пестицидов, органических веществ.</a:t>
            </a:r>
          </a:p>
          <a:p>
            <a:pPr marL="0" lv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Lucida Sans Unicode" pitchFamily="2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Хлор, связанный с органикой, при нагревании превращается в страшнейший яд - мощный канцероген, относящиеся к категории особо опасных ядов.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отчистки питьевой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554960" cy="438912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sz="3100" b="1" u="sng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2.Очистка воды кремнем.</a:t>
            </a:r>
          </a:p>
          <a:p>
            <a:pPr lvl="0"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Кремень - минерал, в основе которого содержится двуокись кремния SiO2, является уникальным биокатализатором окислительно-восстановительных реакций в нашем организме.</a:t>
            </a:r>
          </a:p>
          <a:p>
            <a:pPr lvl="0"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Настоянная на кремне вода повышает свою прозрачность и одновременно нейтрализует присутствующие в воде примеси: аммиак и соли аммония, железо, нитраты, хлор, ионы тяжелых металлов, ртутные и фосфорорганические соединения, радионуклиды.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935480"/>
            <a:ext cx="2943994" cy="437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отчистки питьевой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4329114" cy="470823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2.Очистка воды серебром</a:t>
            </a:r>
          </a:p>
          <a:p>
            <a:pPr mar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В свете современных представлений, серебро рассматривается как микроэлемент, необходимый для нормального функционирования внутренних органов и систем, а также как мощное средство, повышающее иммунитет и активно воздействующее на болезнетворные бактерии и вирусы.</a:t>
            </a:r>
          </a:p>
          <a:p>
            <a:pPr marL="0" lv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Lucida Sans Unicode" pitchFamily="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7496" y="2000240"/>
            <a:ext cx="4536504" cy="340846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отчистки питьевой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61456"/>
            <a:ext cx="3571868" cy="48965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2.Очистка воды с помощью </a:t>
            </a:r>
            <a:r>
              <a:rPr lang="ru-RU" sz="2400" b="1" u="sng" dirty="0" err="1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шунгита</a:t>
            </a:r>
            <a:endParaRPr lang="ru-RU" sz="2400" b="1" u="sng" dirty="0" smtClean="0">
              <a:solidFill>
                <a:srgbClr val="000000"/>
              </a:solidFill>
              <a:latin typeface="Times New Roman" pitchFamily="18" charset="0"/>
              <a:ea typeface="Lucida Sans Unicode" pitchFamily="2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Шунгит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 – это природный сорбент, используемый для фильтрации воды и очистки ее от вредных примесей.</a:t>
            </a:r>
          </a:p>
          <a:p>
            <a:pPr marL="0" indent="0" algn="ctr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dirty="0" smtClean="0">
              <a:solidFill>
                <a:srgbClr val="000000"/>
              </a:solidFill>
              <a:latin typeface="Calibri" pitchFamily="34"/>
              <a:ea typeface="Lucida Sans Unicode" pitchFamily="2"/>
              <a:cs typeface="Tahoma" pitchFamily="2"/>
            </a:endParaRPr>
          </a:p>
          <a:p>
            <a:pPr marL="0" lvl="0" indent="0" algn="ctr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dirty="0" smtClean="0">
              <a:solidFill>
                <a:srgbClr val="000000"/>
              </a:solidFill>
              <a:latin typeface="Calibri" pitchFamily="34"/>
              <a:ea typeface="Lucida Sans Unicode" pitchFamily="2"/>
              <a:cs typeface="Tahoma" pitchFamily="2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357430"/>
            <a:ext cx="5354882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Способы отчистки питьевой воды. Фильтры – кувшины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Плюсы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0" y="2514600"/>
            <a:ext cx="4468784" cy="4343400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Активированный уголь с вкраплениями удаляет хлор и блокирует развитие в очищенной жидкости микроорганизмов;</a:t>
            </a:r>
          </a:p>
          <a:p>
            <a:pPr fontAlgn="base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Ионообменная смола смягчает воду и снижает минерализацию, задерживая магний, кальций, железо;</a:t>
            </a:r>
          </a:p>
          <a:p>
            <a:pPr fontAlgn="base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Пористый активированный уголь улучшает вкус, цвет и запах за счет удаления органических соединений;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498975" cy="3845720"/>
          </a:xfrm>
        </p:spPr>
        <p:txBody>
          <a:bodyPr/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Невысокая степень очистки в сравнении с другими системами фильтрации;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Частая смена картриджей;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Проточные фильтры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Плюсы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2514600"/>
            <a:ext cx="4497388" cy="43434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Редкая смена фильтрующих элементов (раз в год);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Большой объем воды, доступный для использования без смены фильтрующих элементов;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Вода, очищенная проточными фильтрами, сохраняет в себе весь минеральный состав и не вымывает кальций из организма.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Трудная и дорогостоящая установка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воду, с большим содержанием железа, фильтр быстро забивается и перестает пропускать воду.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Цель и задачи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1490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качество воды, потребляемой жителями г.Улан-Удэ.</a:t>
            </a:r>
          </a:p>
          <a:p>
            <a:pPr lvl="0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776287" lvl="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количественную оценку содержания растворенных солей в питьевой воде, взятой из разных мест г. Улан-Удэ;</a:t>
            </a:r>
          </a:p>
          <a:p>
            <a:pPr marL="776287" lvl="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 влияние состава воды на живые организмы;</a:t>
            </a:r>
          </a:p>
          <a:p>
            <a:pPr marL="776287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наилучший способ очистки питьевой воды;</a:t>
            </a:r>
          </a:p>
          <a:p>
            <a:pPr marL="776287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Выяснить, какие бытовые фильтры и как решают проблему очистки воды.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5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1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Объект, методы и этапы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686700" cy="4389120"/>
          </a:xfrm>
        </p:spPr>
        <p:txBody>
          <a:bodyPr>
            <a:normAutofit fontScale="77500" lnSpcReduction="20000"/>
          </a:bodyPr>
          <a:lstStyle/>
          <a:p>
            <a:pPr marL="261938" lvl="0" indent="0">
              <a:lnSpc>
                <a:spcPct val="150000"/>
              </a:lnSpc>
              <a:buNone/>
            </a:pP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Объект изучения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питьевая вода  г. Улан-Удэ.</a:t>
            </a:r>
          </a:p>
          <a:p>
            <a:pPr marL="261938" lvl="0" indent="0">
              <a:lnSpc>
                <a:spcPct val="150000"/>
              </a:lnSpc>
              <a:buNone/>
            </a:pP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Методы решения поставленных задач: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теоретический (анализ), исследовательский, эмпирический (сравнение, оформление в виде таблиц).</a:t>
            </a:r>
          </a:p>
          <a:p>
            <a:pPr marL="261938" lvl="0" indent="0">
              <a:buNone/>
            </a:pP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Этапы реализации проекта: 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подготовительный  этап (анализ проблем, определение темы проекта, определение цели и задач проекта, составление календарного плана проекта), практический этап (проведение лабораторных исследований и обработка полученных данных), аналитический этап (анализ полученной информации), презентационный этап.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5808" y="785794"/>
            <a:ext cx="1728192" cy="1641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Актуальность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 Вода жизненно необходима. Она нужна везде – в быту, сельском хозяйстве и промышленности. Вода необходима организму в большей степени, чем все остальное, за исключением кислорода. Человек может прожить без пищи 3-4 недели, а без воды – лишь несколько дней.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 Живой клетке вода требуется как для сохранения своей структуры, так и для нормального функционирования; она составляет примерно 2/3 массы тела. Вода помогает регулировать температуру тела, служит в качестве смазки, облегчающей движения суставов. Она играет важную роль в построении и восстановлении тканей тела.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Значение воды в жизни человека.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5534926" cy="4636792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   Вода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- важнейшая составляющая среды нашего обитания. После воздуха, вода второй  по значению компонент, необходимый для человеческой жизни. Насколько важна вода свидетельствует  тот факт, что ее содержание в различных органах составляет 70 - 90%. С возрастом количество воды в организме меняется. Трехмесячный плод содержит 90% воды, новорожденный ребенок – 80%, взрослый человек – 70%.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4926" y="1961206"/>
            <a:ext cx="3582708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5078368" cy="5000636"/>
          </a:xfrm>
        </p:spPr>
        <p:txBody>
          <a:bodyPr>
            <a:normAutofit fontScale="77500" lnSpcReduction="20000"/>
          </a:bodyPr>
          <a:lstStyle/>
          <a:p>
            <a:pPr marL="273050" indent="-273050">
              <a:tabLst>
                <a:tab pos="0" algn="l"/>
              </a:tabLst>
            </a:pP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Вода должна быть «жидкой», биологически доступной, легкоусвояемой, т.е. степень поверхностного натяжения между молекулами воды не должна быть слишком большой. Водопроводная вода имеет степень поверхностного натяжения до 73 дин/кв.см, а внутриклеточная и внеклеточная вода  - около 43 дин/кв.см.</a:t>
            </a:r>
          </a:p>
          <a:p>
            <a:pPr lvl="0"/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Вода должна быть средней жесткости. Так как и очень жесткая и очень мягкая вода одинаково неприемлема для клеток.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188374"/>
            <a:ext cx="3672408" cy="219295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Требования к воде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4820546" cy="6357958"/>
          </a:xfrm>
        </p:spPr>
        <p:txBody>
          <a:bodyPr>
            <a:normAutofit/>
          </a:bodyPr>
          <a:lstStyle/>
          <a:p>
            <a:pPr marL="358775" indent="-358775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Вода должна быть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слабоминерализована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 для поддержания электролитного состава жидкостей организма.</a:t>
            </a:r>
          </a:p>
          <a:p>
            <a:pPr marL="358775" lvl="0" indent="-358775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Вода должна быть нейтральной, а лучше слабо щелочной. Это позволит лучше сохранять кислотно-щелочное равновесие жидкостей организма, в большинстве имеющих слабощелочную реакцию.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857628"/>
            <a:ext cx="3826396" cy="2425452"/>
          </a:xfrm>
          <a:prstGeom prst="rect">
            <a:avLst/>
          </a:prstGeom>
        </p:spPr>
      </p:pic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Требования к воде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571480"/>
            <a:ext cx="4286280" cy="292795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71480"/>
            <a:ext cx="3714776" cy="200026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Карбонаты, щелочность.</a:t>
            </a:r>
            <a:endParaRPr lang="ru-RU" sz="44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786190"/>
          <a:ext cx="8501118" cy="2857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16853"/>
                <a:gridCol w="1416853"/>
                <a:gridCol w="1416853"/>
                <a:gridCol w="1416853"/>
                <a:gridCol w="1416853"/>
                <a:gridCol w="1416853"/>
              </a:tblGrid>
              <a:tr h="108910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Определение</a:t>
                      </a:r>
                      <a:r>
                        <a:rPr lang="ru-RU" sz="2000" baseline="0" dirty="0" smtClean="0"/>
                        <a:t> вещества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Водопроводная</a:t>
                      </a:r>
                      <a:r>
                        <a:rPr lang="ru-RU" sz="2000" baseline="0" dirty="0" smtClean="0"/>
                        <a:t> вода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Школа № 14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</a:t>
                      </a:r>
                      <a:r>
                        <a:rPr lang="ru-RU" sz="2000" dirty="0" err="1" smtClean="0"/>
                        <a:t>АкваБур</a:t>
                      </a:r>
                      <a:r>
                        <a:rPr lang="ru-RU" sz="2000" dirty="0" smtClean="0"/>
                        <a:t>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Санитарные  нормы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Вывод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09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Карбонаты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&lt;1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мг/л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&lt;1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мг/л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&lt;1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мг/л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 более следов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Отклонений от нормы нет</a:t>
                      </a:r>
                    </a:p>
                  </a:txBody>
                  <a:tcPr/>
                </a:tc>
              </a:tr>
              <a:tr h="11374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Щелочность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Св. щелочность 2 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Св. щелочность 1.7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Св. щелочность 1.7 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щелочность 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Отклонений от нормы нет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1215</Words>
  <Application>Microsoft Office PowerPoint</Application>
  <PresentationFormat>Экран (4:3)</PresentationFormat>
  <Paragraphs>217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Calibri</vt:lpstr>
      <vt:lpstr>Constantia</vt:lpstr>
      <vt:lpstr>Lucida Sans Unicode</vt:lpstr>
      <vt:lpstr>Tahoma</vt:lpstr>
      <vt:lpstr>Times New Roman</vt:lpstr>
      <vt:lpstr>Wingdings 2</vt:lpstr>
      <vt:lpstr>Поток</vt:lpstr>
      <vt:lpstr>Изучение качества питьевой воды  г. Улан-Удэ </vt:lpstr>
      <vt:lpstr>Презентация PowerPoint</vt:lpstr>
      <vt:lpstr>Цель и задачи</vt:lpstr>
      <vt:lpstr>Объект, методы и этапы</vt:lpstr>
      <vt:lpstr>Актуальность</vt:lpstr>
      <vt:lpstr>Значение воды в жизни человека.</vt:lpstr>
      <vt:lpstr>Презентация PowerPoint</vt:lpstr>
      <vt:lpstr>Требования к воде</vt:lpstr>
      <vt:lpstr>Карбонаты, щелочность.</vt:lpstr>
      <vt:lpstr>Кислород</vt:lpstr>
      <vt:lpstr>Кислород</vt:lpstr>
      <vt:lpstr>Нитраты</vt:lpstr>
      <vt:lpstr>Фосфаты</vt:lpstr>
      <vt:lpstr>Сульфаты</vt:lpstr>
      <vt:lpstr>Водородный показатель, Общая жесткость, Аммоний</vt:lpstr>
      <vt:lpstr>Водородный показатель</vt:lpstr>
      <vt:lpstr>Общее железо</vt:lpstr>
      <vt:lpstr>Хлориды</vt:lpstr>
      <vt:lpstr>Хлориды</vt:lpstr>
      <vt:lpstr>ТДС-метр</vt:lpstr>
      <vt:lpstr>ТДС-метр</vt:lpstr>
      <vt:lpstr>Water checker</vt:lpstr>
      <vt:lpstr>Water checker</vt:lpstr>
      <vt:lpstr>Способы отчистки питьевой воды</vt:lpstr>
      <vt:lpstr>Способы отчистки питьевой воды</vt:lpstr>
      <vt:lpstr>Способы отчистки питьевой воды</vt:lpstr>
      <vt:lpstr>Способы отчистки питьевой воды</vt:lpstr>
      <vt:lpstr>Способы отчистки питьевой воды. Фильтры – кувшины</vt:lpstr>
      <vt:lpstr>Проточные фильтры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воды. Соответствие воды с санитарными нормами.</dc:title>
  <dc:creator>папа Женя</dc:creator>
  <cp:lastModifiedBy>Админ</cp:lastModifiedBy>
  <cp:revision>76</cp:revision>
  <dcterms:created xsi:type="dcterms:W3CDTF">2018-03-23T04:43:02Z</dcterms:created>
  <dcterms:modified xsi:type="dcterms:W3CDTF">2018-03-30T15:19:20Z</dcterms:modified>
</cp:coreProperties>
</file>