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71" r:id="rId10"/>
    <p:sldId id="263" r:id="rId11"/>
    <p:sldId id="265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1E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-858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Массивы в </a:t>
            </a:r>
            <a:r>
              <a:rPr lang="en-US" b="1" dirty="0" smtClean="0"/>
              <a:t>c++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22401" y="5400430"/>
            <a:ext cx="6299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Выполнил: </a:t>
            </a:r>
            <a:r>
              <a:rPr lang="ru-RU" dirty="0" err="1" smtClean="0"/>
              <a:t>Махарев</a:t>
            </a:r>
            <a:r>
              <a:rPr lang="ru-RU" dirty="0" smtClean="0"/>
              <a:t> В.В., ученик 9Д</a:t>
            </a:r>
          </a:p>
          <a:p>
            <a:r>
              <a:rPr lang="ru-RU" dirty="0" smtClean="0"/>
              <a:t>Учитель: Баян М.В., МБНОУ «ГКЛ»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39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08333E-7 2.59259E-6 L -0.00065 -0.10116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5069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86789"/>
            <a:ext cx="9601200" cy="184958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Программа, </a:t>
            </a:r>
            <a:r>
              <a:rPr lang="ru-RU" sz="3600" dirty="0"/>
              <a:t>которая вводит </a:t>
            </a:r>
            <a:r>
              <a:rPr lang="ru-RU" sz="3600" b="1" dirty="0"/>
              <a:t>массив</a:t>
            </a:r>
            <a:r>
              <a:rPr lang="ru-RU" sz="3600" dirty="0"/>
              <a:t> из  </a:t>
            </a:r>
            <a:r>
              <a:rPr lang="ru-RU" sz="3600" b="1" dirty="0"/>
              <a:t>N целых чисел</a:t>
            </a:r>
            <a:r>
              <a:rPr lang="ru-RU" sz="3600" dirty="0"/>
              <a:t> и выводит на экран этот же массив в </a:t>
            </a:r>
            <a:r>
              <a:rPr lang="ru-RU" sz="3600" b="1" dirty="0"/>
              <a:t>прямом</a:t>
            </a:r>
            <a:r>
              <a:rPr lang="ru-RU" sz="3600" dirty="0"/>
              <a:t> и </a:t>
            </a:r>
            <a:r>
              <a:rPr lang="ru-RU" sz="3600" b="1" dirty="0"/>
              <a:t>обратном порядке</a:t>
            </a:r>
            <a:r>
              <a:rPr lang="ru-RU" sz="3600" dirty="0"/>
              <a:t>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881849"/>
              </p:ext>
            </p:extLst>
          </p:nvPr>
        </p:nvGraphicFramePr>
        <p:xfrm>
          <a:off x="8334894" y="3120110"/>
          <a:ext cx="3510742" cy="2026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55371">
                  <a:extLst>
                    <a:ext uri="{9D8B030D-6E8A-4147-A177-3AD203B41FA5}">
                      <a16:colId xmlns:a16="http://schemas.microsoft.com/office/drawing/2014/main" xmlns="" val="680252018"/>
                    </a:ext>
                  </a:extLst>
                </a:gridCol>
                <a:gridCol w="1755371">
                  <a:extLst>
                    <a:ext uri="{9D8B030D-6E8A-4147-A177-3AD203B41FA5}">
                      <a16:colId xmlns:a16="http://schemas.microsoft.com/office/drawing/2014/main" xmlns="" val="3558176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Входные данные: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Выходные данные:</a:t>
                      </a:r>
                    </a:p>
                    <a:p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6114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0939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4 5 2 3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3 2 5 4 1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6661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8 2 5</a:t>
                      </a:r>
                      <a:r>
                        <a:rPr lang="ru-RU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1 3 4 0 9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9 0 4 3 1 5 2 8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2173713"/>
                  </a:ext>
                </a:extLst>
              </a:tr>
            </a:tbl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305084"/>
            <a:ext cx="6683433" cy="3656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4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149" y="0"/>
            <a:ext cx="9601200" cy="14859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Программа, </a:t>
            </a:r>
            <a:r>
              <a:rPr lang="ru-RU" sz="3200" dirty="0"/>
              <a:t>которая вводит </a:t>
            </a:r>
            <a:r>
              <a:rPr lang="ru-RU" sz="3200" b="1" dirty="0"/>
              <a:t>массив</a:t>
            </a:r>
            <a:r>
              <a:rPr lang="ru-RU" sz="3200" dirty="0"/>
              <a:t> из </a:t>
            </a:r>
            <a:r>
              <a:rPr lang="ru-RU" sz="3200" b="1" dirty="0"/>
              <a:t>N целых чисел</a:t>
            </a:r>
            <a:r>
              <a:rPr lang="ru-RU" sz="3200" dirty="0"/>
              <a:t> и выводит на экран </a:t>
            </a:r>
            <a:r>
              <a:rPr lang="ru-RU" sz="3200" b="1" dirty="0"/>
              <a:t>номера отрицательных</a:t>
            </a:r>
            <a:r>
              <a:rPr lang="ru-RU" sz="3200" dirty="0"/>
              <a:t> элементов и сами эти </a:t>
            </a:r>
            <a:r>
              <a:rPr lang="ru-RU" sz="3200" b="1" dirty="0"/>
              <a:t>элементы</a:t>
            </a:r>
            <a:r>
              <a:rPr lang="ru-RU" sz="3200" dirty="0"/>
              <a:t>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100796"/>
              </p:ext>
            </p:extLst>
          </p:nvPr>
        </p:nvGraphicFramePr>
        <p:xfrm>
          <a:off x="7705898" y="2985740"/>
          <a:ext cx="4206240" cy="1920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xmlns="" val="68025201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3558176477"/>
                    </a:ext>
                  </a:extLst>
                </a:gridCol>
              </a:tblGrid>
              <a:tr h="2185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Входные данные: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Выходные данные:</a:t>
                      </a:r>
                    </a:p>
                    <a:p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6114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-1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-2 -3 -4 0 -1 2 3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1 2 3 5</a:t>
                      </a:r>
                    </a:p>
                    <a:p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-1 -2 -3 -4 -1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0939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3 5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-2 3 -2 0 -6 -8 1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3 5 7 8</a:t>
                      </a:r>
                    </a:p>
                    <a:p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-2 -2 -6 -8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6661642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149" y="1498629"/>
            <a:ext cx="6582208" cy="489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86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5964" y="311728"/>
            <a:ext cx="9601200" cy="14859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Программа, </a:t>
            </a:r>
            <a:r>
              <a:rPr lang="ru-RU" sz="3600" dirty="0"/>
              <a:t>которая вводит </a:t>
            </a:r>
            <a:r>
              <a:rPr lang="ru-RU" sz="3600" b="1" dirty="0"/>
              <a:t>массив</a:t>
            </a:r>
            <a:r>
              <a:rPr lang="ru-RU" sz="3600" dirty="0"/>
              <a:t> из </a:t>
            </a:r>
            <a:r>
              <a:rPr lang="ru-RU" sz="3600" b="1" dirty="0"/>
              <a:t>N целых чисел</a:t>
            </a:r>
            <a:r>
              <a:rPr lang="ru-RU" sz="3600" dirty="0"/>
              <a:t> и выводит на экран элементы с </a:t>
            </a:r>
            <a:r>
              <a:rPr lang="ru-RU" sz="3600" b="1" dirty="0"/>
              <a:t>чётными</a:t>
            </a:r>
            <a:r>
              <a:rPr lang="ru-RU" sz="3600" dirty="0"/>
              <a:t> </a:t>
            </a:r>
            <a:r>
              <a:rPr lang="ru-RU" sz="3600" dirty="0" smtClean="0"/>
              <a:t>номерами.</a:t>
            </a:r>
            <a:endParaRPr lang="ru-RU" sz="36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759667"/>
              </p:ext>
            </p:extLst>
          </p:nvPr>
        </p:nvGraphicFramePr>
        <p:xfrm>
          <a:off x="7464828" y="2794028"/>
          <a:ext cx="4206240" cy="1381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xmlns="" val="68025201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3558176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Входные данные: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Выходные данные:</a:t>
                      </a:r>
                    </a:p>
                    <a:p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6114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-1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2 3 5 4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-1 3 4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0939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4 9 3 -14 -8 9 1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2 9</a:t>
                      </a:r>
                      <a:r>
                        <a:rPr lang="en-US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-14 9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6661642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964" y="2171700"/>
            <a:ext cx="6334298" cy="2626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91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172" y="270597"/>
            <a:ext cx="9601200" cy="1732772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Программа, </a:t>
            </a:r>
            <a:r>
              <a:rPr lang="ru-RU" sz="3600" dirty="0"/>
              <a:t>которая вводит </a:t>
            </a:r>
            <a:r>
              <a:rPr lang="ru-RU" sz="3600" b="1" dirty="0"/>
              <a:t>массив</a:t>
            </a:r>
            <a:r>
              <a:rPr lang="ru-RU" sz="3600" dirty="0"/>
              <a:t> из </a:t>
            </a:r>
            <a:r>
              <a:rPr lang="ru-RU" sz="3600" b="1" dirty="0"/>
              <a:t>N целых чисел</a:t>
            </a:r>
            <a:r>
              <a:rPr lang="ru-RU" sz="3600" dirty="0"/>
              <a:t> и выводит на экран сам </a:t>
            </a:r>
            <a:r>
              <a:rPr lang="ru-RU" sz="3600" b="1" dirty="0"/>
              <a:t>массив </a:t>
            </a:r>
            <a:r>
              <a:rPr lang="ru-RU" sz="3600" dirty="0"/>
              <a:t>и </a:t>
            </a:r>
            <a:r>
              <a:rPr lang="ru-RU" sz="3600" b="1" dirty="0"/>
              <a:t>сумму</a:t>
            </a:r>
            <a:r>
              <a:rPr lang="ru-RU" sz="3600" dirty="0"/>
              <a:t> всех его элементов.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325648"/>
              </p:ext>
            </p:extLst>
          </p:nvPr>
        </p:nvGraphicFramePr>
        <p:xfrm>
          <a:off x="7007629" y="2921485"/>
          <a:ext cx="4829694" cy="2560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14847">
                  <a:extLst>
                    <a:ext uri="{9D8B030D-6E8A-4147-A177-3AD203B41FA5}">
                      <a16:colId xmlns:a16="http://schemas.microsoft.com/office/drawing/2014/main" xmlns="" val="680252018"/>
                    </a:ext>
                  </a:extLst>
                </a:gridCol>
                <a:gridCol w="2414847">
                  <a:extLst>
                    <a:ext uri="{9D8B030D-6E8A-4147-A177-3AD203B41FA5}">
                      <a16:colId xmlns:a16="http://schemas.microsoft.com/office/drawing/2014/main" xmlns="" val="3558176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Входные данные: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Выходные данные:</a:t>
                      </a:r>
                    </a:p>
                    <a:p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6114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3 4 -2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b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3 4 -2</a:t>
                      </a:r>
                    </a:p>
                    <a:p>
                      <a:r>
                        <a:rPr lang="en-US" b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0939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1 -2 10 11 12 -10 -3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1 -2 10 11 12 -10 -3</a:t>
                      </a:r>
                      <a:endParaRPr lang="en-US" sz="18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kern="12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ru-RU" b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6661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1 1 1 -1 -1 -1 -1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1 1 1 -1 -1 -1 -1</a:t>
                      </a:r>
                      <a:endParaRPr lang="en-US" sz="18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kern="12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5986833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172" y="2222009"/>
            <a:ext cx="5482071" cy="395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46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Собрал информацию Махарев Владимир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31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массив?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Массив</a:t>
            </a:r>
            <a:r>
              <a:rPr lang="ru-RU" sz="3200" dirty="0" smtClean="0"/>
              <a:t> </a:t>
            </a:r>
            <a:r>
              <a:rPr lang="ru-RU" sz="3200" dirty="0"/>
              <a:t>– упорядоченный набор элементов одного типа данных, хранящихся в оперативной памяти как непрерывная последовательность байт. </a:t>
            </a:r>
            <a:endParaRPr lang="ru-RU" sz="3200" dirty="0" smtClean="0"/>
          </a:p>
          <a:p>
            <a:pPr marL="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13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5581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/>
              <a:t>Общий синтаксис </a:t>
            </a:r>
            <a:r>
              <a:rPr lang="ru-RU" sz="2800" dirty="0"/>
              <a:t>для задания статического массива таков: 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0070C0"/>
                </a:solidFill>
              </a:rPr>
              <a:t>&lt;тип данных&gt;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&lt;имя массива&gt;</a:t>
            </a:r>
            <a:r>
              <a:rPr lang="ru-RU" sz="2800" b="1" dirty="0"/>
              <a:t>[</a:t>
            </a:r>
            <a:r>
              <a:rPr lang="ru-RU" sz="2800" b="1" dirty="0">
                <a:solidFill>
                  <a:srgbClr val="00B050"/>
                </a:solidFill>
              </a:rPr>
              <a:t>&lt;размер массива&gt;</a:t>
            </a:r>
            <a:r>
              <a:rPr lang="ru-RU" sz="2800" b="1" dirty="0">
                <a:solidFill>
                  <a:schemeClr val="tx1"/>
                </a:solidFill>
              </a:rPr>
              <a:t>];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2800" dirty="0"/>
              <a:t>Например: </a:t>
            </a:r>
            <a:endParaRPr lang="ru-RU" sz="2800" dirty="0" smtClean="0"/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Выделение в </a:t>
            </a:r>
            <a:r>
              <a:rPr lang="ru-RU" sz="2800" dirty="0"/>
              <a:t>оперативной памяти </a:t>
            </a:r>
            <a:r>
              <a:rPr lang="ru-RU" sz="2800" b="1" dirty="0" smtClean="0"/>
              <a:t>непрерывного участка</a:t>
            </a:r>
            <a:r>
              <a:rPr lang="ru-RU" sz="2800" dirty="0" smtClean="0"/>
              <a:t> </a:t>
            </a:r>
            <a:r>
              <a:rPr lang="ru-RU" sz="2800" dirty="0"/>
              <a:t>из 40 байт (10 элементов по 4Б на </a:t>
            </a:r>
            <a:r>
              <a:rPr lang="ru-RU" sz="2800" dirty="0" err="1"/>
              <a:t>int</a:t>
            </a:r>
            <a:r>
              <a:rPr lang="ru-RU" sz="2800" dirty="0"/>
              <a:t>), в </a:t>
            </a:r>
            <a:r>
              <a:rPr lang="ru-RU" sz="2800" dirty="0" smtClean="0"/>
              <a:t>котором </a:t>
            </a:r>
            <a:r>
              <a:rPr lang="ru-RU" sz="2800" dirty="0"/>
              <a:t>будут лежать элементы массива. </a:t>
            </a:r>
            <a:endParaRPr lang="ru-RU" sz="28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554604"/>
            <a:ext cx="9601200" cy="492369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070378"/>
              </p:ext>
            </p:extLst>
          </p:nvPr>
        </p:nvGraphicFramePr>
        <p:xfrm>
          <a:off x="1371600" y="5048780"/>
          <a:ext cx="9601200" cy="9613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60120">
                  <a:extLst>
                    <a:ext uri="{9D8B030D-6E8A-4147-A177-3AD203B41FA5}">
                      <a16:colId xmlns:a16="http://schemas.microsoft.com/office/drawing/2014/main" xmlns="" val="1442282293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3966575886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97164084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3743347438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3525587059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3351298269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2856341809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90271422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411667425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1600008850"/>
                    </a:ext>
                  </a:extLst>
                </a:gridCol>
              </a:tblGrid>
              <a:tr h="96132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a[0]</a:t>
                      </a:r>
                      <a:endParaRPr lang="ru-RU" sz="3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a[1]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a[2]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a[3]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a[4]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a[5]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a[6]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a[7]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a[8]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a[9]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2919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685800"/>
            <a:ext cx="9601199" cy="2021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С</a:t>
            </a:r>
            <a:r>
              <a:rPr lang="ru-RU" sz="2800" dirty="0" smtClean="0"/>
              <a:t>огласно </a:t>
            </a:r>
            <a:r>
              <a:rPr lang="ru-RU" sz="2800" dirty="0"/>
              <a:t>стандарту языка C++ </a:t>
            </a:r>
            <a:r>
              <a:rPr lang="ru-RU" sz="2800" b="1" dirty="0">
                <a:solidFill>
                  <a:srgbClr val="00B050"/>
                </a:solidFill>
              </a:rPr>
              <a:t>&lt;размер массива&gt; </a:t>
            </a:r>
            <a:r>
              <a:rPr lang="ru-RU" sz="2800" dirty="0"/>
              <a:t>всегда должен быть константой времени </a:t>
            </a:r>
            <a:r>
              <a:rPr lang="ru-RU" sz="2800" dirty="0" smtClean="0"/>
              <a:t>компиляции, </a:t>
            </a:r>
            <a:r>
              <a:rPr lang="ru-RU" sz="2800" dirty="0"/>
              <a:t>то есть на момент компиляции быть определённым числом.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	</a:t>
            </a:r>
            <a:r>
              <a:rPr lang="ru-RU" sz="2800" dirty="0" smtClean="0"/>
              <a:t>		</a:t>
            </a:r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706911"/>
            <a:ext cx="2133598" cy="4923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600" y="3199279"/>
            <a:ext cx="1066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ИЛИ</a:t>
            </a:r>
            <a:endParaRPr lang="ru-RU" sz="3600" b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845610"/>
            <a:ext cx="3699219" cy="10088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71597" y="4854488"/>
            <a:ext cx="1066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ИЛИ</a:t>
            </a:r>
            <a:endParaRPr lang="ru-RU" sz="3600" b="1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597" y="5500818"/>
            <a:ext cx="5333987" cy="49236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71597" y="1906692"/>
            <a:ext cx="30175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/>
              <a:t>Это </a:t>
            </a:r>
            <a:r>
              <a:rPr lang="ru-RU" sz="2800" b="1" u="sng" dirty="0">
                <a:solidFill>
                  <a:srgbClr val="00B050"/>
                </a:solidFill>
              </a:rPr>
              <a:t>скомпилирует:</a:t>
            </a:r>
          </a:p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448204" y="1906692"/>
            <a:ext cx="352459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/>
              <a:t>Это </a:t>
            </a:r>
            <a:r>
              <a:rPr lang="ru-RU" sz="2800" b="1" u="sng" dirty="0" smtClean="0">
                <a:solidFill>
                  <a:srgbClr val="FF0000"/>
                </a:solidFill>
              </a:rPr>
              <a:t>НЕ</a:t>
            </a:r>
            <a:r>
              <a:rPr lang="ru-RU" sz="2800" b="1" u="sng" dirty="0" smtClean="0"/>
              <a:t> скомпилирует</a:t>
            </a:r>
            <a:r>
              <a:rPr lang="ru-RU" sz="2800" b="1" u="sng" dirty="0"/>
              <a:t>:</a:t>
            </a:r>
          </a:p>
          <a:p>
            <a:endParaRPr lang="ru-RU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1174" y="2706911"/>
            <a:ext cx="2011625" cy="158056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905997" y="4287474"/>
            <a:ext cx="1066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ИЛИ</a:t>
            </a:r>
            <a:endParaRPr lang="ru-RU" sz="3600" b="1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6476" y="4933805"/>
            <a:ext cx="2666323" cy="1008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14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8" grpId="0"/>
      <p:bldP spid="11" grpId="1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16667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Обратиться к элементу заведённого массива мы можем по его индексу.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Например</a:t>
            </a:r>
            <a:r>
              <a:rPr lang="ru-RU" sz="2800" dirty="0"/>
              <a:t>: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092" y="2352502"/>
            <a:ext cx="2812472" cy="4821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0092" y="2834640"/>
            <a:ext cx="1066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ИЛИ</a:t>
            </a:r>
            <a:endParaRPr lang="ru-RU" sz="36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092" y="3480971"/>
            <a:ext cx="3214253" cy="4821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20092" y="3963109"/>
            <a:ext cx="2478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И так далее</a:t>
            </a:r>
            <a:endParaRPr lang="ru-RU" sz="36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016802"/>
              </p:ext>
            </p:extLst>
          </p:nvPr>
        </p:nvGraphicFramePr>
        <p:xfrm>
          <a:off x="1371600" y="5048780"/>
          <a:ext cx="9601200" cy="9613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60120">
                  <a:extLst>
                    <a:ext uri="{9D8B030D-6E8A-4147-A177-3AD203B41FA5}">
                      <a16:colId xmlns:a16="http://schemas.microsoft.com/office/drawing/2014/main" xmlns="" val="1442282293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3966575886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97164084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3743347438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3525587059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3351298269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2856341809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90271422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4116674254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1600008850"/>
                    </a:ext>
                  </a:extLst>
                </a:gridCol>
              </a:tblGrid>
              <a:tr h="961321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</a:rPr>
                        <a:t>127</a:t>
                      </a:r>
                      <a:endParaRPr lang="ru-RU" sz="3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a[1]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a[2]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a[3]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>
                          <a:ln>
                            <a:solidFill>
                              <a:srgbClr val="1E1E1E"/>
                            </a:solidFill>
                          </a:ln>
                          <a:solidFill>
                            <a:srgbClr val="FF0000"/>
                          </a:solidFill>
                        </a:rPr>
                        <a:t>9</a:t>
                      </a:r>
                      <a:endParaRPr lang="ru-RU" sz="4400" dirty="0" smtClean="0">
                        <a:ln>
                          <a:solidFill>
                            <a:srgbClr val="1E1E1E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a[5]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a[6]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a[7]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a[8]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a[9]</a:t>
                      </a:r>
                      <a:endParaRPr lang="ru-RU" sz="32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2919045"/>
                  </a:ext>
                </a:extLst>
              </a:tr>
            </a:tbl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7135" y="1285113"/>
            <a:ext cx="6175665" cy="10001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97134" y="2285238"/>
            <a:ext cx="5219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Будет выведено на экран</a:t>
            </a:r>
            <a:endParaRPr lang="ru-RU" sz="3600" dirty="0"/>
          </a:p>
        </p:txBody>
      </p:sp>
      <p:cxnSp>
        <p:nvCxnSpPr>
          <p:cNvPr id="13" name="Скругленная соединительная линия 12"/>
          <p:cNvCxnSpPr>
            <a:stCxn id="7" idx="3"/>
            <a:endCxn id="11" idx="2"/>
          </p:cNvCxnSpPr>
          <p:nvPr/>
        </p:nvCxnSpPr>
        <p:spPr>
          <a:xfrm flipV="1">
            <a:off x="4634345" y="2931569"/>
            <a:ext cx="2772640" cy="790471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48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8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считать (ввести) массив?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/>
              <a:t>Единственный</a:t>
            </a:r>
            <a:r>
              <a:rPr lang="ru-RU" sz="2800" dirty="0"/>
              <a:t> способ </a:t>
            </a:r>
            <a:r>
              <a:rPr lang="ru-RU" sz="2800" dirty="0" smtClean="0"/>
              <a:t>считать (ввести) </a:t>
            </a:r>
            <a:r>
              <a:rPr lang="ru-RU" sz="2800" dirty="0"/>
              <a:t>массив в C</a:t>
            </a:r>
            <a:r>
              <a:rPr lang="ru-RU" sz="2800" dirty="0" smtClean="0"/>
              <a:t>++: </a:t>
            </a:r>
            <a:r>
              <a:rPr lang="ru-RU" sz="2800" dirty="0"/>
              <a:t>считать отдельно каждый его элемент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378517"/>
            <a:ext cx="6805503" cy="2099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93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685801"/>
            <a:ext cx="9601200" cy="8936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Существуют способы инициализировать элементы массива при его создании: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197" y="2302627"/>
            <a:ext cx="1119187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87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172" y="270597"/>
            <a:ext cx="9601200" cy="1732772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Программа для нахождения </a:t>
            </a:r>
            <a:r>
              <a:rPr lang="ru-RU" sz="3600" b="1" dirty="0" smtClean="0"/>
              <a:t>минимального </a:t>
            </a:r>
            <a:r>
              <a:rPr lang="ru-RU" sz="3600" b="1" dirty="0"/>
              <a:t>(или максимального) элемента </a:t>
            </a:r>
            <a:r>
              <a:rPr lang="ru-RU" sz="3600" dirty="0"/>
              <a:t>в массиве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724679"/>
              </p:ext>
            </p:extLst>
          </p:nvPr>
        </p:nvGraphicFramePr>
        <p:xfrm>
          <a:off x="1143172" y="4633907"/>
          <a:ext cx="4829694" cy="1752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14847">
                  <a:extLst>
                    <a:ext uri="{9D8B030D-6E8A-4147-A177-3AD203B41FA5}">
                      <a16:colId xmlns:a16="http://schemas.microsoft.com/office/drawing/2014/main" xmlns="" val="680252018"/>
                    </a:ext>
                  </a:extLst>
                </a:gridCol>
                <a:gridCol w="2414847">
                  <a:extLst>
                    <a:ext uri="{9D8B030D-6E8A-4147-A177-3AD203B41FA5}">
                      <a16:colId xmlns:a16="http://schemas.microsoft.com/office/drawing/2014/main" xmlns="" val="3558176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Входные данные: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Выходные данные:</a:t>
                      </a:r>
                    </a:p>
                    <a:p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6114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7 -1 2 0 -3 16 8 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-3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0939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ru-RU" b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3 -10 -11 2 -10 2 5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-11</a:t>
                      </a:r>
                      <a:endParaRPr lang="ru-RU" b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6661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ru-RU" b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2 23 -3 5 -5 0 2 3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5986833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172" y="1848364"/>
            <a:ext cx="876300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19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172" y="270597"/>
            <a:ext cx="9601200" cy="1732772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Программа для нахождения </a:t>
            </a:r>
            <a:r>
              <a:rPr lang="ru-RU" sz="3600" b="1" dirty="0" smtClean="0"/>
              <a:t>индекса минимального </a:t>
            </a:r>
            <a:r>
              <a:rPr lang="ru-RU" sz="3600" b="1" dirty="0"/>
              <a:t>(или максимального) элемента </a:t>
            </a:r>
            <a:r>
              <a:rPr lang="ru-RU" sz="3600" dirty="0"/>
              <a:t>в массиве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381086"/>
              </p:ext>
            </p:extLst>
          </p:nvPr>
        </p:nvGraphicFramePr>
        <p:xfrm>
          <a:off x="1143172" y="4874976"/>
          <a:ext cx="4829694" cy="1752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14847">
                  <a:extLst>
                    <a:ext uri="{9D8B030D-6E8A-4147-A177-3AD203B41FA5}">
                      <a16:colId xmlns:a16="http://schemas.microsoft.com/office/drawing/2014/main" xmlns="" val="680252018"/>
                    </a:ext>
                  </a:extLst>
                </a:gridCol>
                <a:gridCol w="2414847">
                  <a:extLst>
                    <a:ext uri="{9D8B030D-6E8A-4147-A177-3AD203B41FA5}">
                      <a16:colId xmlns:a16="http://schemas.microsoft.com/office/drawing/2014/main" xmlns="" val="3558176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Входные данные: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Выходные данные:</a:t>
                      </a:r>
                    </a:p>
                    <a:p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6114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7 -1 2 0 -3 16 8 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0939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ru-RU" b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3 -10 -11 2 -10 2 5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b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6661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ru-RU" b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2 23 -3 5 -5 0 2 3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5986833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172" y="1871657"/>
            <a:ext cx="10096500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73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Урожай</Template>
  <TotalTime>157</TotalTime>
  <Words>552</Words>
  <Application>Microsoft Office PowerPoint</Application>
  <PresentationFormat>Произвольный</PresentationFormat>
  <Paragraphs>103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Crop</vt:lpstr>
      <vt:lpstr>Массивы в c++</vt:lpstr>
      <vt:lpstr>Что такое массив?</vt:lpstr>
      <vt:lpstr>Презентация PowerPoint</vt:lpstr>
      <vt:lpstr>Презентация PowerPoint</vt:lpstr>
      <vt:lpstr>Презентация PowerPoint</vt:lpstr>
      <vt:lpstr>Как считать (ввести) массив?</vt:lpstr>
      <vt:lpstr>Презентация PowerPoint</vt:lpstr>
      <vt:lpstr>Программа для нахождения минимального (или максимального) элемента в массиве </vt:lpstr>
      <vt:lpstr>Программа для нахождения индекса минимального (или максимального) элемента в массиве </vt:lpstr>
      <vt:lpstr>Программа, которая вводит массив из  N целых чисел и выводит на экран этот же массив в прямом и обратном порядке.</vt:lpstr>
      <vt:lpstr>Программа, которая вводит массив из N целых чисел и выводит на экран номера отрицательных элементов и сами эти элементы.</vt:lpstr>
      <vt:lpstr>Программа, которая вводит массив из N целых чисел и выводит на экран элементы с чётными номерами.</vt:lpstr>
      <vt:lpstr>Программа, которая вводит массив из N целых чисел и выводит на экран сам массив и сумму всех его элементов.</vt:lpstr>
      <vt:lpstr>Спасибо за внимание!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Массивы в c++</dc:title>
  <dc:creator>Vladimir Makharev</dc:creator>
  <cp:lastModifiedBy>Андрей</cp:lastModifiedBy>
  <cp:revision>18</cp:revision>
  <dcterms:created xsi:type="dcterms:W3CDTF">2018-02-10T15:49:24Z</dcterms:created>
  <dcterms:modified xsi:type="dcterms:W3CDTF">2018-03-06T09:22:22Z</dcterms:modified>
</cp:coreProperties>
</file>