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84" r:id="rId3"/>
    <p:sldId id="283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1" r:id="rId19"/>
    <p:sldId id="270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70892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BFBB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Photoshop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BFBB7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shop\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BFBB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0;&#1086;&#1085;&#1082;&#1091;&#1088;&#1089;\&#1041;&#1080;&#1079;&#1077;\&#1052;&#1091;&#1079;&#1099;&#1082;&#1072;\&#1046;.%20&#1041;&#1080;&#1079;&#1077;%20-%20&#1054;&#1087;&#1077;&#1088;&#1072;%20_&#1050;&#1072;&#1088;&#1084;&#1077;&#1085;_%20&#1059;&#1074;&#1077;&#1088;&#1090;&#1102;&#1088;&#1072;.%20&#1058;&#1077;&#1084;&#1072;%20&#1088;&#1086;&#1082;&#1086;&#1074;&#1086;&#1081;%20&#1089;&#1090;&#1088;&#1072;&#1089;&#1090;&#1080;%20&#1050;&#1072;&#1088;&#1084;&#1077;&#1085;.mp3" TargetMode="Externa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F:\&#1050;&#1086;&#1085;&#1082;&#1091;&#1088;&#1089;\&#1041;&#1080;&#1079;&#1077;\&#1052;&#1091;&#1079;&#1099;&#1082;&#1072;\Bize_-_Karmen_1_dejstvie_Duet_Hoze_i_Mikaely_tema_D_dur.mp3" TargetMode="External"/><Relationship Id="rId1" Type="http://schemas.openxmlformats.org/officeDocument/2006/relationships/audio" Target="file:///F:\&#1050;&#1086;&#1085;&#1082;&#1091;&#1088;&#1089;\&#1041;&#1080;&#1079;&#1077;\&#1052;&#1091;&#1079;&#1099;&#1082;&#1072;\&#1045;&#1083;&#1077;&#1085;&#1072;-&#1054;&#1073;&#1088;&#1072;&#1079;&#1094;&#1086;&#1074;&#1072;-&#1061;&#1072;&#1073;&#1072;&#1085;&#1077;&#1088;&#1072;.mp3" TargetMode="Externa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0;&#1086;&#1085;&#1082;&#1091;&#1088;&#1089;\&#1041;&#1080;&#1079;&#1077;\&#1052;&#1091;&#1079;&#1099;&#1082;&#1072;\&#1046;.%20&#1041;&#1080;&#1079;&#1077;%20-%20&#1054;&#1087;&#1077;&#1088;&#1072;%20_&#1050;&#1072;&#1088;&#1084;&#1077;&#1085;_%202%20&#1076;.%20&#1044;&#1091;&#1101;&#1090;%20&#1050;&#1072;&#1088;&#1084;&#1077;&#1085;%20&#1080;%20&#1061;&#1086;&#1079;&#1077;%20_&#1058;&#1072;&#1085;&#1077;&#1094;%20&#1089;%20&#1082;&#1072;&#1089;&#1090;&#1072;&#1085;&#1100;&#1077;&#1090;&#1072;&#1084;&#1080;_.mp3" TargetMode="Externa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0;&#1086;&#1085;&#1082;&#1091;&#1088;&#1089;\&#1041;&#1080;&#1079;&#1077;\&#1052;&#1091;&#1079;&#1099;&#1082;&#1072;\&#1041;&#1080;&#1079;&#1077;%20_&#1050;&#1072;&#1088;&#1084;&#1077;&#1085;_%20-%203%20&#1076;&#1077;&#1081;&#1089;&#1090;&#1074;&#1080;&#1077;.%20&#1043;&#1072;&#1076;&#1072;&#1085;&#1080;&#1077;%20&#1050;&#1072;&#1088;&#1084;&#1077;&#1085;.mp3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F:\&#1050;&#1086;&#1085;&#1082;&#1091;&#1088;&#1089;\&#1041;&#1080;&#1079;&#1077;\&#1052;&#1091;&#1079;&#1099;&#1082;&#1072;\Bize_-_Marsh_toreodora_Karmen%20(1).mp3" TargetMode="External"/><Relationship Id="rId1" Type="http://schemas.openxmlformats.org/officeDocument/2006/relationships/audio" Target="file:///F:\&#1050;&#1086;&#1085;&#1082;&#1091;&#1088;&#1089;\&#1041;&#1080;&#1079;&#1077;\&#1052;&#1091;&#1079;&#1099;&#1082;&#1072;\Muslim_Magomaev_-_Kuplety_Toreodora.mp3" TargetMode="External"/><Relationship Id="rId6" Type="http://schemas.openxmlformats.org/officeDocument/2006/relationships/image" Target="../media/image32.jpeg"/><Relationship Id="rId5" Type="http://schemas.openxmlformats.org/officeDocument/2006/relationships/image" Target="../media/image28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0;&#1086;&#1085;&#1082;&#1091;&#1088;&#1089;\&#1041;&#1080;&#1079;&#1077;\&#1052;&#1091;&#1079;&#1099;&#1082;&#1072;\&#1045;&#1083;&#1077;&#1085;&#1072;-&#1054;&#1073;&#1088;&#1072;&#1079;&#1094;&#1086;&#1074;&#1072;-&#1061;&#1072;&#1073;&#1072;&#1085;&#1077;&#1088;&#1072;.mp3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0;&#1086;&#1085;&#1082;&#1091;&#1088;&#1089;\&#1041;&#1080;&#1079;&#1077;\&#1052;&#1091;&#1079;&#1099;&#1082;&#1072;\Bize_-_Marsh_toreodora_Karmen%20(1).mp3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F:\&#1050;&#1086;&#1085;&#1082;&#1091;&#1088;&#1089;\&#1041;&#1080;&#1079;&#1077;\&#1052;&#1091;&#1079;&#1099;&#1082;&#1072;\&#1054;&#1073;&#1077;&#1088;%20&#1044;&#1072;&#1085;&#1080;&#1101;&#1083;&#1100;%20%5bclub13333245%5d%20-%20&#1055;&#1086;&#1083;&#1100;%20&#1055;&#1072;&#1088;&#1077;%20(&#1076;&#1080;&#1088;&#1080;&#1078;&#1077;&#1088;)%20-%20&#1059;&#1074;&#1077;&#1088;&#1090;&#1102;&#1088;&#1072;%20_Bronze%20Horse_.mp3" TargetMode="External"/><Relationship Id="rId1" Type="http://schemas.openxmlformats.org/officeDocument/2006/relationships/audio" Target="file:///F:\&#1050;&#1086;&#1085;&#1082;&#1091;&#1088;&#1089;\&#1041;&#1080;&#1079;&#1077;\&#1052;&#1091;&#1079;&#1099;&#1082;&#1072;\&#1042;&#1080;&#1074;&#1072;&#1083;&#1100;&#1076;&#1080;-&#1086;&#1088;&#1082;&#1077;&#1089;&#1090;&#1088;-&#1057;&#1074;&#1077;&#1090;&#1083;&#1072;&#1085;&#1072;%20&#1041;&#1077;&#1079;&#1088;&#1086;&#1076;&#1085;&#1072;&#1103;%20-%20&#1054;&#1073;&#1101;&#1088;%20&#1059;&#1074;&#1077;&#1088;&#1102;&#1090;&#1088;&#1072;%20&#1082;%20&#1086;&#1087;&#1077;&#1088;&#1077;%20&#1053;&#1077;&#1084;&#1072;&#1103;%20&#1080;&#1079;%20&#1055;&#1086;&#1088;&#1090;&#1080;&#1095;&#1080;.mp3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3.jpeg"/><Relationship Id="rId2" Type="http://schemas.openxmlformats.org/officeDocument/2006/relationships/audio" Target="file:///F:\&#1050;&#1086;&#1085;&#1082;&#1091;&#1088;&#1089;\&#1041;&#1080;&#1079;&#1077;\&#1052;&#1091;&#1079;&#1099;&#1082;&#1072;\&#1041;&#1077;&#1088;&#1083;&#1080;&#1086;&#1079;%20&#8212;%20&#1052;&#1072;&#1088;&#1096;%20&#1080;&#1079;%20&#1086;&#1087;&#1077;&#1088;&#1099;%20_&#1058;&#1088;&#1086;&#1103;&#1085;&#1094;&#1099;_.%20(www.petamusic.ru).mp3" TargetMode="External"/><Relationship Id="rId1" Type="http://schemas.openxmlformats.org/officeDocument/2006/relationships/audio" Target="file:///F:\&#1050;&#1086;&#1085;&#1082;&#1091;&#1088;&#1089;\&#1041;&#1080;&#1079;&#1077;\&#1052;&#1091;&#1079;&#1099;&#1082;&#1072;\&#1041;&#1077;&#1088;&#1083;&#1080;&#1086;&#1079;%20&#1043;&#1077;&#1082;&#1090;&#1086;&#1088;%20%5bclub13333245%20%5d%20-%20&#1050;&#1086;&#1083;&#1080;&#1085;%20&#1044;&#1101;&#1074;&#1080;&#1089;%20(&#1076;&#1080;&#1088;&#1080;&#1078;&#1077;&#1088;)%20-%20&#1059;&#1074;&#1077;&#1088;&#1090;&#1102;&#1088;&#1072;%20%60&#1041;&#1077;&#1085;&#1074;&#1077;&#1085;&#1091;&#1090;&#1086;%20&#1063;&#1077;&#1083;&#1083;&#1080;&#1085;&#1080;%60%20-%20&#1051;&#1086;&#1085;&#1076;&#1086;&#1085;&#1089;&#1082;&#1080;&#1081;%20&#1089;&#1080;&#1084;&#1092;&#1086;&#1085;&#1080;&#1095;&#1077;&#1089;&#1082;&#1080;&#1081;%20&#1086;&#1088;&#1082;&#1077;&#1089;&#1090;&#1088;.mp3" TargetMode="External"/><Relationship Id="rId6" Type="http://schemas.openxmlformats.org/officeDocument/2006/relationships/image" Target="../media/image28.png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85728"/>
            <a:ext cx="7772400" cy="2428892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Методическая разработка по музыке на тему: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Композиторы эпохи романтизма во Франции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3000372"/>
            <a:ext cx="6400800" cy="1785950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Выполнила: музыкальный руководитель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ГБОУ РОЦ №105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г.Москвы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Плеханова Ксения Сергеевна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Зрелость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5400684" cy="500141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умер от сердечного приступа спустя всего три месяца, не зная, что «Кармен» окажется вершиной его успеха и навсегда войдёт в число наиболее узнаваемых и популярных классических произведений мира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Вскоре после постановки «Кармен» Бизе серьезно заболел, а в начале июня 1875 года произошло внезапное ухудшение, в результате чего он умер 3 июня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Буживале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 descr="Жорж Биз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0"/>
            <a:ext cx="32861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872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Эпилог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смерти Бизе его работы, за исключением «Кармен», в целом не получили широкого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публикованные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версии произведений зачастую пересматривались и изменялись другими авторами.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годы забвения его произведения начали исполняться всё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чаще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 века имя Жоржа Бизе по достоинству встало в один ряд с именами других выдающихся композиторов.</a:t>
            </a:r>
          </a:p>
        </p:txBody>
      </p:sp>
      <p:pic>
        <p:nvPicPr>
          <p:cNvPr id="4" name="Рисунок 3" descr="Бизе эпилог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0570"/>
            <a:ext cx="6286512" cy="235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216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00066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Опера «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Кармен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». История создания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5786478" cy="5715040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Опера в четырех действиях Жоржа Бизе на либретто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А.Мильяка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Л.Галеви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основанное на новелле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Проспера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Мериме.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Бизе начал работать над оперой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Кармен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в 1874 году.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Либреттисты насытили сюжет драматизмом, углубили эмоциональные контрасты, обогатили образы действующих лиц, во многом отличные от их литературных прототипов.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Авторы расширили рамки повествования, авторы оперы ввели в действие колоритные народные сцены.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опера в 4 действиях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1000108"/>
            <a:ext cx="3000364" cy="5766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71570"/>
          </a:xfrm>
        </p:spPr>
        <p:txBody>
          <a:bodyPr/>
          <a:lstStyle/>
          <a:p>
            <a:r>
              <a:rPr lang="ru-RU" sz="4000" dirty="0" smtClean="0"/>
              <a:t>Опера «</a:t>
            </a:r>
            <a:r>
              <a:rPr lang="ru-RU" sz="4000" dirty="0" err="1" smtClean="0"/>
              <a:t>Кармен</a:t>
            </a:r>
            <a:r>
              <a:rPr lang="ru-RU" sz="4000" dirty="0" smtClean="0"/>
              <a:t>». Действующие лица.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КАРМЕН, цыганка (сопрано, меццо-сопрано или контральто)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ДОН ХОЗЕ, капрал (тенор)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ЭСКАМИЛЬО, тореадор (баритон)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арме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43314"/>
            <a:ext cx="3214686" cy="3214686"/>
          </a:xfrm>
          <a:prstGeom prst="rect">
            <a:avLst/>
          </a:prstGeom>
        </p:spPr>
      </p:pic>
      <p:pic>
        <p:nvPicPr>
          <p:cNvPr id="5" name="Рисунок 4" descr="дон хоз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3643314"/>
            <a:ext cx="2714644" cy="3214686"/>
          </a:xfrm>
          <a:prstGeom prst="rect">
            <a:avLst/>
          </a:prstGeom>
        </p:spPr>
      </p:pic>
      <p:pic>
        <p:nvPicPr>
          <p:cNvPr id="6" name="Рисунок 5" descr="эскамильо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3643314"/>
            <a:ext cx="2857520" cy="3214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Опера «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Кармен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». Действующие лица.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МИКАЭЛА, крестьянка (сопрано)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ЭЛЬ ДАНКАЙРО, контрабандист (баритон)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ЭЛЬ РЕМЕНДАДО, контрабандист (тенор)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микаэла!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1876"/>
            <a:ext cx="2928926" cy="3286124"/>
          </a:xfrm>
          <a:prstGeom prst="rect">
            <a:avLst/>
          </a:prstGeom>
        </p:spPr>
      </p:pic>
      <p:pic>
        <p:nvPicPr>
          <p:cNvPr id="6" name="Рисунок 5" descr="контрабандист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3571876"/>
            <a:ext cx="4857784" cy="3286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Опера «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Кармен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». Действующие лица.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ЦУНИГА, капитан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Хозе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(бас)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МОРАЛЕС, офицер (бас или баритон)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ФРАСКИТА, цыганка (сопрано)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МЕРСЕДЕС, цыганка (сопрано)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Рисунок 6" descr="Воины Испани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86124"/>
            <a:ext cx="4071934" cy="3571876"/>
          </a:xfrm>
          <a:prstGeom prst="rect">
            <a:avLst/>
          </a:prstGeom>
        </p:spPr>
      </p:pic>
      <p:pic>
        <p:nvPicPr>
          <p:cNvPr id="8" name="Рисунок 7" descr="Цыганк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3286124"/>
            <a:ext cx="4572001" cy="3571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Опера «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Кармен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Время действия: около 1820 года. Место действия: Севилья и ее окрестности.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Первое исполнение: Париж, Опера комик, 3 марта 1875 года.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евиль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877"/>
            <a:ext cx="4463326" cy="3286124"/>
          </a:xfrm>
          <a:prstGeom prst="rect">
            <a:avLst/>
          </a:prstGeom>
        </p:spPr>
      </p:pic>
      <p:pic>
        <p:nvPicPr>
          <p:cNvPr id="5" name="Рисунок 4" descr="Опера коми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3571876"/>
            <a:ext cx="4786314" cy="3286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Опера «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Кармен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». Увертюра.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Опера открывается увертюрой, в которой сопоставлены образы солнечной Испании, ликующего народного празднества и трагическая судьба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Кармен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Увертюра. Тема роковой страсти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Кармен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аним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3429000"/>
            <a:ext cx="474689" cy="723901"/>
          </a:xfrm>
          <a:prstGeom prst="rect">
            <a:avLst/>
          </a:prstGeom>
        </p:spPr>
      </p:pic>
      <p:pic>
        <p:nvPicPr>
          <p:cNvPr id="7" name="Ж. Бизе - Опера _Кармен_ Увертюра. Тема роковой страсти Карме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072330" y="3643314"/>
            <a:ext cx="500066" cy="50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Предыстория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Хозе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северянин родом из хорошей семьи, учился на священника. Убив за игрой в карты человека, он бежал на юг и поступил служить в армию. Его мать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Микаэла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девушка-сирота, на которой мать хочет его женить, — последовали за ним на юг и поселились в деревне вблизи города, где стоит полк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Хозе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Хозе проигрывае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00438"/>
            <a:ext cx="6070600" cy="335756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действие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572560" cy="5429288"/>
          </a:xfrm>
        </p:spPr>
        <p:txBody>
          <a:bodyPr/>
          <a:lstStyle/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Солдаты несут службу по охране города. На табачной фабрике меняется охрана, там трудятся работницы фабрики — местные красотки, особенно выделяется красавица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Кармен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Микаэла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разыскивает своего жениха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Хозе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передает ему письмо от матери. На фабрике поднимается шум, 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Цунига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посылает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Хозе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разобраться, что происходит. Выясняется, что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Кармен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напала на одну из работниц и ранила ее ножом.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Цунига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приказывает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Хозе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конвоировать ее в тюрьму, а сам отправляется за ордером на арест. Но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Кармен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времени даром не теряет и обольщает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Хозе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тот соглашается отпустить ее. Они договариваются о встрече в баре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Лильяса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Пастьи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Дуэт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Хозе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Микаэлы,тема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dur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Елена Образцова Хабанера  </a:t>
            </a:r>
          </a:p>
          <a:p>
            <a:pPr algn="ct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Елена-Образцова-Хабанер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714876" y="4857760"/>
            <a:ext cx="571504" cy="571504"/>
          </a:xfrm>
          <a:prstGeom prst="rect">
            <a:avLst/>
          </a:prstGeom>
        </p:spPr>
      </p:pic>
      <p:pic>
        <p:nvPicPr>
          <p:cNvPr id="7" name="Bize_-_Karmen_1_dejstvie_Duet_Hoze_i_Mikaely_tema_D_dur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4714876" y="4071942"/>
            <a:ext cx="581028" cy="581028"/>
          </a:xfrm>
          <a:prstGeom prst="rect">
            <a:avLst/>
          </a:prstGeom>
        </p:spPr>
      </p:pic>
      <p:pic>
        <p:nvPicPr>
          <p:cNvPr id="8" name="Рисунок 7" descr="кармен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857628"/>
            <a:ext cx="4572000" cy="3000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8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77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Романтизм во Франции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Период в истории европейской музыки, который охватывает условно 1800—1910 годы.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эпоху романтизма музыка заняла первостепенное место в системе искусств.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Специфика позволяет наиболее полно отражать душевные переживания с помощью всего арсенала выразительных средств. 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омантиз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43380"/>
            <a:ext cx="6215074" cy="271462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действие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357850"/>
          </a:xfrm>
        </p:spPr>
        <p:txBody>
          <a:bodyPr/>
          <a:lstStyle/>
          <a:p>
            <a:pPr algn="ctr">
              <a:buNone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Хозе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был понижен в звании и посажен под арест, однако его уже собираются выпустить.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Цунига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баре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Лильяса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Пастьи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тщетно пытается завоевать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Кармен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Предстоящий бой быков рекламирует тореадор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Эскамильо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Его тоже привлекает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Кармен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но она отвергает и его. Два контрабандиста,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Ремендадо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Данкайро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пытаются склонить ее к участию в очередном грабеже, но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Кармен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отказывается. Она держит свое слово и ждет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Хозе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Приходит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Хозе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Кармен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танцует только с ним. Наступает время переклички.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Хозе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должен вернуться в казармы, но своевольная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Кармен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не понимает подобной верности долгу.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Хозе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все же решается уйти, но тут снова появляется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Цунига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Хозе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бросается на него, и это ставит точку в его армейской карьере. Теперь ему не остается ничего другого, как стать на преступный путь.</a:t>
            </a:r>
          </a:p>
          <a:p>
            <a:pPr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Дуэт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Хозе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Кармен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танец с кастаньетами</a:t>
            </a:r>
          </a:p>
          <a:p>
            <a:pPr algn="ct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Ж. Бизе - Опера _Кармен_ 2 д. Дуэт Кармен и Хозе _Танец с кастаньетами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143372" y="4500570"/>
            <a:ext cx="500066" cy="500066"/>
          </a:xfrm>
          <a:prstGeom prst="rect">
            <a:avLst/>
          </a:prstGeom>
        </p:spPr>
      </p:pic>
      <p:pic>
        <p:nvPicPr>
          <p:cNvPr id="8" name="Рисунок 7" descr="кармен в баре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43380"/>
            <a:ext cx="3714744" cy="2714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1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действие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401080" cy="5429288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Отношения между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Кармен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Хозе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напряжены. Он по-прежнему разрывается между долгом и страстью.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Кармен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тем временем уходит 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Данкайро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— ему нужна девушка, которая могла бы отвлечь пограничную охрану.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Хозе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остается на страже.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Микаэла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— в поисках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Хозе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Эскамильо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— в поисках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Кармен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одновременно оказываются у контрабандистов.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Микаэла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прячется.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Хозе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поссорившись 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Эскамильо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бросается в драку. Появление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Кармен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спасает тореадора от верной смерти. Он приглашает ее на бой быков.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Микаэла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появляется из укрытия и умоляет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Хозе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вернуться к умирающей матери. Он скрепя сердце соглашается.</a:t>
            </a: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Ария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Кармен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Бизе _Кармен_ - 3 действие. Гадание Карме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3071802" y="5214950"/>
            <a:ext cx="500066" cy="50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7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действие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86412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Веселая атмосфера карнавала, начинается бой быков.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Кармен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узнает, что в городе находится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Хозе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Но прятаться от его мести она не может.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Хозе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требует, чтобы она к нему вернулась, но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Кармен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настаивает на своей свободе.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Хозе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приступе ревности убивает ее.</a:t>
            </a: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Куплеты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Тореодора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Марш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Тореодора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Muslim_Magomaev_-_Kuplety_Toreodor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143504" y="3500438"/>
            <a:ext cx="428628" cy="428628"/>
          </a:xfrm>
          <a:prstGeom prst="rect">
            <a:avLst/>
          </a:prstGeom>
        </p:spPr>
      </p:pic>
      <p:pic>
        <p:nvPicPr>
          <p:cNvPr id="6" name="Bize_-_Marsh_toreodora_Karmen (1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5143504" y="4429132"/>
            <a:ext cx="447676" cy="447676"/>
          </a:xfrm>
          <a:prstGeom prst="rect">
            <a:avLst/>
          </a:prstGeom>
        </p:spPr>
      </p:pic>
      <p:pic>
        <p:nvPicPr>
          <p:cNvPr id="7" name="Рисунок 6" descr="Ё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429000"/>
            <a:ext cx="4786314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8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19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Годы жизни Ж.Бизе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1838-1875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1830-1887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1828-1877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 flipH="1">
            <a:off x="1035534" y="2086772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071538" y="3214686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000100" y="4342600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каком учебном заведении обучался?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r>
              <a:rPr lang="ru-RU" dirty="0" smtClean="0"/>
              <a:t>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испанской консерватории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в парижской консерватории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в московской консерватории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 flipH="1">
            <a:off x="1142976" y="3357562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142976" y="2214554"/>
            <a:ext cx="78581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106972" y="4414038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 какое сочинение получил Римскую премию?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            за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кантату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Кловис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Клотильда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за оперу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Кармен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Бизе не получал Римскую премию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 flipH="1">
            <a:off x="1035534" y="2229648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071538" y="3357562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035534" y="4485476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Год и место премьеры оперы «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Кармен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86346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парижском театре «Опера-Комик» в 1875 году</a:t>
            </a:r>
          </a:p>
          <a:p>
            <a:pPr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 испанском оперном театре в 1874 году</a:t>
            </a:r>
          </a:p>
          <a:p>
            <a:pPr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 мадридском театре в 1876 году</a:t>
            </a:r>
          </a:p>
          <a:p>
            <a:pPr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 flipH="1">
            <a:off x="214282" y="1928802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14282" y="3500438"/>
            <a:ext cx="78581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14282" y="4786322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 не понравилось публике на премьере оперы?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скучный сюжет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финал и развязка оперы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свободные нравы героев и открытое проявление чувств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Овал 3"/>
          <p:cNvSpPr/>
          <p:nvPr/>
        </p:nvSpPr>
        <p:spPr>
          <a:xfrm flipH="1">
            <a:off x="1285852" y="4214818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285852" y="3286124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214414" y="2143116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Какой номер из оперы звучит?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 flipH="1">
            <a:off x="1106972" y="2301086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142976" y="3429000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106972" y="4556914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Хабанера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ария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Микаэлы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ария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из 4 действия</a:t>
            </a:r>
          </a:p>
        </p:txBody>
      </p:sp>
      <p:pic>
        <p:nvPicPr>
          <p:cNvPr id="13" name="Елена-Образцова-Хабанер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 bwMode="auto">
          <a:xfrm>
            <a:off x="8358214" y="661966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0881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Какой номер из оперы звучит?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 flipH="1">
            <a:off x="1106972" y="2301086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142976" y="3429000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106972" y="4556914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Марш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Тореодора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Куплеты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Тореодора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Увертюра  </a:t>
            </a:r>
          </a:p>
        </p:txBody>
      </p:sp>
      <p:pic>
        <p:nvPicPr>
          <p:cNvPr id="9" name="Bize_-_Marsh_toreodora_Karmen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358214" y="590528"/>
            <a:ext cx="428628" cy="428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319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Романтизм во Франции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4972056" cy="512605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Романтизм позволил слушателю проникнуть в волшебный мир легенд, песен и сказаний.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Ведущий принцип данного направления – противопоставление (мечты и обыденность, идеальный мир и повседневность), создаваемое творческим воображением композитора.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Романтизм в музыке отражает проблемы современного человека, его конфликт с внешним миром и его одиночество.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омантизм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1142984"/>
            <a:ext cx="3857620" cy="571501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71480"/>
            <a:ext cx="7772400" cy="928694"/>
          </a:xfrm>
        </p:spPr>
        <p:txBody>
          <a:bodyPr/>
          <a:lstStyle/>
          <a:p>
            <a:r>
              <a:rPr lang="vi-VN" sz="4000" dirty="0" smtClean="0"/>
              <a:t>Даниэль-Франсуа́-Эспри Обе́р</a:t>
            </a:r>
            <a:r>
              <a:rPr lang="ru-RU" sz="4000" dirty="0" smtClean="0"/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(1782-1871)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обе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1679"/>
            <a:ext cx="2643174" cy="478632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Детство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5900750" cy="5429288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Французский композитор, мастер французской комической оперы, основоположник жанра французской «большой» оперы; автор бывшего французского гимна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Parisienne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Отец композитора был художником-любителем, увлекался музыкой, играл на скрипке.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Обера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долгое время занималась торговлей предметами искусства и владела антикварным магазином. 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Уже в раннем возрасте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играет на нескольких музыкальных инструментах.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фортеп и скрип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26" y="1214422"/>
            <a:ext cx="2643174" cy="564357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Детство. Юность.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5614998" cy="505461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Отец мальчика, увидев успехи сына и будучи умным и рассудительным человеком, отправляясь по служебным делам в Англию, взял сына с собой, что бы он получил хорошее образование. 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Юный </a:t>
            </a:r>
            <a:r>
              <a:rPr lang="ru-RU" sz="2400" dirty="0" err="1" smtClean="0"/>
              <a:t>Обер</a:t>
            </a:r>
            <a:r>
              <a:rPr lang="ru-RU" sz="2400" dirty="0" smtClean="0"/>
              <a:t> прожил здесь до 1802 года, и успешно занимаясь, к этому времени стал уже сложившимся музыкантом, автором сонаты и двух квартетов.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err="1" smtClean="0"/>
              <a:t>Обер</a:t>
            </a:r>
            <a:r>
              <a:rPr lang="ru-RU" sz="2400" dirty="0" smtClean="0"/>
              <a:t> начал серьезно заниматься теорией музыки под руководством </a:t>
            </a:r>
            <a:r>
              <a:rPr lang="ru-RU" sz="2400" dirty="0" err="1" smtClean="0"/>
              <a:t>Керубини</a:t>
            </a:r>
            <a:r>
              <a:rPr lang="ru-RU" sz="2400" dirty="0" smtClean="0"/>
              <a:t> и </a:t>
            </a:r>
            <a:r>
              <a:rPr lang="ru-RU" sz="2400" dirty="0" err="1" smtClean="0"/>
              <a:t>Буальдьё</a:t>
            </a:r>
            <a:r>
              <a:rPr lang="ru-RU" sz="2400" dirty="0" smtClean="0"/>
              <a:t>. 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Англия !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1285861"/>
            <a:ext cx="3143241" cy="557214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Юность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этому же времени относится знакомство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Обера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артистической семьей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Шимаи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Теперь музыка для театра становится главной в его творчестве. 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Около семидесяти написанных им партитур отмечены мелодичностью, свежестью и разнообразием, острой пикантной ритмикой, тонкой и яркой оркестровкой. 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Театр англ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00504"/>
            <a:ext cx="7358082" cy="2857496"/>
          </a:xfrm>
          <a:prstGeom prst="rect">
            <a:avLst/>
          </a:prstGeom>
        </p:spPr>
      </p:pic>
      <p:pic>
        <p:nvPicPr>
          <p:cNvPr id="5" name="Рисунок 4" descr="обер молод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710" y="1"/>
            <a:ext cx="1357290" cy="2643182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Зрелость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2"/>
            <a:ext cx="5357850" cy="550072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1813 году в театре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Фейдо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в Париже состоялась премьера оперы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Sejour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militaire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(Военные на привале). Встречена премьера была довольно холодно.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 нескольких неудач, приходит, наконец, большой успех. 7 июня 1821 года на сцене театра «Опера комик» в Париже блистательно осуществилась постановка новой оперы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Обера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Emma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Promesse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imprudente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(Эмма, или неосторожное обещание). 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Именно тогда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познакомился с драматургом Э.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Скрибом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последний представил его Россини. С этого времени либретто большинства опер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Обера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было написано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Скрибом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кри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3429000"/>
            <a:ext cx="3357554" cy="3429000"/>
          </a:xfrm>
          <a:prstGeom prst="rect">
            <a:avLst/>
          </a:prstGeom>
        </p:spPr>
      </p:pic>
      <p:pic>
        <p:nvPicPr>
          <p:cNvPr id="5" name="Рисунок 4" descr="россин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714356"/>
            <a:ext cx="3357554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Зрелость. Успех.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 поистине ошеломляющий успех выпал на долю оперы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Обера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Muette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Portici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(Немая из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Портичи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 поставленной в 1828 году на сцене «Королевской академии музыки и танца» в Париже.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Эта опера оказывала настолько сильное впечатление на зрителей, что на спектакле в 1830 году в Брюсселе произошла патриотическая манифестация, которая послужила началом восстания, приведшего к освобождению Бельгии от голландского господства.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Брюссель восстани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0570"/>
            <a:ext cx="6858000" cy="235743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Зрелость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1829 года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становится членом академии. 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После отставки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Керубини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назначается директором Парижской консерватории и служит здесь до конца своей жизни.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Вместе с тем, с 1857 года он исполняет должность капельмейстера придворного оркестра. 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 умер 12 мая 1871 года в Париже.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арижск конса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71943"/>
            <a:ext cx="3929058" cy="2786058"/>
          </a:xfrm>
          <a:prstGeom prst="rect">
            <a:avLst/>
          </a:prstGeom>
        </p:spPr>
      </p:pic>
      <p:pic>
        <p:nvPicPr>
          <p:cNvPr id="5" name="Рисунок 4" descr="обер!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4000504"/>
            <a:ext cx="4200525" cy="2857496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Основные произведения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Опера о восстании неаполитанских рыбаков в 1647 году против испанских завоевателей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Muette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Portici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(Немая из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Портичи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 поставленная в 1828 году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Увертюра к опере «Немая из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Портичи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Увертюра к опере «Бронзовый конь»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Вивальди-оркестр-Светлана Безродная - Обэр Уверютра к опере Немая из Портич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357950" y="2857496"/>
            <a:ext cx="500066" cy="500066"/>
          </a:xfrm>
          <a:prstGeom prst="rect">
            <a:avLst/>
          </a:prstGeom>
        </p:spPr>
      </p:pic>
      <p:pic>
        <p:nvPicPr>
          <p:cNvPr id="5" name="Обер Даниэль [club13333245] - Поль Паре (дирижер) - Увертюра _Bronze Horse_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6357950" y="3643314"/>
            <a:ext cx="500066" cy="50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42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080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725470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 истоков какого жанра стоял Даниэль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Обер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Французской «большой» оперы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Комической оперы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Симфонии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159327" y="2204864"/>
            <a:ext cx="521094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131842" y="3324527"/>
            <a:ext cx="576064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131842" y="4509120"/>
            <a:ext cx="576064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Первая успешная опера, проникнутая революционными настроениями?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«Минутное заблуждение» («</a:t>
            </a:r>
            <a:r>
              <a:rPr lang="en-US" dirty="0" err="1" smtClean="0"/>
              <a:t>L’erreur</a:t>
            </a:r>
            <a:r>
              <a:rPr lang="en-US" dirty="0" smtClean="0"/>
              <a:t> d’un moment»)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«Немая из </a:t>
            </a:r>
            <a:r>
              <a:rPr lang="ru-RU" dirty="0" err="1" smtClean="0"/>
              <a:t>Портичи</a:t>
            </a:r>
            <a:r>
              <a:rPr lang="ru-RU" dirty="0" smtClean="0"/>
              <a:t>» («</a:t>
            </a:r>
            <a:r>
              <a:rPr lang="en-US" dirty="0" smtClean="0"/>
              <a:t>La </a:t>
            </a:r>
            <a:r>
              <a:rPr lang="en-US" dirty="0" err="1" smtClean="0"/>
              <a:t>muette</a:t>
            </a:r>
            <a:r>
              <a:rPr lang="en-US" dirty="0" smtClean="0"/>
              <a:t> de </a:t>
            </a:r>
            <a:r>
              <a:rPr lang="ru-RU" dirty="0" smtClean="0"/>
              <a:t>  </a:t>
            </a:r>
            <a:r>
              <a:rPr lang="en-US" dirty="0" smtClean="0"/>
              <a:t>Portici»)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</a:t>
            </a:r>
            <a:r>
              <a:rPr lang="fr-FR" dirty="0" smtClean="0"/>
              <a:t>«Жан де Кувен» («Jean de Couvin») </a:t>
            </a:r>
            <a:endParaRPr lang="ru-RU" dirty="0" smtClean="0"/>
          </a:p>
        </p:txBody>
      </p:sp>
      <p:sp>
        <p:nvSpPr>
          <p:cNvPr id="4" name="Овал 3"/>
          <p:cNvSpPr/>
          <p:nvPr/>
        </p:nvSpPr>
        <p:spPr>
          <a:xfrm>
            <a:off x="1079612" y="2200355"/>
            <a:ext cx="576064" cy="6530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071538" y="3214686"/>
            <a:ext cx="576064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071538" y="4357694"/>
            <a:ext cx="576064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16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Жорж Бизе опера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Выполнила: музыкальный руководитель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ГБОУ РОЦ №105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г.Москвы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Плеханова Ксения Сергеевна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Кто изображен на портрете?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079612" y="2200355"/>
            <a:ext cx="576064" cy="6530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079612" y="3305933"/>
            <a:ext cx="576064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079612" y="4478550"/>
            <a:ext cx="576064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Композитор Даниэль </a:t>
            </a:r>
            <a:r>
              <a:rPr lang="ru-RU" dirty="0" err="1" smtClean="0"/>
              <a:t>Обер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Драматург </a:t>
            </a:r>
            <a:r>
              <a:rPr lang="ru-RU" dirty="0" err="1" smtClean="0"/>
              <a:t>Скриб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Композитор Россини</a:t>
            </a:r>
          </a:p>
        </p:txBody>
      </p:sp>
      <p:pic>
        <p:nvPicPr>
          <p:cNvPr id="9" name="Рисунок 8" descr="скри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8" y="2786058"/>
            <a:ext cx="2714612" cy="4071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16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Гектор Берлиоз (1803-1869)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Берлиоз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4554"/>
            <a:ext cx="2714612" cy="4643446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Детство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Французский композитор, дирижёр, музыкальный писатель периода романтизма. Член Института Франции.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Гектор Берлиоз появился на свет 11 декабря 1803 года на востоке Франции в городке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Кот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Сент-Андре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 был первым ребенком в семье местного доктора, который всесторонне развивал сына, прививая ему интерес, в том числе и к музыке.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детстве Гектор овладел флейтой и гитарой, именно тогда были сочинены его первые романсы.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Берлиоз детств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4884"/>
            <a:ext cx="3214678" cy="2143116"/>
          </a:xfrm>
          <a:prstGeom prst="rect">
            <a:avLst/>
          </a:prstGeom>
        </p:spPr>
      </p:pic>
      <p:pic>
        <p:nvPicPr>
          <p:cNvPr id="5" name="Рисунок 4" descr="флейта и гитар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4714884"/>
            <a:ext cx="5143504" cy="2143116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Годы учебы.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1821 году он отправляется в Париж учиться в Медицинской школе, поскольку отец видел его продолжателем врачебной династии.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Отдушину он находил в Парижской опере, где его вдохновляли таланты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Глюка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Спонтини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 стал изучать партитуры полюбившихся опер, написал статью в журнал и вновь взялся за сочинительство. 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1823 года юноша берет частные уроки композиции, занимается самообразованием.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арижск опер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3" y="4543430"/>
            <a:ext cx="4000497" cy="231457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Юность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42928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1824 году Гектор покидает Медицинскую школу, чтобы полноценно заняться музыкой.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1826 году Берлиоз поступает в Парижскую консерваторию, которую заканчивает в год своего абсолютного триумфа с «Фантастической симфонией». 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Тогда же была получена и престижная Римская премия, на средства которой он отправился учиться в Италию. 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Возвращение в Париж в 1833 году было ознаменовано свадьбой с актрисой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Гарриетт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Смитсон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Несмотря на активность в сочинении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дирижировании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основной доход Берлиозу приносила журналистика и музыкальная критика. 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Ради заработка он занял должность заместителя, а затем и библиотекаря Парижской консерватории.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Настоящим спасением от банкротства стали два гастрольных тура по России – в 1847 и 1867-68 годах. Первый из них состоялся не без участия М.И. Глинки, с которым Берлиоз познакомился еще в Риме.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актриса Гарриет Смитс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0"/>
            <a:ext cx="3214678" cy="128586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Зрелость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6286544" cy="571504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1854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Гарриетт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скончалась.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этот же год Берлиоз вступает в новый брак с певицей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Мари-Женевьев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Мартин.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закате жизни Берлиоза преследовали одни потери – в 1860 умерла младшая сестра Адель, в 1862 году - супруга, в 1864 – в возрасте 26 лет скончалась последняя возлюбленная,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Амели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 в 1867 Берлиоз лишился и единственного сына. 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После этой утраты пожилой маэстро так и не смог восстановиться.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 на три месяца едет на гастроли в Россию, где с ним случаются первые приступы. 8 марта 1869 года он уходит из жизни в своей парижской квартире.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berlioz-hek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368" y="928670"/>
            <a:ext cx="2770632" cy="592933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Интересные факты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42928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Берлиоз – первый композитор французской национальной школы. Все его предшественники, писавшие оперы по-французски, были либо немцами, либо итальянцами.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Malvenuto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Cellini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- так, в дословном переводе «Нежеланный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Челлини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острословы окрестили первую оперу Берлиоза, потерпевшую оглушительное фиаско на премьере, но увертюра была тепло принята публикой.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Современников Берлиоза испугал не только колоссальный масштаб «Троянцев», их задевала сама суть произведения, которое не соблюдало условия французской оперы. Им была представлена грандиозная античная история в классическом стиле, не имеющая ничего общего с привычными поверхностными развлечениями.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Увертюры к операм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Увертюра к опере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Malvenuto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Cellini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dirty="0" smtClean="0"/>
              <a:t>«Нежеланный </a:t>
            </a:r>
            <a:r>
              <a:rPr lang="ru-RU" dirty="0" err="1" smtClean="0"/>
              <a:t>Челлини</a:t>
            </a:r>
            <a:r>
              <a:rPr lang="ru-RU" dirty="0" smtClean="0"/>
              <a:t>»)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Марш из оперы «</a:t>
            </a:r>
            <a:r>
              <a:rPr lang="en-US" dirty="0" smtClean="0"/>
              <a:t>Les </a:t>
            </a:r>
            <a:r>
              <a:rPr lang="en-US" dirty="0" err="1" smtClean="0"/>
              <a:t>Troyens</a:t>
            </a:r>
            <a:r>
              <a:rPr lang="ru-RU" dirty="0" smtClean="0"/>
              <a:t>» («Троянцы») 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6" name="Рисунок 5" descr="Benvenuto_Cellin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2357430"/>
            <a:ext cx="3714744" cy="1928826"/>
          </a:xfrm>
          <a:prstGeom prst="rect">
            <a:avLst/>
          </a:prstGeom>
        </p:spPr>
      </p:pic>
      <p:pic>
        <p:nvPicPr>
          <p:cNvPr id="8" name="Берлиоз Гектор [club13333245 ] - Колин Дэвис (дирижер) - Увертюра `Бенвенуто Челлини` - Лондонский симфонический оркест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143372" y="2857496"/>
            <a:ext cx="590552" cy="590552"/>
          </a:xfrm>
          <a:prstGeom prst="rect">
            <a:avLst/>
          </a:prstGeom>
        </p:spPr>
      </p:pic>
      <p:pic>
        <p:nvPicPr>
          <p:cNvPr id="9" name="Берлиоз — Марш из оперы _Троянцы_. (www.petamusic.ru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1857356" y="5572140"/>
            <a:ext cx="571504" cy="571504"/>
          </a:xfrm>
          <a:prstGeom prst="rect">
            <a:avLst/>
          </a:prstGeom>
        </p:spPr>
      </p:pic>
      <p:pic>
        <p:nvPicPr>
          <p:cNvPr id="10" name="Рисунок 9" descr="1bdeddb8f2d35c19ee7e2bd4bd66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8926" y="5143512"/>
            <a:ext cx="4333881" cy="1714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827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185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Кем был Берлиоз?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Драматургом и музыкальным критиком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		Композитором, дирижёром, музыкальным писателем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Немецким композитором, музыкальным критиком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</a:t>
            </a:r>
          </a:p>
        </p:txBody>
      </p:sp>
      <p:sp>
        <p:nvSpPr>
          <p:cNvPr id="4" name="Овал 3"/>
          <p:cNvSpPr/>
          <p:nvPr/>
        </p:nvSpPr>
        <p:spPr>
          <a:xfrm>
            <a:off x="571472" y="1357298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71472" y="2357430"/>
            <a:ext cx="648072" cy="712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71472" y="4000504"/>
            <a:ext cx="68407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16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Куда поступил в 1826 г. Берлиоз?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В Мадридскую консерваторию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В медицинскую школу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В Парижскую консерваторию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</a:t>
            </a:r>
          </a:p>
        </p:txBody>
      </p:sp>
      <p:sp>
        <p:nvSpPr>
          <p:cNvPr id="4" name="Овал 3"/>
          <p:cNvSpPr/>
          <p:nvPr/>
        </p:nvSpPr>
        <p:spPr>
          <a:xfrm>
            <a:off x="1142976" y="1785926"/>
            <a:ext cx="61206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142976" y="3000372"/>
            <a:ext cx="648072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142976" y="4143380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animClr clrSpc="rgb" dir="cw">
                                      <p:cBhvr>
                                        <p:cTn id="23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24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изе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аним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4500570"/>
            <a:ext cx="762000" cy="1162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57298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 каким российским композитором Берлиоз познакомился в Риме и который помог организовать гастроли по России?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</a:t>
            </a:r>
            <a:r>
              <a:rPr lang="ru-RU" dirty="0" err="1" smtClean="0"/>
              <a:t>М.А.Балакирев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М.П.Мусоргский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М.И.Глинка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151620" y="2112359"/>
            <a:ext cx="61206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151620" y="3361854"/>
            <a:ext cx="648072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157198" y="4532647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animClr clrSpc="rgb" dir="cw">
                                      <p:cBhvr>
                                        <p:cTn id="23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24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357322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Какая опера испугала современников Берлиоза своим глубинным содержанием, отражающая исторические события?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«Троянцы»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«Нежеланный </a:t>
            </a:r>
            <a:r>
              <a:rPr lang="ru-RU" dirty="0" err="1" smtClean="0"/>
              <a:t>Челлини</a:t>
            </a:r>
            <a:r>
              <a:rPr lang="ru-RU" dirty="0" smtClean="0"/>
              <a:t>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«Наполеон Бонапарт»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159327" y="2204864"/>
            <a:ext cx="521094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131842" y="3324527"/>
            <a:ext cx="576064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131842" y="4509120"/>
            <a:ext cx="576064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d33856eb87e245294cae759d7792ce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Детство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6215106" cy="521497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Родился 25 октября 1838 года в Париже в семье учителя пения Адольфа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Армана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Бизе.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крещении получил имя Жорж, под которым и был известен в дальнейшем.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Первоначально занимался музыкой с матерью Анной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Леопольдиной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Эмэ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которая работала пианисткой.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Бизе поступил в Парижскую консерваторию за две недели до того, как ему исполнилось 10 лет.</a:t>
            </a:r>
          </a:p>
          <a:p>
            <a:pPr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онсерватория Париж!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2428868"/>
            <a:ext cx="2928926" cy="4429132"/>
          </a:xfrm>
          <a:prstGeom prst="rect">
            <a:avLst/>
          </a:prstGeom>
        </p:spPr>
      </p:pic>
      <p:pic>
        <p:nvPicPr>
          <p:cNvPr id="5" name="Рисунок 4" descr="аним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5500702"/>
            <a:ext cx="762000" cy="1162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Юность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401080" cy="5073427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учёбы в консерватории (1848—1857) Бизе пробовал себя в качестве композитора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конкурсе, организованном Жаком Оффенбахом, за оперетту «Доктор Миракль» и получил Римскую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премию.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же году Бизе представил на конкурс кантату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Кловис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Клотильда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за которую также получил Римскую премию, что позволило ему прожить в Риме в течение трёх лет, сочиняя музыку и занимаясь своим образованием. </a:t>
            </a:r>
          </a:p>
        </p:txBody>
      </p:sp>
      <p:pic>
        <p:nvPicPr>
          <p:cNvPr id="4" name="Рисунок 3" descr="кловис и клотильд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256"/>
            <a:ext cx="5857884" cy="2571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Юность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пребывания в Риме он вернулся в Париж, где посвятил себя написанию музыки.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1867 году журнал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Revue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Nationale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Etrangère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предложил Бизе постоянное сотрудничество в качестве музыкального обозревателя, статьи Бизе выходят под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псевдонимом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Гастона де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Бетси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книг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3286124"/>
            <a:ext cx="3428992" cy="3571876"/>
          </a:xfrm>
          <a:prstGeom prst="rect">
            <a:avLst/>
          </a:prstGeom>
        </p:spPr>
      </p:pic>
      <p:pic>
        <p:nvPicPr>
          <p:cNvPr id="5" name="Рисунок 4" descr="Париж 18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86190"/>
            <a:ext cx="5072066" cy="307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345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Зрелость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7848872" cy="566124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1874—1875 годах композитор работал над «Кармен».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Летом 1874 года,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Буживале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композитор заканчивает оперу, оркестровка партитуры заняла всего два месяца. Премьера оперы состоялась в парижском театре «Опера-Комик» 3 марта 1875 года и закончилась провалом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Бизе Франц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43314"/>
            <a:ext cx="3867150" cy="3214686"/>
          </a:xfrm>
          <a:prstGeom prst="rect">
            <a:avLst/>
          </a:prstGeom>
        </p:spPr>
      </p:pic>
      <p:pic>
        <p:nvPicPr>
          <p:cNvPr id="6" name="Рисунок 5" descr="заставка карме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160" y="3214686"/>
            <a:ext cx="4815840" cy="364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789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ldNigh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жизнестойкость</Template>
  <TotalTime>942</TotalTime>
  <Words>1667</Words>
  <Application>Microsoft Office PowerPoint</Application>
  <PresentationFormat>Экран (4:3)</PresentationFormat>
  <Paragraphs>269</Paragraphs>
  <Slides>52</Slides>
  <Notes>0</Notes>
  <HiddenSlides>0</HiddenSlides>
  <MMClips>13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GoldNight</vt:lpstr>
      <vt:lpstr>Методическая разработка по музыке на тему: Композиторы эпохи романтизма во Франции  </vt:lpstr>
      <vt:lpstr>Романтизм во Франции</vt:lpstr>
      <vt:lpstr>Романтизм во Франции</vt:lpstr>
      <vt:lpstr>Жорж Бизе опера «Кармен»</vt:lpstr>
      <vt:lpstr>Слайд 5</vt:lpstr>
      <vt:lpstr>Детство</vt:lpstr>
      <vt:lpstr>Юность</vt:lpstr>
      <vt:lpstr>Юность</vt:lpstr>
      <vt:lpstr>Зрелость</vt:lpstr>
      <vt:lpstr>Зрелость</vt:lpstr>
      <vt:lpstr>Эпилог</vt:lpstr>
      <vt:lpstr>Опера «Кармен». История создания</vt:lpstr>
      <vt:lpstr>Опера «Кармен». Действующие лица.</vt:lpstr>
      <vt:lpstr>Опера «Кармен». Действующие лица.</vt:lpstr>
      <vt:lpstr>Опера «Кармен». Действующие лица.</vt:lpstr>
      <vt:lpstr>Опера «Кармен».</vt:lpstr>
      <vt:lpstr>Опера «Кармен». Увертюра.</vt:lpstr>
      <vt:lpstr>Предыстория</vt:lpstr>
      <vt:lpstr>I действие</vt:lpstr>
      <vt:lpstr>II действие</vt:lpstr>
      <vt:lpstr>III действие</vt:lpstr>
      <vt:lpstr>IV действие</vt:lpstr>
      <vt:lpstr>Годы жизни Ж.Бизе</vt:lpstr>
      <vt:lpstr>В каком учебном заведении обучался?</vt:lpstr>
      <vt:lpstr>За какое сочинение получил Римскую премию?</vt:lpstr>
      <vt:lpstr>Год и место премьеры оперы «Кармен»</vt:lpstr>
      <vt:lpstr>Что не понравилось публике на премьере оперы?</vt:lpstr>
      <vt:lpstr>Какой номер из оперы звучит?</vt:lpstr>
      <vt:lpstr>Какой номер из оперы звучит?</vt:lpstr>
      <vt:lpstr>Даниэль-Франсуа́-Эспри Обе́р (1782-1871) </vt:lpstr>
      <vt:lpstr>Детство</vt:lpstr>
      <vt:lpstr>Детство. Юность.</vt:lpstr>
      <vt:lpstr>Юность</vt:lpstr>
      <vt:lpstr>Зрелость</vt:lpstr>
      <vt:lpstr>Зрелость. Успех.</vt:lpstr>
      <vt:lpstr>Зрелость</vt:lpstr>
      <vt:lpstr>Основные произведения</vt:lpstr>
      <vt:lpstr>У истоков какого жанра стоял Даниэль Обер?</vt:lpstr>
      <vt:lpstr>Первая успешная опера, проникнутая революционными настроениями?</vt:lpstr>
      <vt:lpstr>Кто изображен на портрете?</vt:lpstr>
      <vt:lpstr>Гектор Берлиоз (1803-1869)</vt:lpstr>
      <vt:lpstr>Детство</vt:lpstr>
      <vt:lpstr>Годы учебы.</vt:lpstr>
      <vt:lpstr>Юность </vt:lpstr>
      <vt:lpstr>Зрелость</vt:lpstr>
      <vt:lpstr>Интересные факты</vt:lpstr>
      <vt:lpstr>Увертюры к операм</vt:lpstr>
      <vt:lpstr>Кем был Берлиоз?</vt:lpstr>
      <vt:lpstr>Куда поступил в 1826 г. Берлиоз?</vt:lpstr>
      <vt:lpstr>С каким российским композитором Берлиоз познакомился в Риме и который помог организовать гастроли по России?</vt:lpstr>
      <vt:lpstr>Какая опера испугала современников Берлиоза своим глубинным содержанием, отражающая исторические события?</vt:lpstr>
      <vt:lpstr>Слайд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Жорж Бизе опера «Кармен»</dc:title>
  <dc:creator>Xeniya</dc:creator>
  <cp:lastModifiedBy>Xeniya</cp:lastModifiedBy>
  <cp:revision>61</cp:revision>
  <dcterms:created xsi:type="dcterms:W3CDTF">2018-02-25T20:12:19Z</dcterms:created>
  <dcterms:modified xsi:type="dcterms:W3CDTF">2018-03-11T20:39:54Z</dcterms:modified>
</cp:coreProperties>
</file>