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85" r:id="rId3"/>
    <p:sldId id="256" r:id="rId4"/>
    <p:sldId id="279" r:id="rId5"/>
    <p:sldId id="263" r:id="rId6"/>
    <p:sldId id="282" r:id="rId7"/>
    <p:sldId id="268" r:id="rId8"/>
    <p:sldId id="269" r:id="rId9"/>
    <p:sldId id="265" r:id="rId10"/>
    <p:sldId id="275" r:id="rId11"/>
    <p:sldId id="266" r:id="rId12"/>
    <p:sldId id="283" r:id="rId13"/>
    <p:sldId id="267" r:id="rId14"/>
    <p:sldId id="270" r:id="rId15"/>
    <p:sldId id="271" r:id="rId16"/>
    <p:sldId id="287" r:id="rId17"/>
    <p:sldId id="278" r:id="rId18"/>
    <p:sldId id="284" r:id="rId19"/>
    <p:sldId id="286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rgbClr val="008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76A52-4E58-4FC5-ABEE-402DB86BFEA8}" type="datetimeFigureOut">
              <a:rPr lang="ru-RU"/>
              <a:pPr>
                <a:defRPr/>
              </a:pPr>
              <a:t>17.03.2018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BE741-1D14-4DD6-A101-93EE77EDB4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D6AD8-1423-4A8D-852E-AEC530489A0C}" type="datetimeFigureOut">
              <a:rPr lang="ru-RU"/>
              <a:pPr>
                <a:defRPr/>
              </a:pPr>
              <a:t>17.03.2018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AF54F-120C-440F-B1CA-7F0FAE0512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1F8F3-06C0-4544-8967-1AD25BD734F8}" type="datetimeFigureOut">
              <a:rPr lang="ru-RU"/>
              <a:pPr>
                <a:defRPr/>
              </a:pPr>
              <a:t>17.03.2018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0DDDE-26D6-4D92-BEDF-4FE493DCAA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A1B9E-0E8A-4DCA-93A5-ACF20093F51D}" type="datetimeFigureOut">
              <a:rPr lang="ru-RU"/>
              <a:pPr>
                <a:defRPr/>
              </a:pPr>
              <a:t>17.03.2018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5F260-3041-49B8-988D-FB8D00E0A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05F84-6519-4F97-89C4-BF8052B5B6D5}" type="datetimeFigureOut">
              <a:rPr lang="ru-RU"/>
              <a:pPr>
                <a:defRPr/>
              </a:pPr>
              <a:t>17.03.2018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99F3A-C60B-4DDC-ABE3-759EB1A1D2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C2AD2-9E6F-424D-8DF1-0FB356385306}" type="datetimeFigureOut">
              <a:rPr lang="ru-RU"/>
              <a:pPr>
                <a:defRPr/>
              </a:pPr>
              <a:t>17.03.2018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0063C-CFCA-405C-B6FD-799630F7D4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DAA55-2B3C-43B3-965F-62746C484F63}" type="datetimeFigureOut">
              <a:rPr lang="ru-RU"/>
              <a:pPr>
                <a:defRPr/>
              </a:pPr>
              <a:t>17.03.2018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588E3-CEDC-4642-9842-1F70CC79DC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20C7A-47CE-4937-BB51-8BCBE829553F}" type="datetimeFigureOut">
              <a:rPr lang="ru-RU"/>
              <a:pPr>
                <a:defRPr/>
              </a:pPr>
              <a:t>17.03.2018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ABCF7-1A19-4DC4-978F-673F6D33F7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80228-F379-4B50-8FBF-971B88F994E0}" type="datetimeFigureOut">
              <a:rPr lang="ru-RU"/>
              <a:pPr>
                <a:defRPr/>
              </a:pPr>
              <a:t>17.03.2018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B2F4C-A352-4E89-A330-A884EE265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5E026-817A-40C4-9BA9-25CB3121172C}" type="datetimeFigureOut">
              <a:rPr lang="ru-RU"/>
              <a:pPr>
                <a:defRPr/>
              </a:pPr>
              <a:t>17.03.2018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19EC5-0C9A-4BAB-A693-81E47395BC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399D1-F605-4DE1-90B2-35868C0D3B59}" type="datetimeFigureOut">
              <a:rPr lang="ru-RU"/>
              <a:pPr>
                <a:defRPr/>
              </a:pPr>
              <a:t>17.03.2018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2641B-F095-4D99-AA09-DE33773867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AF8A30-43A1-4689-90F7-DCE05866F66A}" type="datetimeFigureOut">
              <a:rPr lang="ru-RU"/>
              <a:pPr>
                <a:defRPr/>
              </a:pPr>
              <a:t>17.03.2018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3EC34A-E248-4FDD-9C1E-2CD8BD0D0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Рисунок 6" descr="fon_104_small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85720" y="214290"/>
            <a:ext cx="8643998" cy="6471540"/>
          </a:xfrm>
          <a:prstGeom prst="rect">
            <a:avLst/>
          </a:prstGeom>
          <a:ln w="76200">
            <a:solidFill>
              <a:srgbClr val="0099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32" name="Рисунок 10" descr="floral-corner-6647164.jp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0" y="4214813"/>
            <a:ext cx="2814638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Рисунок 11" descr="floral-corner-6647164.jpg"/>
          <p:cNvPicPr>
            <a:picLocks noChangeAspect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10000"/>
          </a:blip>
          <a:srcRect/>
          <a:stretch>
            <a:fillRect/>
          </a:stretch>
        </p:blipFill>
        <p:spPr bwMode="auto">
          <a:xfrm>
            <a:off x="0" y="0"/>
            <a:ext cx="24066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Рисунок 12" descr="floral-corner-6647164.jpg"/>
          <p:cNvPicPr>
            <a:picLocks noChangeAspect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6357938" y="4286250"/>
            <a:ext cx="2865437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Рисунок 13" descr="floral-corner-6647164.jpg"/>
          <p:cNvPicPr>
            <a:picLocks noChangeAspect="1"/>
          </p:cNvPicPr>
          <p:nvPr userDrawn="1"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6715125" y="0"/>
            <a:ext cx="2428875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0;&#1086;&#1085;&#1082;&#1091;&#1088;&#1089;%202017-2018\&#1057;&#1077;&#1088;&#1099;&#1081;%20&#1089;&#1091;&#1088;&#1086;&#1082;\Zvuki_lesa_-_Vy_okunetes_v_zvuki_lesa_i_penie_ptic_(xMuzic.me).mp3" TargetMode="Externa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3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18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8.gif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gif"/><Relationship Id="rId4" Type="http://schemas.openxmlformats.org/officeDocument/2006/relationships/image" Target="../media/image1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gif"/><Relationship Id="rId4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6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13.gif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27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8.gif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zooclub.ru/skat/img.php?w=700&amp;h=700&amp;img=./attach/16000/16848.jpg"/>
          <p:cNvPicPr>
            <a:picLocks noChangeAspect="1" noChangeArrowheads="1"/>
          </p:cNvPicPr>
          <p:nvPr/>
        </p:nvPicPr>
        <p:blipFill>
          <a:blip r:embed="rId3" cstate="print"/>
          <a:srcRect b="11974"/>
          <a:stretch>
            <a:fillRect/>
          </a:stretch>
        </p:blipFill>
        <p:spPr bwMode="auto">
          <a:xfrm>
            <a:off x="0" y="0"/>
            <a:ext cx="91440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4" descr="http://www.playcast.ru/uploads/2015/03/09/1256469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13325"/>
            <a:ext cx="914400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Прямоугольник 3"/>
          <p:cNvSpPr>
            <a:spLocks noChangeArrowheads="1"/>
          </p:cNvSpPr>
          <p:nvPr/>
        </p:nvSpPr>
        <p:spPr bwMode="auto">
          <a:xfrm>
            <a:off x="1314969" y="115888"/>
            <a:ext cx="583461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/>
              <a:t>Мой заповедный </a:t>
            </a:r>
            <a:r>
              <a:rPr lang="ru-RU" sz="4000" b="1" dirty="0" smtClean="0"/>
              <a:t>край</a:t>
            </a:r>
          </a:p>
          <a:p>
            <a:pPr algn="ctr"/>
            <a:r>
              <a:rPr lang="ru-RU" sz="4000" b="1" dirty="0" err="1" smtClean="0">
                <a:solidFill>
                  <a:srgbClr val="FFFF00"/>
                </a:solidFill>
                <a:latin typeface="Monotype Corsiva" pitchFamily="66" charset="0"/>
              </a:rPr>
              <a:t>Симпатичнейший</a:t>
            </a:r>
            <a:r>
              <a:rPr lang="ru-RU" sz="4000" b="1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4000" b="1" dirty="0">
                <a:solidFill>
                  <a:srgbClr val="FFFF00"/>
                </a:solidFill>
                <a:latin typeface="Monotype Corsiva" pitchFamily="66" charset="0"/>
              </a:rPr>
              <a:t>зверек - </a:t>
            </a:r>
          </a:p>
          <a:p>
            <a:pPr algn="ctr"/>
            <a:r>
              <a:rPr lang="ru-RU" sz="4000" b="1" dirty="0">
                <a:solidFill>
                  <a:srgbClr val="FFFF00"/>
                </a:solidFill>
                <a:latin typeface="Monotype Corsiva" pitchFamily="66" charset="0"/>
              </a:rPr>
              <a:t>серый </a:t>
            </a:r>
            <a:r>
              <a:rPr lang="ru-RU" sz="4000" b="1" dirty="0" smtClean="0">
                <a:solidFill>
                  <a:srgbClr val="FFFF00"/>
                </a:solidFill>
                <a:latin typeface="Monotype Corsiva" pitchFamily="66" charset="0"/>
              </a:rPr>
              <a:t>сурок</a:t>
            </a:r>
            <a:r>
              <a:rPr lang="en-US" sz="4000" b="1" dirty="0" smtClean="0">
                <a:solidFill>
                  <a:srgbClr val="FFFF00"/>
                </a:solidFill>
                <a:latin typeface="Monotype Corsiva" pitchFamily="66" charset="0"/>
              </a:rPr>
              <a:t>.</a:t>
            </a:r>
            <a:endParaRPr lang="ru-RU" sz="4000" b="1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pPr algn="ctr"/>
            <a:endParaRPr lang="en-US" sz="4000" b="1" dirty="0" smtClean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6084168" y="2276872"/>
            <a:ext cx="26645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Выполнила: Мезенцева Дарья</a:t>
            </a:r>
          </a:p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4" descr="http://www.gifki.org/data/media/1345/marmot-i-surok-animatsionnaya-kartinka-0004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59788" y="6162675"/>
            <a:ext cx="858837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C:\Users\ЛАРИСА\Pictures\1424982066_sun2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6723">
            <a:off x="8251659" y="133649"/>
            <a:ext cx="668781" cy="647762"/>
          </a:xfrm>
          <a:prstGeom prst="rect">
            <a:avLst/>
          </a:prstGeom>
          <a:noFill/>
        </p:spPr>
      </p:pic>
      <p:pic>
        <p:nvPicPr>
          <p:cNvPr id="8" name="Zvuki_lesa_-_Vy_okunetes_v_zvuki_lesa_i_penie_ptic_(xMuz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107504" y="6453336"/>
            <a:ext cx="188640" cy="18864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87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2"/>
          <p:cNvSpPr>
            <a:spLocks noChangeArrowheads="1"/>
          </p:cNvSpPr>
          <p:nvPr/>
        </p:nvSpPr>
        <p:spPr bwMode="auto">
          <a:xfrm>
            <a:off x="1979613" y="404813"/>
            <a:ext cx="457200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Monotype Corsiva" pitchFamily="66" charset="0"/>
              </a:rPr>
              <a:t>Непременно точно в срок </a:t>
            </a:r>
          </a:p>
          <a:p>
            <a:pPr algn="ctr"/>
            <a:r>
              <a:rPr lang="ru-RU" sz="2400" b="1">
                <a:latin typeface="Monotype Corsiva" pitchFamily="66" charset="0"/>
              </a:rPr>
              <a:t>Просыпается сурок.</a:t>
            </a:r>
          </a:p>
          <a:p>
            <a:pPr algn="ctr"/>
            <a:r>
              <a:rPr lang="ru-RU" sz="2400" b="1">
                <a:latin typeface="Monotype Corsiva" pitchFamily="66" charset="0"/>
              </a:rPr>
              <a:t>Он проспал большую зиму! </a:t>
            </a:r>
          </a:p>
          <a:p>
            <a:pPr algn="ctr"/>
            <a:r>
              <a:rPr lang="ru-RU" sz="2400" b="1">
                <a:latin typeface="Monotype Corsiva" pitchFamily="66" charset="0"/>
              </a:rPr>
              <a:t>Дальше спать невыносимо!</a:t>
            </a:r>
          </a:p>
          <a:p>
            <a:pPr algn="ctr"/>
            <a:endParaRPr lang="ru-RU" sz="2400" b="1">
              <a:latin typeface="Monotype Corsiva" pitchFamily="66" charset="0"/>
            </a:endParaRPr>
          </a:p>
          <a:p>
            <a:pPr algn="ctr"/>
            <a:r>
              <a:rPr lang="ru-RU" sz="2400" b="1">
                <a:latin typeface="Monotype Corsiva" pitchFamily="66" charset="0"/>
              </a:rPr>
              <a:t>Как же он узнал в норе, </a:t>
            </a:r>
          </a:p>
          <a:p>
            <a:pPr algn="ctr"/>
            <a:r>
              <a:rPr lang="ru-RU" sz="2400" b="1">
                <a:latin typeface="Monotype Corsiva" pitchFamily="66" charset="0"/>
              </a:rPr>
              <a:t>Что теплеет на дворе?</a:t>
            </a:r>
          </a:p>
          <a:p>
            <a:pPr algn="ctr"/>
            <a:r>
              <a:rPr lang="ru-RU" sz="2400" b="1">
                <a:latin typeface="Monotype Corsiva" pitchFamily="66" charset="0"/>
              </a:rPr>
              <a:t>Или жаворонка пенье </a:t>
            </a:r>
          </a:p>
          <a:p>
            <a:pPr algn="ctr"/>
            <a:r>
              <a:rPr lang="ru-RU" sz="2400" b="1">
                <a:latin typeface="Monotype Corsiva" pitchFamily="66" charset="0"/>
              </a:rPr>
              <a:t>Нарушает сон сурка?</a:t>
            </a:r>
          </a:p>
          <a:p>
            <a:pPr algn="ctr"/>
            <a:endParaRPr lang="ru-RU" sz="2400" b="1">
              <a:latin typeface="Monotype Corsiva" pitchFamily="66" charset="0"/>
            </a:endParaRPr>
          </a:p>
          <a:p>
            <a:pPr algn="ctr"/>
            <a:r>
              <a:rPr lang="ru-RU" sz="2400" b="1">
                <a:latin typeface="Monotype Corsiva" pitchFamily="66" charset="0"/>
              </a:rPr>
              <a:t>Или звонкий от волненья, </a:t>
            </a:r>
          </a:p>
          <a:p>
            <a:pPr algn="ctr"/>
            <a:r>
              <a:rPr lang="ru-RU" sz="2400" b="1">
                <a:latin typeface="Monotype Corsiva" pitchFamily="66" charset="0"/>
              </a:rPr>
              <a:t>Быстрый говор ручейка?</a:t>
            </a:r>
          </a:p>
          <a:p>
            <a:pPr algn="ctr"/>
            <a:r>
              <a:rPr lang="ru-RU" sz="2400" b="1">
                <a:latin typeface="Monotype Corsiva" pitchFamily="66" charset="0"/>
              </a:rPr>
              <a:t>Встал сурок. Зевнул со сна: </a:t>
            </a:r>
          </a:p>
          <a:p>
            <a:pPr algn="ctr"/>
            <a:r>
              <a:rPr lang="ru-RU" sz="2400" b="1">
                <a:latin typeface="Monotype Corsiva" pitchFamily="66" charset="0"/>
              </a:rPr>
              <a:t>«Надо действовать. Весна!»</a:t>
            </a:r>
          </a:p>
        </p:txBody>
      </p:sp>
      <p:pic>
        <p:nvPicPr>
          <p:cNvPr id="9220" name="Picture 4" descr="http://ulgrad.ru/wp-content/uploads/2012/02/0_67b97_4ffcead0_L.jpg"/>
          <p:cNvPicPr>
            <a:picLocks noChangeAspect="1" noChangeArrowheads="1"/>
          </p:cNvPicPr>
          <p:nvPr/>
        </p:nvPicPr>
        <p:blipFill>
          <a:blip r:embed="rId2" cstate="print"/>
          <a:srcRect l="2016" t="7560" r="31457" b="5320"/>
          <a:stretch>
            <a:fillRect/>
          </a:stretch>
        </p:blipFill>
        <p:spPr bwMode="auto">
          <a:xfrm>
            <a:off x="251520" y="2708920"/>
            <a:ext cx="2376264" cy="41490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 descr="http://www.gifki.org/data/media/1345/marmot-i-surok-animatsionnaya-kartinka-0004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59788" y="6162675"/>
            <a:ext cx="858837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madoudetsad83.ru/d/367594/d/1424982066_sun2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81534">
            <a:off x="8169355" y="127027"/>
            <a:ext cx="853424" cy="826602"/>
          </a:xfrm>
          <a:prstGeom prst="rect">
            <a:avLst/>
          </a:prstGeom>
          <a:noFill/>
        </p:spPr>
      </p:pic>
      <p:pic>
        <p:nvPicPr>
          <p:cNvPr id="7" name="Picture 2" descr="http://www.playcast.ru/uploads/2015/04/17/1321266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5301208"/>
            <a:ext cx="1152128" cy="1770089"/>
          </a:xfrm>
          <a:prstGeom prst="rect">
            <a:avLst/>
          </a:prstGeom>
          <a:noFill/>
        </p:spPr>
      </p:pic>
      <p:pic>
        <p:nvPicPr>
          <p:cNvPr id="8" name="Picture 2" descr="http://justclickit.ru/flash/flower/flower%20(131)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3126" y="1146280"/>
            <a:ext cx="3035338" cy="40991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539750" y="260350"/>
            <a:ext cx="82804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Запасов корма в норе серого сурка не найти — на зиму запасается только подкожный жир, и его обычно хватает не только на период сна, но и на первое время после пробуждения, когда зеленой травы еще мало. Как только появляется свежая трава, сурки начинают усиленно питаться, посвящая еде все светлое время суток. В перерывах между едой  сурки любят принимать солнечные ванны, удобно устроившись около норы. В жаркие дни середины лета сурки выходят из нор на кормежку только утром и вечером, а днем спят в норе, спасаясь от жгучих солнечных лучей.</a:t>
            </a:r>
          </a:p>
        </p:txBody>
      </p:sp>
      <p:pic>
        <p:nvPicPr>
          <p:cNvPr id="3" name="Picture 4" descr="http://www.animalsglobe.ru/wp-content/uploads/2012/08/surok-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2216" y="4094469"/>
            <a:ext cx="4151784" cy="27635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4" descr="http://www.balatsky.ru/NSO/Zakman/surki.jpg"/>
          <p:cNvPicPr>
            <a:picLocks noChangeAspect="1" noChangeArrowheads="1"/>
          </p:cNvPicPr>
          <p:nvPr/>
        </p:nvPicPr>
        <p:blipFill>
          <a:blip r:embed="rId3" cstate="print"/>
          <a:srcRect r="29763"/>
          <a:stretch>
            <a:fillRect/>
          </a:stretch>
        </p:blipFill>
        <p:spPr bwMode="auto">
          <a:xfrm>
            <a:off x="0" y="2708920"/>
            <a:ext cx="3672408" cy="31698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2" name="Picture 6" descr="http://photos.crimea-photo.com/photos-Crimea/Crimea-photo-Yalta-Zoo-Crimean-photos-hh_Nic22373.jpg"/>
          <p:cNvPicPr>
            <a:picLocks noChangeAspect="1" noChangeArrowheads="1"/>
          </p:cNvPicPr>
          <p:nvPr/>
        </p:nvPicPr>
        <p:blipFill>
          <a:blip r:embed="rId4" cstate="print"/>
          <a:srcRect l="8712" r="4170" b="14854"/>
          <a:stretch>
            <a:fillRect/>
          </a:stretch>
        </p:blipFill>
        <p:spPr bwMode="auto">
          <a:xfrm>
            <a:off x="2699792" y="2780928"/>
            <a:ext cx="3890367" cy="2852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://www.playcast.ru/uploads/2015/04/17/1321266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4869160"/>
            <a:ext cx="899998" cy="12588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611560" y="404813"/>
            <a:ext cx="820891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Зверьки часто прерывают кормежку, чтобы оглядеться по сторонам. Заметив опасность, сурок встает столбиком и громким криком предупреждает соседей. Резкий и громкий крик сурков слышен на расстоянии более полукилометра.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Слух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 сурков развит слабее, чем зрение, поэтому в сигнале криком выражается лишь первая информация, означающая нечто вроде «внимание!». Все основные сигналы передаются и воспринимаются визуально. Например. Человека сурок видит за 300-400 метров.</a:t>
            </a:r>
          </a:p>
        </p:txBody>
      </p:sp>
      <p:pic>
        <p:nvPicPr>
          <p:cNvPr id="52226" name="Picture 2" descr="http://s-kuranty.ru/wp-content/uploads/2017/07/%D1%81%D1%82%D0%B5%D0%BF%D0%BD%D1%8B%D0%B5-%D1%81%D1%83%D1%80%D0%BA%D0%B8.jpg"/>
          <p:cNvPicPr>
            <a:picLocks noChangeAspect="1" noChangeArrowheads="1"/>
          </p:cNvPicPr>
          <p:nvPr/>
        </p:nvPicPr>
        <p:blipFill>
          <a:blip r:embed="rId2" cstate="print"/>
          <a:srcRect l="10976" t="14643" r="18293" b="4819"/>
          <a:stretch>
            <a:fillRect/>
          </a:stretch>
        </p:blipFill>
        <p:spPr bwMode="auto">
          <a:xfrm>
            <a:off x="323528" y="3501008"/>
            <a:ext cx="4176464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2230" name="Picture 6" descr="http://rodgor-vlg.ru/images/photos/medium/5b3fb93e5cc369a7fc186352f7969325.jpg"/>
          <p:cNvPicPr>
            <a:picLocks noChangeAspect="1" noChangeArrowheads="1"/>
          </p:cNvPicPr>
          <p:nvPr/>
        </p:nvPicPr>
        <p:blipFill>
          <a:blip r:embed="rId3" cstate="print"/>
          <a:srcRect l="29028" r="36896" b="12542"/>
          <a:stretch>
            <a:fillRect/>
          </a:stretch>
        </p:blipFill>
        <p:spPr bwMode="auto">
          <a:xfrm>
            <a:off x="7020272" y="3284984"/>
            <a:ext cx="1944216" cy="33238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://www.playcast.ru/uploads/2015/04/17/1321266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5877272"/>
            <a:ext cx="920758" cy="9807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611188" y="404813"/>
            <a:ext cx="7993062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Сурки — общественные животные, семья занимает существенное место в их жизни. Детеныши у сурков рождаются в июне, их может быть от 1 до 15, но чаще всего 4-6. Сурчата появляются на свет голыми и слепыми, массой всего 30-40 г. Ни у кого из грызунов нет такого длинного детства, как у сурков. Глаза у них открываются только на 23-й день. Через 40 дней молодые сурки начинают выходить из норы и первый раз пробуют травку. Но мать продолжает кормить детенышей молоком до возраста 50 дней. Но и после этого молодые сурки не расстаются с ней. До первой зимовки самка оберегает малышей и учит их избегать опасности. </a:t>
            </a:r>
          </a:p>
        </p:txBody>
      </p:sp>
      <p:pic>
        <p:nvPicPr>
          <p:cNvPr id="3" name="Picture 4" descr="http://www.maximonline.ru/images/th/100/18/57772-OGFiMWM1YmVhO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924944"/>
            <a:ext cx="5688631" cy="37810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4" descr="https://img-fotki.yandex.ru/get/6833/299944781.d/0_119964_59b365ce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924944"/>
            <a:ext cx="2576436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 descr="http://madoudetsad83.ru/d/367594/d/1424982066_sun2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81534">
            <a:off x="8362713" y="163491"/>
            <a:ext cx="684114" cy="662613"/>
          </a:xfrm>
          <a:prstGeom prst="rect">
            <a:avLst/>
          </a:prstGeom>
          <a:noFill/>
        </p:spPr>
      </p:pic>
      <p:pic>
        <p:nvPicPr>
          <p:cNvPr id="6" name="Picture 2" descr="http://www.playcast.ru/uploads/2015/04/17/1321266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3933056"/>
            <a:ext cx="792088" cy="12169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684213" y="549275"/>
            <a:ext cx="75596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Сурки – очень мирные животные, они любят устраивать игры возле своих норок, особенно в весенний период. Иногда, правда, они могут устроить драку друг с другом, но это бывает очень редко. Даже их «потасовка» выглядит со стороны забавно.</a:t>
            </a:r>
          </a:p>
        </p:txBody>
      </p:sp>
      <p:pic>
        <p:nvPicPr>
          <p:cNvPr id="18435" name="Picture 2" descr="Детеныши альпийского сурка (Marmota marmota) затеяли игр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645024"/>
            <a:ext cx="4570413" cy="3033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7" name="Picture 5" descr="http://fototelegraf.ru/wp-content/uploads/2015/07/zhyvotnye-8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60848"/>
            <a:ext cx="4944988" cy="30891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 descr="http://madoudetsad83.ru/d/367594/d/1424982066_sun2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81534">
            <a:off x="8169355" y="127027"/>
            <a:ext cx="853424" cy="826602"/>
          </a:xfrm>
          <a:prstGeom prst="rect">
            <a:avLst/>
          </a:prstGeom>
          <a:noFill/>
        </p:spPr>
      </p:pic>
      <p:pic>
        <p:nvPicPr>
          <p:cNvPr id="6" name="Picture 2" descr="http://www.playcast.ru/uploads/2015/04/17/1321266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5527159"/>
            <a:ext cx="957467" cy="133084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539750" y="333375"/>
            <a:ext cx="8280400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Человек с давних времен охотится на этого животного. Но почему? Откормленные за лето сурки – источник мяса, при том экологически чистого. Помимо этого, очень ценится мех зверьков. Ну а пользу суркового жира в народной медицине очень сложно переоценить! Благодаря своим согревающим свойствам, он способен вылечить человека от многих заболеваний.</a:t>
            </a:r>
          </a:p>
        </p:txBody>
      </p:sp>
      <p:pic>
        <p:nvPicPr>
          <p:cNvPr id="20484" name="Picture 4" descr="http://turizm.vse56.ru/files/client/8958/sitePages/106588/59720big.jpg"/>
          <p:cNvPicPr>
            <a:picLocks noChangeAspect="1" noChangeArrowheads="1"/>
          </p:cNvPicPr>
          <p:nvPr/>
        </p:nvPicPr>
        <p:blipFill>
          <a:blip r:embed="rId2" cstate="print"/>
          <a:srcRect l="18580" t="4955" r="10816"/>
          <a:stretch>
            <a:fillRect/>
          </a:stretch>
        </p:blipFill>
        <p:spPr bwMode="auto">
          <a:xfrm>
            <a:off x="3491880" y="3933056"/>
            <a:ext cx="2736304" cy="27626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8" descr="http://bolenrebenok.ru/media/sekrety-i-opyt/barsuchij-zhir-ot-kashlja-detjam-do-3-let_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3F0"/>
              </a:clrFrom>
              <a:clrTo>
                <a:srgbClr val="F7F3F0">
                  <a:alpha val="0"/>
                </a:srgbClr>
              </a:clrTo>
            </a:clrChange>
          </a:blip>
          <a:srcRect b="7391"/>
          <a:stretch>
            <a:fillRect/>
          </a:stretch>
        </p:blipFill>
        <p:spPr bwMode="auto">
          <a:xfrm>
            <a:off x="6672263" y="4508500"/>
            <a:ext cx="228600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https://nizhniynovgorod.piluli.ru/images/smacs_images/products/000/118/262/original_surokor_surkovyj_zhir_N100_kaps_www_piluli_ru_k15920325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2420938"/>
            <a:ext cx="2309813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2" descr="http://stoporvi.ru/wp-content/uploads/2016/06/zhir-baybaka.jpg"/>
          <p:cNvPicPr>
            <a:picLocks noChangeAspect="1" noChangeArrowheads="1"/>
          </p:cNvPicPr>
          <p:nvPr/>
        </p:nvPicPr>
        <p:blipFill>
          <a:blip r:embed="rId5" cstate="print"/>
          <a:srcRect l="53836" t="52919" r="3783" b="5501"/>
          <a:stretch>
            <a:fillRect/>
          </a:stretch>
        </p:blipFill>
        <p:spPr bwMode="auto">
          <a:xfrm>
            <a:off x="3276600" y="2492375"/>
            <a:ext cx="26638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14" descr="https://vashilegkie.ru/wp-content/uploads/2017/01/259_oi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653136"/>
            <a:ext cx="2857500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://madoudetsad83.ru/d/367594/d/1424982066_sun2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281534">
            <a:off x="8169355" y="127027"/>
            <a:ext cx="853424" cy="8266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755576" y="332656"/>
            <a:ext cx="777716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обширных просторах земного шара, где обитают сурки, среди местного населения ходит много легенд и преданий об этих животных. Их любят за трудолюбие, мирный характер, постоянство местообитаний, коллективный образ жизни, коммуникабельность.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Мусульмане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например, сурков считают священными животными потому, что они по утрам выходят из нор, встают на задние лапки и, обратившись к солнцу, обеими передними лапками «моют личики», чистят шерсть, глаза и как будто делают намаз, «молятся богу». Согласно традициям чувашской природной религии, сурки произошли от людей и их нельзя обижать. </a:t>
            </a:r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  <p:pic>
        <p:nvPicPr>
          <p:cNvPr id="20483" name="Picture 2" descr="http://animalregister.net/uploads/content_img/afa99fd812b89e205e2c3ee199104b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951288"/>
            <a:ext cx="3673475" cy="2754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84" name="Picture 4" descr="http://snim.net/wp-content/uploads/2015/10/%D1%81%D1%83%D1%80%D0%BE%D0%BA.jpg"/>
          <p:cNvPicPr>
            <a:picLocks noChangeAspect="1" noChangeArrowheads="1"/>
          </p:cNvPicPr>
          <p:nvPr/>
        </p:nvPicPr>
        <p:blipFill>
          <a:blip r:embed="rId3" cstate="print"/>
          <a:srcRect r="24420"/>
          <a:stretch>
            <a:fillRect/>
          </a:stretch>
        </p:blipFill>
        <p:spPr bwMode="auto">
          <a:xfrm>
            <a:off x="5940425" y="4076700"/>
            <a:ext cx="3024188" cy="2667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5302" name="Picture 6" descr="http://tailytales.ru/wp-content/uploads/2017/02/Groundhogday19.jpg"/>
          <p:cNvPicPr>
            <a:picLocks noChangeAspect="1" noChangeArrowheads="1"/>
          </p:cNvPicPr>
          <p:nvPr/>
        </p:nvPicPr>
        <p:blipFill>
          <a:blip r:embed="rId4" cstate="print"/>
          <a:srcRect l="28708" t="11326" r="20736" b="-4553"/>
          <a:stretch>
            <a:fillRect/>
          </a:stretch>
        </p:blipFill>
        <p:spPr bwMode="auto">
          <a:xfrm>
            <a:off x="3635895" y="3578516"/>
            <a:ext cx="2664297" cy="32794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://madoudetsad83.ru/d/367594/d/1424982066_sun2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81534">
            <a:off x="8169355" y="127027"/>
            <a:ext cx="853424" cy="826602"/>
          </a:xfrm>
          <a:prstGeom prst="rect">
            <a:avLst/>
          </a:prstGeom>
          <a:noFill/>
        </p:spPr>
      </p:pic>
      <p:pic>
        <p:nvPicPr>
          <p:cNvPr id="7" name="Picture 2" descr="http://www.playcast.ru/uploads/2015/04/17/1321266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5735983"/>
            <a:ext cx="794987" cy="112201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3787775" y="3244850"/>
            <a:ext cx="249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 </a:t>
            </a:r>
          </a:p>
        </p:txBody>
      </p:sp>
      <p:pic>
        <p:nvPicPr>
          <p:cNvPr id="18435" name="Picture 4" descr="http://animalsfoto.com/photo/f1/f1d70cff43950887c254ace23871f9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Прямоугольник 4"/>
          <p:cNvSpPr>
            <a:spLocks noChangeArrowheads="1"/>
          </p:cNvSpPr>
          <p:nvPr/>
        </p:nvSpPr>
        <p:spPr bwMode="auto">
          <a:xfrm>
            <a:off x="2700338" y="0"/>
            <a:ext cx="6443662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Серый сурок охраняется в биологическом заказнике “Мануйловский” Болотнинского  района.</a:t>
            </a:r>
          </a:p>
          <a:p>
            <a:pPr algn="ctr"/>
            <a:r>
              <a:rPr lang="ru-RU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Принимаются все необходимые меры охраны.</a:t>
            </a:r>
          </a:p>
          <a:p>
            <a:pPr algn="ctr"/>
            <a:r>
              <a:rPr lang="ru-RU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Введён повсеместный запрет раскапывания нор, ограничение выпаса скота. Не допускается  пастьба скота с собаками в местах поселений сурков. </a:t>
            </a:r>
          </a:p>
          <a:p>
            <a:pPr algn="ctr"/>
            <a:r>
              <a:rPr lang="ru-RU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Запрещён отвод земель под коллективные сады в местах расположения колоний серого сурка.</a:t>
            </a:r>
          </a:p>
        </p:txBody>
      </p:sp>
      <p:pic>
        <p:nvPicPr>
          <p:cNvPr id="5" name="Picture 2" descr="http://www.playcast.ru/uploads/2015/04/17/1321266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3920" y="5790654"/>
            <a:ext cx="720080" cy="1067346"/>
          </a:xfrm>
          <a:prstGeom prst="rect">
            <a:avLst/>
          </a:prstGeom>
          <a:noFill/>
        </p:spPr>
      </p:pic>
      <p:pic>
        <p:nvPicPr>
          <p:cNvPr id="6" name="Picture 2" descr="http://www.playcast.ru/uploads/2015/04/17/1321266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5733256"/>
            <a:ext cx="1043607" cy="1258257"/>
          </a:xfrm>
          <a:prstGeom prst="rect">
            <a:avLst/>
          </a:prstGeom>
          <a:noFill/>
        </p:spPr>
      </p:pic>
      <p:pic>
        <p:nvPicPr>
          <p:cNvPr id="3074" name="Picture 2" descr="http://animashki.kak2z.org/pic/2/cveta-44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9" y="6384804"/>
            <a:ext cx="432048" cy="473196"/>
          </a:xfrm>
          <a:prstGeom prst="rect">
            <a:avLst/>
          </a:prstGeom>
          <a:noFill/>
        </p:spPr>
      </p:pic>
      <p:pic>
        <p:nvPicPr>
          <p:cNvPr id="8" name="Picture 2" descr="http://animashki.kak2z.org/pic/2/cveta-44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9" y="5485238"/>
            <a:ext cx="432048" cy="473196"/>
          </a:xfrm>
          <a:prstGeom prst="rect">
            <a:avLst/>
          </a:prstGeom>
          <a:noFill/>
        </p:spPr>
      </p:pic>
      <p:pic>
        <p:nvPicPr>
          <p:cNvPr id="3076" name="Picture 4" descr="http://justclickit.ru/flash/bird/bird%20(2)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94451">
            <a:off x="5607550" y="6049167"/>
            <a:ext cx="1428750" cy="4857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g-d.photosight.ru/b2e/6403262_xlarge.jpg"/>
          <p:cNvPicPr>
            <a:picLocks noChangeAspect="1" noChangeArrowheads="1"/>
          </p:cNvPicPr>
          <p:nvPr/>
        </p:nvPicPr>
        <p:blipFill>
          <a:blip r:embed="rId2" cstate="print"/>
          <a:srcRect b="500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323850" y="188913"/>
            <a:ext cx="84963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Берегите животных, ведь они важная часть живой природы. Человек привык пользоваться дарами природы в свое удовольствие: люди убивают зверей ради ценного меха, а иногда и просто ради собственной прихоти. К счастью, есть и неравнодушные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люди, 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которые создают фонды и заповедники, призывая человечество: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"Берегите животных!"</a:t>
            </a:r>
          </a:p>
        </p:txBody>
      </p:sp>
      <p:pic>
        <p:nvPicPr>
          <p:cNvPr id="4" name="Picture 2" descr="http://www.playcast.ru/uploads/2015/04/17/1321266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021288"/>
            <a:ext cx="807353" cy="836712"/>
          </a:xfrm>
          <a:prstGeom prst="rect">
            <a:avLst/>
          </a:prstGeom>
          <a:noFill/>
        </p:spPr>
      </p:pic>
      <p:pic>
        <p:nvPicPr>
          <p:cNvPr id="5" name="Picture 2" descr="http://www.playcast.ru/uploads/2015/04/17/1321266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884368" y="3429000"/>
            <a:ext cx="919960" cy="864096"/>
          </a:xfrm>
          <a:prstGeom prst="rect">
            <a:avLst/>
          </a:prstGeom>
          <a:noFill/>
        </p:spPr>
      </p:pic>
      <p:pic>
        <p:nvPicPr>
          <p:cNvPr id="6" name="Picture 2" descr="http://animashki.kak2z.org/pic/2/cveta-44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43032" y="6309320"/>
            <a:ext cx="500968" cy="5486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3995738" y="476250"/>
            <a:ext cx="4824412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Всем спасибо за то, </a:t>
            </a:r>
          </a:p>
          <a:p>
            <a:pPr algn="ctr"/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что досмотрели, надеюсь Вам понравился рассказ о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симпатичнейшем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зверьке – сером маленьком сурке.</a:t>
            </a:r>
          </a:p>
        </p:txBody>
      </p:sp>
      <p:pic>
        <p:nvPicPr>
          <p:cNvPr id="22531" name="Picture 2" descr="http://mtdata.ru/u14/photo391A/20433938911-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913"/>
            <a:ext cx="3835400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http://www.playcast.ru/uploads/2015/03/09/1256469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3325"/>
            <a:ext cx="914400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madoudetsad83.ru/d/367594/d/1424982066_sun2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81534">
            <a:off x="8169355" y="127027"/>
            <a:ext cx="853424" cy="826602"/>
          </a:xfrm>
          <a:prstGeom prst="rect">
            <a:avLst/>
          </a:prstGeom>
          <a:noFill/>
        </p:spPr>
      </p:pic>
      <p:pic>
        <p:nvPicPr>
          <p:cNvPr id="6" name="Picture 2" descr="http://animashki.kak2z.org/pic/2/cveta-44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4725144"/>
            <a:ext cx="216024" cy="236598"/>
          </a:xfrm>
          <a:prstGeom prst="rect">
            <a:avLst/>
          </a:prstGeom>
          <a:noFill/>
        </p:spPr>
      </p:pic>
      <p:pic>
        <p:nvPicPr>
          <p:cNvPr id="7" name="Picture 2" descr="http://animashki.kak2z.org/pic/2/cveta-44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933056"/>
            <a:ext cx="216024" cy="236598"/>
          </a:xfrm>
          <a:prstGeom prst="rect">
            <a:avLst/>
          </a:prstGeom>
          <a:noFill/>
        </p:spPr>
      </p:pic>
      <p:pic>
        <p:nvPicPr>
          <p:cNvPr id="8" name="Picture 2" descr="http://animashki.kak2z.org/pic/2/cveta-44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2060848"/>
            <a:ext cx="216024" cy="236598"/>
          </a:xfrm>
          <a:prstGeom prst="rect">
            <a:avLst/>
          </a:prstGeom>
          <a:noFill/>
        </p:spPr>
      </p:pic>
      <p:pic>
        <p:nvPicPr>
          <p:cNvPr id="9" name="Picture 2" descr="http://animashki.kak2z.org/pic/2/cveta-44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620688"/>
            <a:ext cx="216024" cy="236598"/>
          </a:xfrm>
          <a:prstGeom prst="rect">
            <a:avLst/>
          </a:prstGeom>
          <a:noFill/>
        </p:spPr>
      </p:pic>
      <p:pic>
        <p:nvPicPr>
          <p:cNvPr id="10" name="Picture 2" descr="http://animashki.kak2z.org/pic/2/cveta-44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924944"/>
            <a:ext cx="216024" cy="236598"/>
          </a:xfrm>
          <a:prstGeom prst="rect">
            <a:avLst/>
          </a:prstGeom>
          <a:noFill/>
        </p:spPr>
      </p:pic>
      <p:pic>
        <p:nvPicPr>
          <p:cNvPr id="11" name="Picture 2" descr="http://animashki.kak2z.org/pic/2/cveta-44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4797152"/>
            <a:ext cx="216024" cy="2365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468313" y="476250"/>
            <a:ext cx="82804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Давным-давно, когда Земля была совсем юной, а человечество представляло собой небольшую группу людей, природа была для человека всем. Леса являлись источником жилья, охотой люди добывали еду. Чистые реки служили для питья и ловли рыбы. И вот теперь, спустя много-много лет, люди стали забывать, с чего все началось.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Заметьте,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живём мы рядом со многими животными и совсем о них ничего не знаем. Просто — не интересуемся. А у  каждого — своя особенная душа, свои привычки, свой характер. То же у кошек. То же у лошадей. И у птиц. И у серого сурка тоже. Вот, что я хочу вам поведать об этом, на первый взгляд невзрачном грызуне.</a:t>
            </a:r>
          </a:p>
        </p:txBody>
      </p:sp>
      <p:pic>
        <p:nvPicPr>
          <p:cNvPr id="19458" name="Picture 2" descr="http://www.top-news.kz/simgnews/53126107/53126107-2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212976"/>
            <a:ext cx="5220897" cy="34771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0" name="AutoShape 4" descr="http://med-doc.club/uploads/4a/34/1e/4a341e20-fc22-4836-a55b-da84d402e9fa_670x0_resiz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http://med-doc.club/uploads/4a/34/1e/4a341e20-fc22-4836-a55b-da84d402e9fa_670x0_resiz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http://med-doc.club/uploads/4a/34/1e/4a341e20-fc22-4836-a55b-da84d402e9fa_670x0_resiz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2" descr="http://madoudetsad83.ru/d/367594/d/1424982066_sun2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81534">
            <a:off x="8481870" y="97923"/>
            <a:ext cx="657888" cy="637211"/>
          </a:xfrm>
          <a:prstGeom prst="rect">
            <a:avLst/>
          </a:prstGeom>
          <a:noFill/>
        </p:spPr>
      </p:pic>
      <p:pic>
        <p:nvPicPr>
          <p:cNvPr id="8" name="Picture 2" descr="http://www.playcast.ru/uploads/2015/04/17/1321266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5445224"/>
            <a:ext cx="1378829" cy="1618873"/>
          </a:xfrm>
          <a:prstGeom prst="rect">
            <a:avLst/>
          </a:prstGeom>
          <a:noFill/>
        </p:spPr>
      </p:pic>
      <p:pic>
        <p:nvPicPr>
          <p:cNvPr id="2" name="Picture 2" descr="http://justclickit.ru/flash/flower/flower%20(131)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1531" y="3212976"/>
            <a:ext cx="1340149" cy="16939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6000" smtClean="0"/>
              <a:t/>
            </a:r>
            <a:br>
              <a:rPr lang="ru-RU" sz="6000" smtClean="0"/>
            </a:br>
            <a:endParaRPr lang="ru-RU" sz="6000" b="1" smtClean="0">
              <a:solidFill>
                <a:srgbClr val="008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5124" name="Picture 4" descr="https://c1.staticflickr.com/3/2948/15376058716_a8bb06e2f3_b.jpg"/>
          <p:cNvPicPr>
            <a:picLocks noChangeAspect="1" noChangeArrowheads="1"/>
          </p:cNvPicPr>
          <p:nvPr/>
        </p:nvPicPr>
        <p:blipFill>
          <a:blip r:embed="rId2" cstate="print"/>
          <a:srcRect r="10773" b="80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Прямоугольник 4"/>
          <p:cNvSpPr>
            <a:spLocks noChangeArrowheads="1"/>
          </p:cNvSpPr>
          <p:nvPr/>
        </p:nvSpPr>
        <p:spPr bwMode="auto">
          <a:xfrm>
            <a:off x="0" y="260648"/>
            <a:ext cx="864165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Как хорошо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Мануйловском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заказнике  весной. Радует глаз молодая изумрудная зелень и пестрый ковер цветущего разнотравья, в воздухе разливается благоухание трав и цветов. Всё вокруг так ярко цветет и благоухает, расцветает,  природа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просыпается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Раньше всех после долгой зимней спячки просыпается серый  сурок.</a:t>
            </a:r>
          </a:p>
        </p:txBody>
      </p:sp>
      <p:pic>
        <p:nvPicPr>
          <p:cNvPr id="6" name="Picture 2" descr="http://madoudetsad83.ru/d/367594/d/1424982066_sun2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81534">
            <a:off x="8392665" y="97921"/>
            <a:ext cx="657888" cy="637211"/>
          </a:xfrm>
          <a:prstGeom prst="rect">
            <a:avLst/>
          </a:prstGeom>
          <a:noFill/>
        </p:spPr>
      </p:pic>
      <p:pic>
        <p:nvPicPr>
          <p:cNvPr id="18434" name="Picture 2" descr="http://www.playcast.ru/uploads/2015/04/17/1321266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1" y="5733256"/>
            <a:ext cx="1296144" cy="1584175"/>
          </a:xfrm>
          <a:prstGeom prst="rect">
            <a:avLst/>
          </a:prstGeom>
          <a:noFill/>
        </p:spPr>
      </p:pic>
      <p:pic>
        <p:nvPicPr>
          <p:cNvPr id="8" name="Picture 2" descr="http://animashki.kak2z.org/pic/2/cveta-44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6345926"/>
            <a:ext cx="467544" cy="51207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avera.ru/img/2014/07/26/571814_1406336400.jpg"/>
          <p:cNvPicPr>
            <a:picLocks noChangeAspect="1" noChangeArrowheads="1"/>
          </p:cNvPicPr>
          <p:nvPr/>
        </p:nvPicPr>
        <p:blipFill>
          <a:blip r:embed="rId2" cstate="print"/>
          <a:srcRect l="24999" t="14459" r="22554" b="6252"/>
          <a:stretch>
            <a:fillRect/>
          </a:stretch>
        </p:blipFill>
        <p:spPr bwMode="auto">
          <a:xfrm>
            <a:off x="4499992" y="1556792"/>
            <a:ext cx="4644008" cy="51317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7" name="Прямоугольник 3"/>
          <p:cNvSpPr>
            <a:spLocks noChangeArrowheads="1"/>
          </p:cNvSpPr>
          <p:nvPr/>
        </p:nvSpPr>
        <p:spPr bwMode="auto">
          <a:xfrm>
            <a:off x="323850" y="620713"/>
            <a:ext cx="4572000" cy="585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Серый, или алтайский, или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горноазиатский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сурок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(лат.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Marmota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baibacina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—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млекопитающее рода сурков. Так же как и байбак, относится к группе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bobak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объединяющей несколько близких видов евразийских сурков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Длина тела до 65 см, хвоста до 13 см. Внешне очень похож на байбака и тарбагана, но шерсть более длинная и мягкая, основной тон песочно-жёлтый, на спине с примесью чёрно-бурых волос, брюхо тёмное, рыжеватое, на голове тёмная «шапочка». Хвост сверху одного тона со спиной, снизу тёмный.</a:t>
            </a:r>
          </a:p>
        </p:txBody>
      </p:sp>
      <p:pic>
        <p:nvPicPr>
          <p:cNvPr id="4" name="Picture 2" descr="http://madoudetsad83.ru/d/367594/d/1424982066_sun2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81534">
            <a:off x="8169355" y="127027"/>
            <a:ext cx="853424" cy="826602"/>
          </a:xfrm>
          <a:prstGeom prst="rect">
            <a:avLst/>
          </a:prstGeom>
          <a:noFill/>
        </p:spPr>
      </p:pic>
      <p:pic>
        <p:nvPicPr>
          <p:cNvPr id="5" name="Picture 2" descr="http://animashki.kak2z.org/pic/2/cveta-44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6237312"/>
            <a:ext cx="467544" cy="51207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рупнее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260350"/>
            <a:ext cx="489585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Прямоугольник 3"/>
          <p:cNvSpPr>
            <a:spLocks noChangeArrowheads="1"/>
          </p:cNvSpPr>
          <p:nvPr/>
        </p:nvSpPr>
        <p:spPr bwMode="auto">
          <a:xfrm>
            <a:off x="539750" y="4437063"/>
            <a:ext cx="82804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На территории </a:t>
            </a:r>
            <a:r>
              <a:rPr lang="ru-RU" b="1" i="1">
                <a:latin typeface="Times New Roman" pitchFamily="18" charset="0"/>
                <a:cs typeface="Times New Roman" pitchFamily="18" charset="0"/>
              </a:rPr>
              <a:t>Новосибирской области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распространение вида ограничено как в прошлом, так и в настоящем правобережьем Оби, что обусловлено ландшафтными особенностями данного региона. В целом по области сурки встречаются в следующих районах: Ордынском (правобережная часть), Искитимском, Тогучинском, Болотнинском, Мошковском, Маслянинском, Черепановском, Сузунском.</a:t>
            </a:r>
          </a:p>
        </p:txBody>
      </p:sp>
      <p:pic>
        <p:nvPicPr>
          <p:cNvPr id="7172" name="Picture 4" descr="http://www.gifki.org/data/media/1345/marmot-i-surok-animatsionnaya-kartinka-0004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025" y="5876925"/>
            <a:ext cx="931863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" descr="http://www.gifki.org/data/media/1345/marmot-i-surok-animatsionnaya-kartinka-0004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4292600"/>
            <a:ext cx="129540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4" descr="http://www.gifki.org/data/media/1345/marmot-i-surok-animatsionnaya-kartinka-0004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59788" y="6162675"/>
            <a:ext cx="858837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madoudetsad83.ru/d/367594/d/1424982066_sun2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81534">
            <a:off x="8169355" y="127027"/>
            <a:ext cx="853424" cy="826602"/>
          </a:xfrm>
          <a:prstGeom prst="rect">
            <a:avLst/>
          </a:prstGeom>
          <a:noFill/>
        </p:spPr>
      </p:pic>
      <p:pic>
        <p:nvPicPr>
          <p:cNvPr id="8" name="Picture 2" descr="http://www.playcast.ru/uploads/2015/04/17/1321266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7" y="5877272"/>
            <a:ext cx="725620" cy="111481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2"/>
          <p:cNvSpPr>
            <a:spLocks noChangeArrowheads="1"/>
          </p:cNvSpPr>
          <p:nvPr/>
        </p:nvSpPr>
        <p:spPr bwMode="auto">
          <a:xfrm>
            <a:off x="755650" y="404813"/>
            <a:ext cx="78486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Особо охраняемые природные территории областного значения служат сохранению биологического разнообразия, генетического фонда и поддержанию равновесия экосистем. В условиях всё ухудшающейся экологической обстановки заказники – это островки относительно благополучного состояния природы. Одним из таких островков на территории Новосибирской области является Мануйловский заказник. Мануйловский заказник — место, где природа живёт, дышит и благоухает. Визитная карточка заказника — серый сурок. Самая главная задача — сохранить жизнь и популяцию именно этого вида, ведь серый сурок занесён в Красную Книгу Новосибирской области.</a:t>
            </a:r>
          </a:p>
        </p:txBody>
      </p:sp>
      <p:pic>
        <p:nvPicPr>
          <p:cNvPr id="51204" name="Picture 4" descr="http://poliksal.ru/uploads/posts/2016-02/145432809011surok4.jpeg"/>
          <p:cNvPicPr>
            <a:picLocks noChangeAspect="1" noChangeArrowheads="1"/>
          </p:cNvPicPr>
          <p:nvPr/>
        </p:nvPicPr>
        <p:blipFill>
          <a:blip r:embed="rId2" cstate="print"/>
          <a:srcRect l="6910" t="6721" r="8784" b="20270"/>
          <a:stretch>
            <a:fillRect/>
          </a:stretch>
        </p:blipFill>
        <p:spPr bwMode="auto">
          <a:xfrm>
            <a:off x="2411760" y="3140968"/>
            <a:ext cx="5501150" cy="3573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http://www.playcast.ru/uploads/2015/04/17/1321266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5836604"/>
            <a:ext cx="1008112" cy="1227493"/>
          </a:xfrm>
          <a:prstGeom prst="rect">
            <a:avLst/>
          </a:prstGeom>
          <a:noFill/>
        </p:spPr>
      </p:pic>
      <p:pic>
        <p:nvPicPr>
          <p:cNvPr id="5" name="Picture 2" descr="http://animashki.kak2z.org/pic/2/cveta-44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6021288"/>
            <a:ext cx="216024" cy="236598"/>
          </a:xfrm>
          <a:prstGeom prst="rect">
            <a:avLst/>
          </a:prstGeom>
          <a:noFill/>
        </p:spPr>
      </p:pic>
      <p:pic>
        <p:nvPicPr>
          <p:cNvPr id="6" name="Picture 2" descr="http://animashki.kak2z.org/pic/2/cveta-44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6021288"/>
            <a:ext cx="216024" cy="2365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539750" y="549275"/>
            <a:ext cx="56165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Каждая сурчиная семья занимает определенную территорию и охраняет ее от вторжения чужаков. Размер семейного участка может быть от 0,5 до 6 га. Пограничные конфликты у сурков случаются редко, соседи обычно живут мирно и даже ходят друг к другу в гости, молодежь с соседних участков часто затевает совместные игры. А вот чужого, незнакомого сурка с участка обычно прогоняют. </a:t>
            </a:r>
          </a:p>
        </p:txBody>
      </p:sp>
      <p:pic>
        <p:nvPicPr>
          <p:cNvPr id="16388" name="Picture 4" descr="https://nashzeleniymir.ru/wp-content/uploads/2016/07/%D0%94%D0%B2%D0%B0-%D1%81%D1%83%D1%81%D0%BB%D0%B8%D0%BA%D0%B0.jpg"/>
          <p:cNvPicPr>
            <a:picLocks noChangeAspect="1" noChangeArrowheads="1"/>
          </p:cNvPicPr>
          <p:nvPr/>
        </p:nvPicPr>
        <p:blipFill>
          <a:blip r:embed="rId2" cstate="print"/>
          <a:srcRect l="9720" r="12521"/>
          <a:stretch>
            <a:fillRect/>
          </a:stretch>
        </p:blipFill>
        <p:spPr bwMode="auto">
          <a:xfrm>
            <a:off x="2051720" y="2924944"/>
            <a:ext cx="4752528" cy="38155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http://www.gifki.org/data/media/1345/marmot-i-surok-animatsionnaya-kartinka-0004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07950" y="4292600"/>
            <a:ext cx="88582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 descr="http://www.gifki.org/data/media/1345/marmot-i-surok-animatsionnaya-kartinka-0004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59788" y="6162675"/>
            <a:ext cx="858837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madoudetsad83.ru/d/367594/d/1424982066_sun2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81534">
            <a:off x="8169355" y="127027"/>
            <a:ext cx="853424" cy="826602"/>
          </a:xfrm>
          <a:prstGeom prst="rect">
            <a:avLst/>
          </a:prstGeom>
          <a:noFill/>
        </p:spPr>
      </p:pic>
      <p:pic>
        <p:nvPicPr>
          <p:cNvPr id="7" name="Picture 2" descr="http://www.playcast.ru/uploads/2015/04/17/1321266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5869649"/>
            <a:ext cx="864096" cy="988351"/>
          </a:xfrm>
          <a:prstGeom prst="rect">
            <a:avLst/>
          </a:prstGeom>
          <a:noFill/>
        </p:spPr>
      </p:pic>
      <p:pic>
        <p:nvPicPr>
          <p:cNvPr id="14338" name="Picture 2" descr="http://copi.v-st.ru/wp-content/uploads/2017/03/1465807477_194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2780928"/>
            <a:ext cx="2448272" cy="1351005"/>
          </a:xfrm>
          <a:prstGeom prst="rect">
            <a:avLst/>
          </a:prstGeom>
          <a:noFill/>
        </p:spPr>
      </p:pic>
      <p:pic>
        <p:nvPicPr>
          <p:cNvPr id="9" name="Picture 2" descr="http://animashki.kak2z.org/pic/2/cveta-44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4725144"/>
            <a:ext cx="216024" cy="236598"/>
          </a:xfrm>
          <a:prstGeom prst="rect">
            <a:avLst/>
          </a:prstGeom>
          <a:noFill/>
        </p:spPr>
      </p:pic>
      <p:pic>
        <p:nvPicPr>
          <p:cNvPr id="10" name="Picture 2" descr="http://animashki.kak2z.org/pic/2/cveta-44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72400" y="4948026"/>
            <a:ext cx="144016" cy="1577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mirinteresen.net/uploads/posts/2011-03/1301072011_1292218486_maemots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" y="188913"/>
            <a:ext cx="8710613" cy="650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Прямоугольник 3"/>
          <p:cNvSpPr>
            <a:spLocks noChangeArrowheads="1"/>
          </p:cNvSpPr>
          <p:nvPr/>
        </p:nvSpPr>
        <p:spPr bwMode="auto">
          <a:xfrm>
            <a:off x="395288" y="5157788"/>
            <a:ext cx="7056437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Кроме того, сурки регулярно чистят нору, выбрасывая из нее накопившийся помет и старую подстилку. Зимняя нора тоже довольно проста, но зато очень глубока — до нее не должен добраться холод даже в самую лютую зиму. Иногда «спальню» суркам приходится устраивать на глубине 5-7 м. </a:t>
            </a:r>
          </a:p>
        </p:txBody>
      </p:sp>
      <p:sp>
        <p:nvSpPr>
          <p:cNvPr id="10244" name="Прямоугольник 4"/>
          <p:cNvSpPr>
            <a:spLocks noChangeArrowheads="1"/>
          </p:cNvSpPr>
          <p:nvPr/>
        </p:nvSpPr>
        <p:spPr bwMode="auto">
          <a:xfrm>
            <a:off x="539750" y="188913"/>
            <a:ext cx="82804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врагов, палящего солнца, зимних морозов и недостатка пищи сурка спасает его надежная нора. Точнее, норы, на каждом семейном участке их несколько. Из норы может быть 6-15 выходов в разных местах участка. В специальных отнорках устраивается уборная, а все остальные «помещения» никогда не загрязняются. </a:t>
            </a:r>
            <a:endParaRPr lang="ru-RU">
              <a:solidFill>
                <a:schemeClr val="bg1"/>
              </a:solidFill>
            </a:endParaRPr>
          </a:p>
        </p:txBody>
      </p:sp>
      <p:pic>
        <p:nvPicPr>
          <p:cNvPr id="10245" name="Picture 2" descr="http://img1.picmix.com/output/stamp/normal/1/6/6/6/966661_115b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092950" y="5084763"/>
            <a:ext cx="23034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683568" y="980728"/>
            <a:ext cx="777716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Сурки начинают выходить из нор уже в марте, когда еще не стаял снег. «Гуляют» по проталинам, отыскивая в земле клубни, луковицы и корешки, греются на весеннем солнышке, по которому так соскучились. </a:t>
            </a:r>
          </a:p>
        </p:txBody>
      </p:sp>
      <p:pic>
        <p:nvPicPr>
          <p:cNvPr id="13318" name="Picture 6" descr="http://m9.i.pbase.com/g2/62/942562/2/149666469.yMy4cpeW.jpg"/>
          <p:cNvPicPr>
            <a:picLocks noChangeAspect="1" noChangeArrowheads="1"/>
          </p:cNvPicPr>
          <p:nvPr/>
        </p:nvPicPr>
        <p:blipFill>
          <a:blip r:embed="rId2" cstate="print"/>
          <a:srcRect l="9450" t="18310" r="30071" b="15658"/>
          <a:stretch>
            <a:fillRect/>
          </a:stretch>
        </p:blipFill>
        <p:spPr bwMode="auto">
          <a:xfrm>
            <a:off x="251520" y="1988840"/>
            <a:ext cx="4608512" cy="3528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http://www.gifki.org/data/media/1345/marmot-i-surok-animatsionnaya-kartinka-0004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59788" y="6162675"/>
            <a:ext cx="858837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http://silkadv.com/sites/default/files/Kazahstan/Priroda/Yzhnyi_Kazahstan/Priroda_Yzhnogo_Kz/Priroda_Semirechya/Fauna_gor_Semirechya/0_1_Surok_Menzbi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573016"/>
            <a:ext cx="4267200" cy="2838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http://madoudetsad83.ru/d/367594/d/1424982066_sun2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81534">
            <a:off x="8169355" y="127027"/>
            <a:ext cx="853424" cy="826602"/>
          </a:xfrm>
          <a:prstGeom prst="rect">
            <a:avLst/>
          </a:prstGeom>
          <a:noFill/>
        </p:spPr>
      </p:pic>
      <p:pic>
        <p:nvPicPr>
          <p:cNvPr id="7" name="Picture 2" descr="http://www.playcast.ru/uploads/2015/04/17/1321266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5157192"/>
            <a:ext cx="864096" cy="898793"/>
          </a:xfrm>
          <a:prstGeom prst="rect">
            <a:avLst/>
          </a:prstGeom>
          <a:noFill/>
        </p:spPr>
      </p:pic>
      <p:pic>
        <p:nvPicPr>
          <p:cNvPr id="12290" name="Picture 2" descr="http://wiki.soiro.ru/images/%D0%9F%D1%82%D0%B8%D1%86%D1%8B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972616" y="188640"/>
            <a:ext cx="8208911" cy="6926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1327</Words>
  <Application>Microsoft Office PowerPoint</Application>
  <PresentationFormat>Экран (4:3)</PresentationFormat>
  <Paragraphs>52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ЛАРИСА</cp:lastModifiedBy>
  <cp:revision>129</cp:revision>
  <dcterms:created xsi:type="dcterms:W3CDTF">2015-01-27T10:59:24Z</dcterms:created>
  <dcterms:modified xsi:type="dcterms:W3CDTF">2018-03-17T05:51:01Z</dcterms:modified>
</cp:coreProperties>
</file>