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  <p:sldId id="257" r:id="rId3"/>
    <p:sldId id="256" r:id="rId4"/>
    <p:sldId id="258" r:id="rId5"/>
    <p:sldId id="259" r:id="rId6"/>
    <p:sldId id="260" r:id="rId7"/>
    <p:sldId id="264" r:id="rId8"/>
    <p:sldId id="266" r:id="rId9"/>
    <p:sldId id="265" r:id="rId10"/>
    <p:sldId id="263" r:id="rId11"/>
    <p:sldId id="262" r:id="rId12"/>
    <p:sldId id="261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9B1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94660"/>
  </p:normalViewPr>
  <p:slideViewPr>
    <p:cSldViewPr snapToGrid="0">
      <p:cViewPr varScale="1">
        <p:scale>
          <a:sx n="70" d="100"/>
          <a:sy n="70" d="100"/>
        </p:scale>
        <p:origin x="-45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3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Что я знаю о бересте?</a:t>
            </a:r>
            <a:endParaRPr lang="ru-RU" dirty="0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CB5-4DD7-A6A6-45BB5A3E832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CB5-4DD7-A6A6-45BB5A3E832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CB5-4DD7-A6A6-45BB5A3E832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6CB5-4DD7-A6A6-45BB5A3E832B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6CB5-4DD7-A6A6-45BB5A3E832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Лист1!$A$2:$A$6</c:f>
              <c:strCache>
                <c:ptCount val="5"/>
                <c:pt idx="0">
                  <c:v>Что такое береста? </c:v>
                </c:pt>
                <c:pt idx="1">
                  <c:v>Где в быту можно применять бересту?  </c:v>
                </c:pt>
                <c:pt idx="2">
                  <c:v>Какие изделия из бересты ты знаешь? </c:v>
                </c:pt>
                <c:pt idx="3">
                  <c:v>Есть ли у тебя дома изделия из бересты? </c:v>
                </c:pt>
                <c:pt idx="4">
                  <c:v>Хотел бы ты научиться делать берестяную посуду? 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27</c:v>
                </c:pt>
                <c:pt idx="1">
                  <c:v>11</c:v>
                </c:pt>
                <c:pt idx="3">
                  <c:v>7</c:v>
                </c:pt>
                <c:pt idx="4">
                  <c:v>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504-49CE-9597-44C53B2570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900D8-F496-4AC3-873F-66B5082EFA10}" type="datetimeFigureOut">
              <a:rPr lang="ru-RU" smtClean="0"/>
              <a:t>20.02.2018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DBAFE-CA2C-4A80-A8DA-63E80409F9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7984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900D8-F496-4AC3-873F-66B5082EFA10}" type="datetimeFigureOut">
              <a:rPr lang="ru-RU" smtClean="0"/>
              <a:t>20.02.2018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DBAFE-CA2C-4A80-A8DA-63E80409F9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8223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900D8-F496-4AC3-873F-66B5082EFA10}" type="datetimeFigureOut">
              <a:rPr lang="ru-RU" smtClean="0"/>
              <a:t>20.02.2018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DBAFE-CA2C-4A80-A8DA-63E80409F928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150770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900D8-F496-4AC3-873F-66B5082EFA10}" type="datetimeFigureOut">
              <a:rPr lang="ru-RU" smtClean="0"/>
              <a:t>20.02.2018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DBAFE-CA2C-4A80-A8DA-63E80409F9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8816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900D8-F496-4AC3-873F-66B5082EFA10}" type="datetimeFigureOut">
              <a:rPr lang="ru-RU" smtClean="0"/>
              <a:t>20.02.2018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DBAFE-CA2C-4A80-A8DA-63E80409F928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107045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900D8-F496-4AC3-873F-66B5082EFA10}" type="datetimeFigureOut">
              <a:rPr lang="ru-RU" smtClean="0"/>
              <a:t>20.02.2018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DBAFE-CA2C-4A80-A8DA-63E80409F9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5597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900D8-F496-4AC3-873F-66B5082EFA10}" type="datetimeFigureOut">
              <a:rPr lang="ru-RU" smtClean="0"/>
              <a:t>20.02.2018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DBAFE-CA2C-4A80-A8DA-63E80409F9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11996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900D8-F496-4AC3-873F-66B5082EFA10}" type="datetimeFigureOut">
              <a:rPr lang="ru-RU" smtClean="0"/>
              <a:t>20.02.2018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DBAFE-CA2C-4A80-A8DA-63E80409F9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1289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900D8-F496-4AC3-873F-66B5082EFA10}" type="datetimeFigureOut">
              <a:rPr lang="ru-RU" smtClean="0"/>
              <a:t>20.02.2018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DBAFE-CA2C-4A80-A8DA-63E80409F9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3498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900D8-F496-4AC3-873F-66B5082EFA10}" type="datetimeFigureOut">
              <a:rPr lang="ru-RU" smtClean="0"/>
              <a:t>20.02.2018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DBAFE-CA2C-4A80-A8DA-63E80409F9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407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900D8-F496-4AC3-873F-66B5082EFA10}" type="datetimeFigureOut">
              <a:rPr lang="ru-RU" smtClean="0"/>
              <a:t>20.02.2018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DBAFE-CA2C-4A80-A8DA-63E80409F9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362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900D8-F496-4AC3-873F-66B5082EFA10}" type="datetimeFigureOut">
              <a:rPr lang="ru-RU" smtClean="0"/>
              <a:t>20.02.2018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DBAFE-CA2C-4A80-A8DA-63E80409F9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9886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900D8-F496-4AC3-873F-66B5082EFA10}" type="datetimeFigureOut">
              <a:rPr lang="ru-RU" smtClean="0"/>
              <a:t>20.02.2018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DBAFE-CA2C-4A80-A8DA-63E80409F9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6331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900D8-F496-4AC3-873F-66B5082EFA10}" type="datetimeFigureOut">
              <a:rPr lang="ru-RU" smtClean="0"/>
              <a:t>20.02.2018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DBAFE-CA2C-4A80-A8DA-63E80409F9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6514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900D8-F496-4AC3-873F-66B5082EFA10}" type="datetimeFigureOut">
              <a:rPr lang="ru-RU" smtClean="0"/>
              <a:t>20.02.2018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DBAFE-CA2C-4A80-A8DA-63E80409F9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7398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900D8-F496-4AC3-873F-66B5082EFA10}" type="datetimeFigureOut">
              <a:rPr lang="ru-RU" smtClean="0"/>
              <a:t>20.02.2018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DBAFE-CA2C-4A80-A8DA-63E80409F9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8852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0900D8-F496-4AC3-873F-66B5082EFA10}" type="datetimeFigureOut">
              <a:rPr lang="ru-RU" smtClean="0"/>
              <a:t>20.02.2018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08DBAFE-CA2C-4A80-A8DA-63E80409F9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2984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6401" y="349851"/>
            <a:ext cx="9029700" cy="55931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b="1" dirty="0">
              <a:solidFill>
                <a:schemeClr val="accent2">
                  <a:lumMod val="50000"/>
                </a:schemeClr>
              </a:solidFill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Традиции 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современность </a:t>
            </a:r>
            <a:endParaRPr lang="ru-RU" sz="3200" b="1" dirty="0" smtClean="0">
              <a:solidFill>
                <a:schemeClr val="accent2">
                  <a:lumMod val="50000"/>
                </a:schemeClr>
              </a:solidFill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берестяного 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промысла народа Саха</a:t>
            </a:r>
            <a:endParaRPr lang="ru-RU" sz="1400" b="1" dirty="0">
              <a:solidFill>
                <a:schemeClr val="accent2">
                  <a:lumMod val="50000"/>
                </a:schemeClr>
              </a:solidFill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b="1" dirty="0">
              <a:solidFill>
                <a:schemeClr val="accent2">
                  <a:lumMod val="50000"/>
                </a:schemeClr>
              </a:solidFill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b="1" dirty="0">
              <a:solidFill>
                <a:schemeClr val="accent2">
                  <a:lumMod val="50000"/>
                </a:schemeClr>
              </a:solidFill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spcAft>
                <a:spcPts val="800"/>
              </a:spcAft>
            </a:pP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ыполнила</a:t>
            </a: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algn="r">
              <a:spcAft>
                <a:spcPts val="800"/>
              </a:spcAft>
            </a:pP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ученица 6Б класса</a:t>
            </a:r>
          </a:p>
          <a:p>
            <a:pPr algn="r">
              <a:spcAft>
                <a:spcPts val="800"/>
              </a:spcAft>
            </a:pP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МБОУ «Политехнический лицей»</a:t>
            </a:r>
          </a:p>
          <a:p>
            <a:pPr algn="r">
              <a:spcAft>
                <a:spcPts val="800"/>
              </a:spcAft>
            </a:pP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Викторова Анжела</a:t>
            </a:r>
          </a:p>
          <a:p>
            <a:pPr algn="r">
              <a:spcAft>
                <a:spcPts val="800"/>
              </a:spcAft>
            </a:pP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r">
              <a:spcAft>
                <a:spcPts val="800"/>
              </a:spcAft>
            </a:pP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Научный 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руководитель: учитель </a:t>
            </a: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истории</a:t>
            </a:r>
          </a:p>
          <a:p>
            <a:pPr algn="r">
              <a:spcAft>
                <a:spcPts val="800"/>
              </a:spcAft>
            </a:pP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Дудина Олеся 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Викторовна</a:t>
            </a:r>
          </a:p>
          <a:p>
            <a:pPr algn="r">
              <a:spcAft>
                <a:spcPts val="800"/>
              </a:spcAft>
            </a:pPr>
            <a:endParaRPr lang="ru-RU" sz="1400" b="1" dirty="0">
              <a:solidFill>
                <a:schemeClr val="accent2">
                  <a:lumMod val="50000"/>
                </a:schemeClr>
              </a:solidFill>
              <a:effectLst/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800"/>
              </a:spcAft>
            </a:pPr>
            <a:endParaRPr lang="ru-RU" sz="1400" b="1" dirty="0" smtClean="0">
              <a:solidFill>
                <a:schemeClr val="accent2">
                  <a:lumMod val="50000"/>
                </a:schemeClr>
              </a:solidFill>
              <a:effectLst/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800"/>
              </a:spcAft>
            </a:pP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2018 г.</a:t>
            </a:r>
            <a:endParaRPr lang="ru-RU" sz="1400" b="1" dirty="0">
              <a:solidFill>
                <a:schemeClr val="accent2">
                  <a:lumMod val="50000"/>
                </a:schemeClr>
              </a:solidFill>
              <a:effectLst/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78319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313898" y="5749500"/>
            <a:ext cx="10849971" cy="878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50000"/>
              </a:lnSpc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Далее необходимо было выяснить уровень знаний одноклассников по этой теме. </a:t>
            </a:r>
            <a:endParaRPr lang="ru-RU" b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ctr">
              <a:lnSpc>
                <a:spcPct val="150000"/>
              </a:lnSpc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Поэтому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мы провели анкетирование среди учащихся 6 «Б» класса Политехнического лицея. </a:t>
            </a:r>
            <a:endParaRPr lang="ru-RU" sz="1400" b="1" dirty="0">
              <a:solidFill>
                <a:schemeClr val="accent2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4019647536"/>
              </p:ext>
            </p:extLst>
          </p:nvPr>
        </p:nvGraphicFramePr>
        <p:xfrm>
          <a:off x="1255594" y="112469"/>
          <a:ext cx="889834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890656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012520"/>
            <a:ext cx="10849971" cy="878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50000"/>
              </a:lnSpc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решила показать наглядно и ознакомить сверстников с небольшими фрагментами берестяной утвари, которые были созданы собственноручно мной и моей бабушкой. </a:t>
            </a:r>
            <a:endParaRPr lang="ru-RU" sz="1400" b="1" dirty="0">
              <a:solidFill>
                <a:schemeClr val="accent2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34" t="42154" r="7438" b="14834"/>
          <a:stretch/>
        </p:blipFill>
        <p:spPr>
          <a:xfrm>
            <a:off x="173502" y="1018339"/>
            <a:ext cx="5632050" cy="3289740"/>
          </a:xfrm>
          <a:prstGeom prst="rect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4" t="46081" r="39831" b="22819"/>
          <a:stretch/>
        </p:blipFill>
        <p:spPr>
          <a:xfrm>
            <a:off x="6144216" y="1002069"/>
            <a:ext cx="5569586" cy="330600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986967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9183" y="3852461"/>
            <a:ext cx="11982734" cy="4570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Береза по праву заслужила преклонение народа Саха.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Вся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сфера деятельности жизни Саха тесно связана с этим прекрасным деревом: жилье, домашняя утварь, исцеляющие средства, орудия труда и даже саван- все делалось из бересты.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Якутская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береста глубоко не изучена и не исследована.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освещено изготовление посуды с жанровыми рисунками, орудий труда.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Одни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изделия дошли до наших дней без изменений, другие — в усовершенствованном виде, а третьи если не исчезли, то стали уделом краеведения.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заключение хочется добавить, что береста настолько естественный природный материал, что ощущается его тепло и доброта, а главное - жизнь.</a:t>
            </a:r>
          </a:p>
          <a:p>
            <a:pPr indent="450215" algn="ctr">
              <a:lnSpc>
                <a:spcPct val="150000"/>
              </a:lnSpc>
            </a:pP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ctr">
              <a:lnSpc>
                <a:spcPct val="150000"/>
              </a:lnSpc>
            </a:pP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ctr">
              <a:lnSpc>
                <a:spcPct val="150000"/>
              </a:lnSpc>
            </a:pP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ctr">
              <a:lnSpc>
                <a:spcPct val="150000"/>
              </a:lnSpc>
              <a:spcAft>
                <a:spcPts val="0"/>
              </a:spcAft>
            </a:pPr>
            <a:endParaRPr lang="ru-RU" sz="1400" b="1" dirty="0">
              <a:solidFill>
                <a:schemeClr val="accent2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63" y="276529"/>
            <a:ext cx="3141072" cy="3583406"/>
          </a:xfrm>
          <a:prstGeom prst="rect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36" t="26573"/>
          <a:stretch/>
        </p:blipFill>
        <p:spPr>
          <a:xfrm rot="5400000">
            <a:off x="8996182" y="1146340"/>
            <a:ext cx="3723457" cy="1703734"/>
          </a:xfrm>
          <a:prstGeom prst="rect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17" b="50000"/>
          <a:stretch/>
        </p:blipFill>
        <p:spPr>
          <a:xfrm>
            <a:off x="3673335" y="468796"/>
            <a:ext cx="6332710" cy="3383666"/>
          </a:xfrm>
          <a:prstGeom prst="rect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4185113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368490" y="0"/>
            <a:ext cx="11655187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50000"/>
              </a:lnSpc>
              <a:spcAft>
                <a:spcPts val="0"/>
              </a:spcAft>
            </a:pP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Актуальность: </a:t>
            </a:r>
            <a:endParaRPr lang="ru-RU" sz="3200" b="1" dirty="0" smtClean="0">
              <a:solidFill>
                <a:schemeClr val="accent2">
                  <a:lumMod val="50000"/>
                </a:schemeClr>
              </a:solidFill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ctr">
              <a:lnSpc>
                <a:spcPct val="150000"/>
              </a:lnSpc>
              <a:spcAft>
                <a:spcPts val="0"/>
              </a:spcAft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настоящее время в условиях современной жизни 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занятия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берестой практически прервалась.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Сегодня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когда нарушается связь с прошлым, </a:t>
            </a:r>
            <a:endParaRPr lang="ru-RU" sz="2000" dirty="0" smtClean="0">
              <a:solidFill>
                <a:schemeClr val="accent2">
                  <a:lumMod val="50000"/>
                </a:schemeClr>
              </a:solidFill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ctr">
              <a:lnSpc>
                <a:spcPct val="150000"/>
              </a:lnSpc>
              <a:spcAft>
                <a:spcPts val="0"/>
              </a:spcAft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народными традициями и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промыслами,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возникает необходимость в том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чтобы не утратить ниточку,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соединяющую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нас с обычаями народа Саха, с истоками, </a:t>
            </a:r>
            <a:endParaRPr lang="ru-RU" sz="2000" dirty="0" smtClean="0">
              <a:solidFill>
                <a:schemeClr val="accent2">
                  <a:lumMod val="50000"/>
                </a:schemeClr>
              </a:solidFill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ctr">
              <a:lnSpc>
                <a:spcPct val="150000"/>
              </a:lnSpc>
              <a:spcAft>
                <a:spcPts val="0"/>
              </a:spcAft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занятиями наших предков. </a:t>
            </a:r>
            <a:endParaRPr lang="ru-RU" sz="2000" dirty="0" smtClean="0">
              <a:solidFill>
                <a:schemeClr val="accent2">
                  <a:lumMod val="50000"/>
                </a:schemeClr>
              </a:solidFill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ctr">
              <a:lnSpc>
                <a:spcPct val="150000"/>
              </a:lnSpc>
              <a:spcAft>
                <a:spcPts val="0"/>
              </a:spcAft>
            </a:pPr>
            <a:endParaRPr lang="ru-RU" sz="800" dirty="0" smtClean="0">
              <a:solidFill>
                <a:schemeClr val="accent2">
                  <a:lumMod val="50000"/>
                </a:schemeClr>
              </a:solidFill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ctr">
              <a:lnSpc>
                <a:spcPct val="150000"/>
              </a:lnSpc>
            </a:pPr>
            <a:endParaRPr lang="ru-RU" sz="2400" b="1" u="sng" dirty="0" smtClean="0">
              <a:solidFill>
                <a:schemeClr val="accent2">
                  <a:lumMod val="50000"/>
                </a:schemeClr>
              </a:solidFill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ctr">
              <a:lnSpc>
                <a:spcPct val="150000"/>
              </a:lnSpc>
            </a:pPr>
            <a:r>
              <a:rPr lang="ru-RU" sz="2400" b="1" u="sng" dirty="0" smtClean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 </a:t>
            </a:r>
            <a:r>
              <a:rPr lang="ru-RU" sz="2400" b="1" u="sng" dirty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исследования: </a:t>
            </a:r>
          </a:p>
          <a:p>
            <a:pPr indent="450215" algn="ctr">
              <a:lnSpc>
                <a:spcPct val="150000"/>
              </a:lnSpc>
            </a:pP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изучить традиции берестяного промысла </a:t>
            </a:r>
          </a:p>
          <a:p>
            <a:pPr indent="450215" algn="ctr">
              <a:lnSpc>
                <a:spcPct val="150000"/>
              </a:lnSpc>
            </a:pP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народа Саха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заинтересовать ими одноклассников</a:t>
            </a:r>
          </a:p>
          <a:p>
            <a:pPr indent="450215" algn="ctr">
              <a:lnSpc>
                <a:spcPct val="150000"/>
              </a:lnSpc>
              <a:spcAft>
                <a:spcPts val="0"/>
              </a:spcAft>
            </a:pPr>
            <a:endParaRPr lang="ru-RU" sz="2400" dirty="0">
              <a:solidFill>
                <a:schemeClr val="accent2">
                  <a:lumMod val="50000"/>
                </a:schemeClr>
              </a:solidFill>
              <a:effectLst/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92634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6999" y="165100"/>
            <a:ext cx="10695675" cy="5863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</a:pPr>
            <a:endParaRPr lang="ru-RU" sz="800" b="1" i="1" dirty="0" smtClean="0">
              <a:solidFill>
                <a:schemeClr val="accent2">
                  <a:lumMod val="50000"/>
                </a:schemeClr>
              </a:solidFill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достижения этой цели были поставлены следующие </a:t>
            </a:r>
            <a:r>
              <a:rPr lang="ru-RU" sz="2400" b="1" i="1" u="sng" dirty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</a:t>
            </a:r>
            <a:r>
              <a:rPr lang="ru-RU" sz="2400" i="1" u="sng" dirty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tabLst>
                <a:tab pos="630555" algn="l"/>
              </a:tabLst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Исследовать традиции создания берестяной утвари у народа Саха;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tabLst>
                <a:tab pos="630555" algn="l"/>
              </a:tabLst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изучить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специальную литературу;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tabLst>
                <a:tab pos="630555" algn="l"/>
              </a:tabLst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провести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опрос и анкетирование среди учащихся 6 класса;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tabLst>
                <a:tab pos="630555" algn="l"/>
              </a:tabLst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изготовить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вместе с бабушкой берестяное изделие;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tabLst>
                <a:tab pos="630555" algn="l"/>
              </a:tabLst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познакомить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одноклассников с результатами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исследования на классном часе;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tabLst>
                <a:tab pos="630555" algn="l"/>
              </a:tabLst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представить работу на НПК «Шаг в будущее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». </a:t>
            </a:r>
            <a:endParaRPr lang="ru-RU" sz="800" dirty="0" smtClean="0">
              <a:solidFill>
                <a:schemeClr val="accent2">
                  <a:lumMod val="50000"/>
                </a:schemeClr>
              </a:solidFill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tabLst>
                <a:tab pos="630555" algn="l"/>
              </a:tabLst>
            </a:pPr>
            <a:endParaRPr lang="ru-RU" sz="800" dirty="0" smtClean="0">
              <a:solidFill>
                <a:schemeClr val="accent2">
                  <a:lumMod val="50000"/>
                </a:schemeClr>
              </a:solidFill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50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ru-RU" sz="2400" b="1" i="1" u="sng" dirty="0" smtClean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Объектом </a:t>
            </a:r>
            <a:r>
              <a:rPr lang="ru-RU" sz="2400" b="1" i="1" u="sng" dirty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исследования </a:t>
            </a:r>
            <a:endParaRPr lang="ru-RU" sz="2400" b="1" i="1" u="sng" dirty="0" smtClean="0">
              <a:solidFill>
                <a:schemeClr val="accent2">
                  <a:lumMod val="50000"/>
                </a:schemeClr>
              </a:solidFill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50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стали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традиции берестяного промысла народа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саха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2000" dirty="0" smtClean="0">
              <a:solidFill>
                <a:schemeClr val="accent2">
                  <a:lumMod val="50000"/>
                </a:schemeClr>
              </a:solidFill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50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ru-RU" sz="2400" b="1" i="1" u="sng" dirty="0" smtClean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Предмет</a:t>
            </a:r>
            <a:r>
              <a:rPr lang="ru-RU" sz="2400" b="1" i="1" u="sng" dirty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берестяная утварь.</a:t>
            </a:r>
            <a:endParaRPr lang="ru-RU" sz="2000" dirty="0">
              <a:solidFill>
                <a:schemeClr val="accent2">
                  <a:lumMod val="50000"/>
                </a:schemeClr>
              </a:solidFill>
              <a:effectLst/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7466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493215" y="3499668"/>
            <a:ext cx="810260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ГИПОТЕЗА ИССЛЕДОВАНИЯ:</a:t>
            </a: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endParaRPr lang="ru-RU" sz="800" b="1" i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32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овременные </a:t>
            </a:r>
            <a:r>
              <a:rPr lang="ru-RU" sz="32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школьники мало знают </a:t>
            </a:r>
            <a:endParaRPr lang="ru-RU" sz="3200" b="1" i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 </a:t>
            </a:r>
            <a:r>
              <a:rPr lang="ru-RU" sz="32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традициях берестяного промысла </a:t>
            </a:r>
            <a:endParaRPr lang="ru-RU" sz="3200" b="1" i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народа </a:t>
            </a:r>
            <a:r>
              <a:rPr lang="ru-RU" sz="32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Саха.</a:t>
            </a:r>
            <a:endParaRPr lang="ru-RU" sz="3200" b="1" i="1" dirty="0">
              <a:solidFill>
                <a:schemeClr val="accent2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293" y="3666061"/>
            <a:ext cx="4348302" cy="2898868"/>
          </a:xfrm>
          <a:prstGeom prst="rect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5260695" y="0"/>
            <a:ext cx="61849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>
              <a:lnSpc>
                <a:spcPct val="150000"/>
              </a:lnSpc>
              <a:spcAft>
                <a:spcPts val="0"/>
              </a:spcAft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своем исследовании мы использовали следующие методы работы: 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Информационный метод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Анкетирование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Наблюдение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Интервью</a:t>
            </a:r>
            <a:endParaRPr lang="ru-RU" sz="2400" b="1" i="1" dirty="0"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29"/>
          <a:stretch/>
        </p:blipFill>
        <p:spPr>
          <a:xfrm>
            <a:off x="455770" y="459915"/>
            <a:ext cx="4303373" cy="2729552"/>
          </a:xfrm>
          <a:prstGeom prst="rect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9490513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967196"/>
            <a:ext cx="1046783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Различные вещи для домашнего обихода и охотничьего снаряжения изготавливались якутами из бересты. Эти изделия украшались богатым орнаментом, отличались многообразием форм. Многие изделия из бересты сохранились до наших дней: одни хранятся в музеях, другие востребованы как домашняя утварь и по сей день.</a:t>
            </a:r>
            <a:endParaRPr lang="ru-RU" b="1" dirty="0"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9156" y="316584"/>
            <a:ext cx="2874977" cy="3041688"/>
          </a:xfrm>
          <a:prstGeom prst="rect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88" r="9909" b="7658"/>
          <a:stretch/>
        </p:blipFill>
        <p:spPr>
          <a:xfrm>
            <a:off x="232010" y="316584"/>
            <a:ext cx="3084395" cy="2808753"/>
          </a:xfrm>
          <a:prstGeom prst="rect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870" y="877918"/>
            <a:ext cx="5054220" cy="3790665"/>
          </a:xfrm>
          <a:prstGeom prst="rect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 rot="10800000" flipV="1">
            <a:off x="3277672" y="214984"/>
            <a:ext cx="5550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Берестяная утварь </a:t>
            </a:r>
            <a:endParaRPr lang="ru-RU" b="1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7204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30" t="23614" r="12460" b="17875"/>
          <a:stretch/>
        </p:blipFill>
        <p:spPr>
          <a:xfrm>
            <a:off x="4135271" y="382136"/>
            <a:ext cx="3971499" cy="2469837"/>
          </a:xfrm>
          <a:prstGeom prst="rect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</p:pic>
      <p:sp>
        <p:nvSpPr>
          <p:cNvPr id="2" name="Прямоугольник 1"/>
          <p:cNvSpPr/>
          <p:nvPr/>
        </p:nvSpPr>
        <p:spPr>
          <a:xfrm>
            <a:off x="2258569" y="5680990"/>
            <a:ext cx="70405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Ножны для якутского ножа также изготавливались из бересты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Тонкой берестой туго оборачивали и расколовшийся приклад ружья. 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06" y="382137"/>
            <a:ext cx="3279683" cy="2456597"/>
          </a:xfrm>
          <a:prstGeom prst="rect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0252" y="390626"/>
            <a:ext cx="3445205" cy="2583904"/>
          </a:xfrm>
          <a:prstGeom prst="rect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15" r="10765"/>
          <a:stretch/>
        </p:blipFill>
        <p:spPr>
          <a:xfrm>
            <a:off x="2408581" y="2776718"/>
            <a:ext cx="3487496" cy="2583904"/>
          </a:xfrm>
          <a:prstGeom prst="rect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16" b="12067"/>
          <a:stretch/>
        </p:blipFill>
        <p:spPr>
          <a:xfrm>
            <a:off x="6099559" y="2776718"/>
            <a:ext cx="3585346" cy="2583904"/>
          </a:xfrm>
          <a:prstGeom prst="rect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</p:pic>
      <p:sp>
        <p:nvSpPr>
          <p:cNvPr id="8" name="TextBox 7"/>
          <p:cNvSpPr txBox="1"/>
          <p:nvPr/>
        </p:nvSpPr>
        <p:spPr>
          <a:xfrm rot="10800000" flipV="1">
            <a:off x="0" y="2930016"/>
            <a:ext cx="21860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Берестяные ножны для якутского ножа </a:t>
            </a:r>
            <a:endParaRPr lang="ru-RU" b="1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rot="10800000" flipV="1">
            <a:off x="9684905" y="3228619"/>
            <a:ext cx="21860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Поплавки и лодки для рыбной ловли </a:t>
            </a:r>
            <a:endParaRPr lang="ru-RU" b="1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07730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139064"/>
            <a:ext cx="10849971" cy="20774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50000"/>
              </a:lnSpc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Целебные свойства берёзы известны человеку давно. Это дерево отдает человеку для его здоровья все: кору, сок, почки, нежные корешки, листья, молодые веточки, берёзовый гриб, дёготь, берёзовый уголь.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Ободки и заколки, сделанные из бересты, не накапливают статическое электричество, а берестяные украшения не содержат веществ, которые вызывают раздражение кожи.</a:t>
            </a:r>
          </a:p>
          <a:p>
            <a:pPr indent="450215" algn="ctr">
              <a:lnSpc>
                <a:spcPct val="150000"/>
              </a:lnSpc>
              <a:spcAft>
                <a:spcPts val="0"/>
              </a:spcAft>
            </a:pPr>
            <a:endParaRPr lang="ru-RU" sz="1400" b="1" dirty="0">
              <a:solidFill>
                <a:schemeClr val="accent2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995" y="881434"/>
            <a:ext cx="6096000" cy="3028950"/>
          </a:xfrm>
          <a:prstGeom prst="rect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356" y="881434"/>
            <a:ext cx="4030638" cy="3022979"/>
          </a:xfrm>
          <a:prstGeom prst="rect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707690" y="221776"/>
            <a:ext cx="6485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Украшения из бересты </a:t>
            </a:r>
            <a:endParaRPr lang="ru-RU" b="1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5988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8614" y="5203589"/>
            <a:ext cx="10849971" cy="878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50000"/>
              </a:lnSpc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Чтобы самой получше разобраться в вопросе традиции берестяного промысла, я решила обратиться за помощью к сотрудникам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Мирнинского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краеведческого музея</a:t>
            </a:r>
            <a:endParaRPr lang="ru-RU" sz="1400" b="1" dirty="0">
              <a:solidFill>
                <a:schemeClr val="accent2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108" r="18091"/>
          <a:stretch/>
        </p:blipFill>
        <p:spPr>
          <a:xfrm>
            <a:off x="91951" y="870234"/>
            <a:ext cx="6590291" cy="367447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56" t="-1" r="25755" b="28780"/>
          <a:stretch/>
        </p:blipFill>
        <p:spPr>
          <a:xfrm>
            <a:off x="6682242" y="591108"/>
            <a:ext cx="5021829" cy="459402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07690" y="221776"/>
            <a:ext cx="6485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Интервью с Сафроновой </a:t>
            </a:r>
            <a:r>
              <a:rPr lang="ru-RU" b="1" i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Сарданой</a:t>
            </a: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Семеновной </a:t>
            </a:r>
            <a:endParaRPr lang="ru-RU" b="1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58202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333" y="5087331"/>
            <a:ext cx="10849971" cy="12943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50000"/>
              </a:lnSpc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того, чтобы заинтересовать одноклассников традициями берестяного промысла народа Саха, сначала мне нужно было попробовать изготовить хотя бы небольшое и несложное изделие своими руками, и бабушка согласилась мне в этом помочь. </a:t>
            </a:r>
            <a:endParaRPr lang="ru-RU" sz="1400" b="1" dirty="0">
              <a:solidFill>
                <a:schemeClr val="accent2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>
          <a:xfrm>
            <a:off x="138331" y="1693774"/>
            <a:ext cx="6656235" cy="2496089"/>
          </a:xfrm>
          <a:prstGeom prst="rect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252" y="1107899"/>
            <a:ext cx="4471916" cy="3353937"/>
          </a:xfrm>
          <a:prstGeom prst="rect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714767" y="645109"/>
            <a:ext cx="6485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с бабушкой делаем </a:t>
            </a:r>
            <a:r>
              <a:rPr lang="ru-RU" b="1" i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томторук</a:t>
            </a:r>
            <a:endParaRPr lang="ru-RU" b="1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0660625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138</TotalTime>
  <Words>536</Words>
  <Application>Microsoft Office PowerPoint</Application>
  <PresentationFormat>Произвольный</PresentationFormat>
  <Paragraphs>65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Олеся Дудина</dc:creator>
  <cp:lastModifiedBy>User</cp:lastModifiedBy>
  <cp:revision>17</cp:revision>
  <dcterms:created xsi:type="dcterms:W3CDTF">2017-12-13T11:21:28Z</dcterms:created>
  <dcterms:modified xsi:type="dcterms:W3CDTF">2018-02-20T08:53:54Z</dcterms:modified>
</cp:coreProperties>
</file>