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68" r:id="rId2"/>
    <p:sldId id="265" r:id="rId3"/>
    <p:sldId id="264" r:id="rId4"/>
    <p:sldId id="277" r:id="rId5"/>
    <p:sldId id="269" r:id="rId6"/>
    <p:sldId id="270" r:id="rId7"/>
    <p:sldId id="271" r:id="rId8"/>
    <p:sldId id="272" r:id="rId9"/>
    <p:sldId id="256" r:id="rId10"/>
    <p:sldId id="278" r:id="rId11"/>
    <p:sldId id="261" r:id="rId12"/>
    <p:sldId id="258" r:id="rId13"/>
    <p:sldId id="276" r:id="rId14"/>
    <p:sldId id="279" r:id="rId15"/>
    <p:sldId id="274" r:id="rId16"/>
    <p:sldId id="275" r:id="rId17"/>
    <p:sldId id="281" r:id="rId18"/>
    <p:sldId id="280" r:id="rId19"/>
    <p:sldId id="273" r:id="rId20"/>
    <p:sldId id="266" r:id="rId21"/>
    <p:sldId id="267"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p:cViewPr varScale="1">
        <p:scale>
          <a:sx n="105" d="100"/>
          <a:sy n="105" d="100"/>
        </p:scale>
        <p:origin x="702"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88918-A553-45C8-89B4-1C3CA44E3C27}" type="datetimeFigureOut">
              <a:rPr lang="ru-RU" smtClean="0"/>
              <a:t>30.03.2018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B74DB-BD82-4B81-BAB0-F1C949CF7866}" type="slidenum">
              <a:rPr lang="ru-RU" smtClean="0"/>
              <a:t>‹#›</a:t>
            </a:fld>
            <a:endParaRPr lang="ru-RU"/>
          </a:p>
        </p:txBody>
      </p:sp>
    </p:spTree>
    <p:extLst>
      <p:ext uri="{BB962C8B-B14F-4D97-AF65-F5344CB8AC3E}">
        <p14:creationId xmlns:p14="http://schemas.microsoft.com/office/powerpoint/2010/main" val="373469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6B74DB-BD82-4B81-BAB0-F1C949CF7866}" type="slidenum">
              <a:rPr lang="ru-RU" smtClean="0"/>
              <a:t>9</a:t>
            </a:fld>
            <a:endParaRPr lang="ru-RU"/>
          </a:p>
        </p:txBody>
      </p:sp>
    </p:spTree>
    <p:extLst>
      <p:ext uri="{BB962C8B-B14F-4D97-AF65-F5344CB8AC3E}">
        <p14:creationId xmlns:p14="http://schemas.microsoft.com/office/powerpoint/2010/main" val="374639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6B74DB-BD82-4B81-BAB0-F1C949CF7866}" type="slidenum">
              <a:rPr lang="ru-RU" smtClean="0"/>
              <a:t>17</a:t>
            </a:fld>
            <a:endParaRPr lang="ru-RU"/>
          </a:p>
        </p:txBody>
      </p:sp>
    </p:spTree>
    <p:extLst>
      <p:ext uri="{BB962C8B-B14F-4D97-AF65-F5344CB8AC3E}">
        <p14:creationId xmlns:p14="http://schemas.microsoft.com/office/powerpoint/2010/main" val="365238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6B74DB-BD82-4B81-BAB0-F1C949CF7866}" type="slidenum">
              <a:rPr lang="ru-RU" smtClean="0"/>
              <a:t>21</a:t>
            </a:fld>
            <a:endParaRPr lang="ru-RU"/>
          </a:p>
        </p:txBody>
      </p:sp>
    </p:spTree>
    <p:extLst>
      <p:ext uri="{BB962C8B-B14F-4D97-AF65-F5344CB8AC3E}">
        <p14:creationId xmlns:p14="http://schemas.microsoft.com/office/powerpoint/2010/main" val="278837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925629E-109B-4338-A632-A927EDADD723}" type="datetime1">
              <a:rPr lang="ru-RU" smtClean="0"/>
              <a:t>30.03.2018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985EE1-50A0-42D2-B7DD-0E27D2C77875}" type="datetime1">
              <a:rPr lang="ru-RU" smtClean="0"/>
              <a:t>30.03.2018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2CC2E6-AA17-4871-B726-3D24CFD2BC04}" type="datetime1">
              <a:rPr lang="ru-RU" smtClean="0"/>
              <a:t>30.03.2018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B91E58-0C63-4A70-8F86-592CDB8482CF}" type="datetime1">
              <a:rPr lang="ru-RU" smtClean="0"/>
              <a:t>30.03.2018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72C22A6-C8D2-4E35-BB9D-8E0702D63F41}" type="datetime1">
              <a:rPr lang="ru-RU" smtClean="0"/>
              <a:t>30.03.2018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10566400" y="6416676"/>
            <a:ext cx="1016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3CA1A20-CDA4-4314-A24C-22E514596336}" type="datetime1">
              <a:rPr lang="ru-RU" smtClean="0"/>
              <a:t>30.03.2018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C36FA36-E785-4211-85FC-97ABA7A75E00}" type="datetime1">
              <a:rPr lang="ru-RU" smtClean="0"/>
              <a:t>30.03.2018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1CDE9ED-27B8-45DB-AD54-7D30A26793CC}" type="datetime1">
              <a:rPr lang="ru-RU" smtClean="0"/>
              <a:t>30.03.2018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298938-5E83-49B9-9CBF-1C0B08ACAB5B}" type="datetime1">
              <a:rPr lang="ru-RU" smtClean="0"/>
              <a:t>30.03.2018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9EA74D6-86CB-411C-876C-66E6DCDEA02B}" type="datetime1">
              <a:rPr lang="ru-RU" smtClean="0"/>
              <a:t>30.03.2018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106F05C-AF8E-4023-8B16-02487F30BE07}" type="datetime1">
              <a:rPr lang="ru-RU" smtClean="0"/>
              <a:t>30.03.2018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stretch>
            <a:fillRect l="-1000" r="-1000"/>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8598757-BB0E-4FA9-98D0-3B17B4610209}" type="datetime1">
              <a:rPr lang="ru-RU" smtClean="0"/>
              <a:t>30.03.2018</a:t>
            </a:fld>
            <a:endParaRPr lang="ru-RU"/>
          </a:p>
        </p:txBody>
      </p:sp>
      <p:sp>
        <p:nvSpPr>
          <p:cNvPr id="3" name="Нижний колонтитул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2639616" y="2394754"/>
            <a:ext cx="6598447" cy="2308324"/>
          </a:xfrm>
          <a:prstGeom prst="rect">
            <a:avLst/>
          </a:prstGeom>
          <a:noFill/>
        </p:spPr>
        <p:txBody>
          <a:bodyPr wrap="square" rtlCol="0">
            <a:spAutoFit/>
          </a:bodyPr>
          <a:lstStyle/>
          <a:p>
            <a:pPr algn="ctr"/>
            <a:r>
              <a:rPr lang="ru-RU" sz="3600" dirty="0" smtClean="0">
                <a:solidFill>
                  <a:srgbClr val="002060"/>
                </a:solidFill>
                <a:latin typeface="Arial Black" panose="020B0A04020102020204" pitchFamily="34" charset="0"/>
              </a:rPr>
              <a:t>ПАМЯТНИКИ КУЛЬТУРЫ И ИСТОРИИ ГОРОДА САМАРЫ И САМАРСКОЙ ОБЛАСТИ </a:t>
            </a:r>
            <a:endParaRPr lang="ru-RU" sz="3600" dirty="0">
              <a:solidFill>
                <a:srgbClr val="002060"/>
              </a:solidFill>
              <a:latin typeface="Arial Black" panose="020B0A04020102020204" pitchFamily="34" charset="0"/>
            </a:endParaRPr>
          </a:p>
        </p:txBody>
      </p:sp>
      <p:sp>
        <p:nvSpPr>
          <p:cNvPr id="4" name="TextBox 3"/>
          <p:cNvSpPr txBox="1"/>
          <p:nvPr/>
        </p:nvSpPr>
        <p:spPr>
          <a:xfrm>
            <a:off x="1343472" y="5949280"/>
            <a:ext cx="9911688" cy="369332"/>
          </a:xfrm>
          <a:prstGeom prst="rect">
            <a:avLst/>
          </a:prstGeom>
          <a:noFill/>
        </p:spPr>
        <p:txBody>
          <a:bodyPr wrap="none" rtlCol="0">
            <a:spAutoFit/>
          </a:bodyPr>
          <a:lstStyle/>
          <a:p>
            <a:r>
              <a:rPr lang="ru-RU" dirty="0" smtClean="0">
                <a:solidFill>
                  <a:srgbClr val="002060"/>
                </a:solidFill>
                <a:effectLst>
                  <a:outerShdw blurRad="38100" dist="38100" dir="2700000" algn="tl">
                    <a:srgbClr val="000000">
                      <a:alpha val="43137"/>
                    </a:srgbClr>
                  </a:outerShdw>
                </a:effectLst>
                <a:latin typeface="Arial Black" panose="020B0A04020102020204" pitchFamily="34" charset="0"/>
              </a:rPr>
              <a:t>РАБОТУ ВЫПОЛНИЛ УЧЕНИК 7 КЛАССА ТУМАНИН ВЛАДИСЛАВ</a:t>
            </a:r>
            <a:r>
              <a:rPr lang="en-US" dirty="0" smtClean="0">
                <a:solidFill>
                  <a:srgbClr val="002060"/>
                </a:solidFill>
                <a:effectLst>
                  <a:outerShdw blurRad="38100" dist="38100" dir="2700000" algn="tl">
                    <a:srgbClr val="000000">
                      <a:alpha val="43137"/>
                    </a:srgbClr>
                  </a:outerShdw>
                </a:effectLst>
                <a:latin typeface="Arial Black" panose="020B0A04020102020204" pitchFamily="34" charset="0"/>
              </a:rPr>
              <a:t> </a:t>
            </a:r>
            <a:r>
              <a:rPr lang="ru-RU" dirty="0" smtClean="0">
                <a:solidFill>
                  <a:srgbClr val="002060"/>
                </a:solidFill>
                <a:effectLst>
                  <a:outerShdw blurRad="38100" dist="38100" dir="2700000" algn="tl">
                    <a:srgbClr val="000000">
                      <a:alpha val="43137"/>
                    </a:srgbClr>
                  </a:outerShdw>
                </a:effectLst>
                <a:latin typeface="Arial Black" panose="020B0A04020102020204" pitchFamily="34" charset="0"/>
              </a:rPr>
              <a:t>ЮРЬЕВИЧ</a:t>
            </a:r>
            <a:endParaRPr lang="ru-RU"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2469869" y="406405"/>
            <a:ext cx="7154523" cy="646331"/>
          </a:xfrm>
          <a:prstGeom prst="rect">
            <a:avLst/>
          </a:prstGeom>
          <a:noFill/>
        </p:spPr>
        <p:txBody>
          <a:bodyPr wrap="none" rtlCol="0">
            <a:spAutoFit/>
          </a:bodyPr>
          <a:lstStyle/>
          <a:p>
            <a:pPr algn="ctr"/>
            <a:r>
              <a:rPr lang="ru-RU" dirty="0" smtClean="0">
                <a:solidFill>
                  <a:srgbClr val="002060"/>
                </a:solidFill>
                <a:latin typeface="Arial Black" panose="020B0A04020102020204" pitchFamily="34" charset="0"/>
              </a:rPr>
              <a:t>ГБОУ СОШ им.А.М.ШУЛАЙКИНА </a:t>
            </a:r>
            <a:r>
              <a:rPr lang="ru-RU" dirty="0">
                <a:solidFill>
                  <a:srgbClr val="002060"/>
                </a:solidFill>
                <a:latin typeface="Arial Black" panose="020B0A04020102020204" pitchFamily="34" charset="0"/>
              </a:rPr>
              <a:t>С</a:t>
            </a:r>
            <a:r>
              <a:rPr lang="ru-RU" dirty="0" smtClean="0">
                <a:solidFill>
                  <a:srgbClr val="002060"/>
                </a:solidFill>
                <a:latin typeface="Arial Black" panose="020B0A04020102020204" pitchFamily="34" charset="0"/>
              </a:rPr>
              <a:t>.СТАРЫЙ АМАНАК </a:t>
            </a:r>
          </a:p>
          <a:p>
            <a:pPr algn="ctr"/>
            <a:r>
              <a:rPr lang="ru-RU" dirty="0" smtClean="0">
                <a:solidFill>
                  <a:srgbClr val="002060"/>
                </a:solidFill>
                <a:latin typeface="Arial Black" panose="020B0A04020102020204" pitchFamily="34" charset="0"/>
              </a:rPr>
              <a:t>М.Р.ПОХВИСТНЕВСКИЙ САМАРСКОЙ ОБЛАСТИ</a:t>
            </a:r>
            <a:endParaRPr lang="ru-RU" dirty="0">
              <a:solidFill>
                <a:srgbClr val="002060"/>
              </a:solidFill>
              <a:latin typeface="Arial Black" panose="020B0A04020102020204" pitchFamily="34" charset="0"/>
            </a:endParaRPr>
          </a:p>
        </p:txBody>
      </p:sp>
      <p:sp>
        <p:nvSpPr>
          <p:cNvPr id="8" name="Номер слайда 7"/>
          <p:cNvSpPr>
            <a:spLocks noGrp="1"/>
          </p:cNvSpPr>
          <p:nvPr>
            <p:ph type="sldNum" sz="quarter" idx="12"/>
          </p:nvPr>
        </p:nvSpPr>
        <p:spPr/>
        <p:txBody>
          <a:bodyPr/>
          <a:lstStyle/>
          <a:p>
            <a:fld id="{725C68B6-61C2-468F-89AB-4B9F7531AA68}" type="slidenum">
              <a:rPr lang="ru-RU" smtClean="0"/>
              <a:pPr/>
              <a:t>1</a:t>
            </a:fld>
            <a:endParaRPr lang="ru-RU" dirty="0"/>
          </a:p>
        </p:txBody>
      </p:sp>
    </p:spTree>
    <p:extLst>
      <p:ext uri="{BB962C8B-B14F-4D97-AF65-F5344CB8AC3E}">
        <p14:creationId xmlns:p14="http://schemas.microsoft.com/office/powerpoint/2010/main" val="3476366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3472" y="2420888"/>
            <a:ext cx="9815508" cy="1200329"/>
          </a:xfrm>
          <a:prstGeom prst="rect">
            <a:avLst/>
          </a:prstGeom>
          <a:noFill/>
        </p:spPr>
        <p:txBody>
          <a:bodyPr wrap="none" rtlCol="0">
            <a:spAutoFit/>
          </a:bodyPr>
          <a:lstStyle/>
          <a:p>
            <a:r>
              <a:rPr lang="ru-RU" sz="3600" dirty="0" smtClean="0">
                <a:solidFill>
                  <a:srgbClr val="FF0000"/>
                </a:solidFill>
                <a:latin typeface="Arial Black" pitchFamily="34" charset="0"/>
              </a:rPr>
              <a:t>ПАМЯТНИКИ КУЛЬТУРЫ И ИСТОРИИ</a:t>
            </a:r>
          </a:p>
          <a:p>
            <a:pPr algn="ctr"/>
            <a:r>
              <a:rPr lang="ru-RU" sz="3600" dirty="0" smtClean="0">
                <a:solidFill>
                  <a:srgbClr val="FF0000"/>
                </a:solidFill>
                <a:latin typeface="Arial Black" pitchFamily="34" charset="0"/>
              </a:rPr>
              <a:t>САМАРСКОЙ ОБЛАСТИ</a:t>
            </a:r>
            <a:endParaRPr lang="ru-RU" sz="3600" dirty="0">
              <a:solidFill>
                <a:srgbClr val="FF0000"/>
              </a:solidFill>
              <a:latin typeface="Arial Black"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10</a:t>
            </a:fld>
            <a:endParaRPr lang="ru-RU"/>
          </a:p>
        </p:txBody>
      </p:sp>
      <p:sp>
        <p:nvSpPr>
          <p:cNvPr id="4" name="Нижний колонтитул 4"/>
          <p:cNvSpPr>
            <a:spLocks noGrp="1"/>
          </p:cNvSpPr>
          <p:nvPr>
            <p:ph type="ftr" sz="quarter" idx="11"/>
          </p:nvPr>
        </p:nvSpPr>
        <p:spPr>
          <a:xfrm>
            <a:off x="11496600" y="6416676"/>
            <a:ext cx="504056" cy="365125"/>
          </a:xfrm>
        </p:spPr>
        <p:txBody>
          <a:bodyPr/>
          <a:lstStyle/>
          <a:p>
            <a:r>
              <a:rPr lang="ru-RU" sz="1800" dirty="0" smtClean="0">
                <a:solidFill>
                  <a:srgbClr val="002060"/>
                </a:solidFill>
                <a:latin typeface="Arial Black" panose="020B0A04020102020204" pitchFamily="34" charset="0"/>
              </a:rPr>
              <a:t>10</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885087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99856" y="1268760"/>
            <a:ext cx="6912768" cy="4247317"/>
          </a:xfrm>
          <a:prstGeom prst="rect">
            <a:avLst/>
          </a:prstGeom>
          <a:noFill/>
        </p:spPr>
        <p:txBody>
          <a:bodyPr wrap="square" rtlCol="0">
            <a:spAutoFit/>
          </a:bodyPr>
          <a:lstStyle/>
          <a:p>
            <a:pPr indent="357188"/>
            <a:r>
              <a:rPr lang="ru-RU" b="1" dirty="0" smtClean="0">
                <a:solidFill>
                  <a:srgbClr val="002060"/>
                </a:solidFill>
                <a:latin typeface="Arial Black" panose="020B0A04020102020204" pitchFamily="34" charset="0"/>
              </a:rPr>
              <a:t>Поселок </a:t>
            </a:r>
            <a:r>
              <a:rPr lang="ru-RU" b="1" dirty="0">
                <a:solidFill>
                  <a:srgbClr val="002060"/>
                </a:solidFill>
                <a:latin typeface="Arial Black" panose="020B0A04020102020204" pitchFamily="34" charset="0"/>
              </a:rPr>
              <a:t>городского типа </a:t>
            </a:r>
            <a:r>
              <a:rPr lang="ru-RU" b="1" dirty="0">
                <a:solidFill>
                  <a:srgbClr val="FF0000"/>
                </a:solidFill>
                <a:latin typeface="Arial Black" panose="020B0A04020102020204" pitchFamily="34" charset="0"/>
              </a:rPr>
              <a:t>Алексеевка </a:t>
            </a:r>
            <a:r>
              <a:rPr lang="ru-RU" b="1" dirty="0">
                <a:solidFill>
                  <a:srgbClr val="002060"/>
                </a:solidFill>
                <a:latin typeface="Arial Black" panose="020B0A04020102020204" pitchFamily="34" charset="0"/>
              </a:rPr>
              <a:t>городского округа Кинель Самарской области - единственное место в мире, где установлен памятник солдатской матери. Посвящён он </a:t>
            </a:r>
            <a:r>
              <a:rPr lang="ru-RU" b="1" dirty="0">
                <a:solidFill>
                  <a:srgbClr val="FF0000"/>
                </a:solidFill>
                <a:latin typeface="Arial Black" panose="020B0A04020102020204" pitchFamily="34" charset="0"/>
              </a:rPr>
              <a:t>Прасковье Володичкиной</a:t>
            </a:r>
            <a:r>
              <a:rPr lang="ru-RU" b="1" dirty="0">
                <a:solidFill>
                  <a:srgbClr val="002060"/>
                </a:solidFill>
                <a:latin typeface="Arial Black" panose="020B0A04020102020204" pitchFamily="34" charset="0"/>
              </a:rPr>
              <a:t>. Её 9 сыновей погибли в Великой Отечественной </a:t>
            </a:r>
            <a:r>
              <a:rPr lang="ru-RU" b="1" dirty="0" smtClean="0">
                <a:solidFill>
                  <a:srgbClr val="002060"/>
                </a:solidFill>
                <a:latin typeface="Arial Black" panose="020B0A04020102020204" pitchFamily="34" charset="0"/>
              </a:rPr>
              <a:t>Войне.</a:t>
            </a:r>
          </a:p>
          <a:p>
            <a:pPr indent="357188"/>
            <a:r>
              <a:rPr lang="ru-RU" b="1" dirty="0" smtClean="0">
                <a:solidFill>
                  <a:srgbClr val="002060"/>
                </a:solidFill>
                <a:latin typeface="Arial Black" panose="020B0A04020102020204" pitchFamily="34" charset="0"/>
              </a:rPr>
              <a:t>В </a:t>
            </a:r>
            <a:r>
              <a:rPr lang="ru-RU" b="1" dirty="0">
                <a:solidFill>
                  <a:srgbClr val="002060"/>
                </a:solidFill>
                <a:latin typeface="Arial Black" panose="020B0A04020102020204" pitchFamily="34" charset="0"/>
              </a:rPr>
              <a:t>1995-ом году к победному юбилею по Указу Президента России возвели монумент Великой солдатской матери. На строительство Мемориального комплекса семьи Володичкиных выделены средства Президентом Российской Федерации Б.Н.Ельцином, Самарской областной администрацией, пожертвования жителей Самарской области. Всего 2 млрд. 436 млн. 583 тыс. рублей. </a:t>
            </a:r>
          </a:p>
        </p:txBody>
      </p:sp>
      <p:sp>
        <p:nvSpPr>
          <p:cNvPr id="5" name="TextBox 4"/>
          <p:cNvSpPr txBox="1"/>
          <p:nvPr/>
        </p:nvSpPr>
        <p:spPr>
          <a:xfrm>
            <a:off x="2762124" y="116632"/>
            <a:ext cx="7827784" cy="523220"/>
          </a:xfrm>
          <a:prstGeom prst="rect">
            <a:avLst/>
          </a:prstGeom>
          <a:noFill/>
        </p:spPr>
        <p:txBody>
          <a:bodyPr wrap="none" rtlCol="0">
            <a:spAutoFit/>
          </a:bodyPr>
          <a:lstStyle/>
          <a:p>
            <a:r>
              <a:rPr lang="ru-RU" sz="2800" dirty="0" smtClean="0">
                <a:solidFill>
                  <a:srgbClr val="002060"/>
                </a:solidFill>
                <a:effectLst>
                  <a:outerShdw blurRad="38100" dist="38100" dir="2700000" algn="tl">
                    <a:srgbClr val="000000">
                      <a:alpha val="43137"/>
                    </a:srgbClr>
                  </a:outerShdw>
                </a:effectLst>
                <a:latin typeface="Arial Black" panose="020B0A04020102020204" pitchFamily="34" charset="0"/>
              </a:rPr>
              <a:t>МЕМОРИАЛ СЕМЬИ ВОЛОДИЧКИНЫХ</a:t>
            </a:r>
            <a:endParaRPr lang="ru-RU" sz="28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84" y="639852"/>
            <a:ext cx="3716977" cy="5838092"/>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11</a:t>
            </a:fld>
            <a:endParaRPr lang="ru-RU"/>
          </a:p>
        </p:txBody>
      </p:sp>
      <p:sp>
        <p:nvSpPr>
          <p:cNvPr id="6" name="Нижний колонтитул 4"/>
          <p:cNvSpPr>
            <a:spLocks noGrp="1"/>
          </p:cNvSpPr>
          <p:nvPr>
            <p:ph type="ftr" sz="quarter" idx="11"/>
          </p:nvPr>
        </p:nvSpPr>
        <p:spPr>
          <a:xfrm>
            <a:off x="11496600" y="6416676"/>
            <a:ext cx="504056" cy="365125"/>
          </a:xfrm>
        </p:spPr>
        <p:txBody>
          <a:bodyPr/>
          <a:lstStyle/>
          <a:p>
            <a:r>
              <a:rPr lang="ru-RU" sz="1800" dirty="0" smtClean="0">
                <a:solidFill>
                  <a:srgbClr val="002060"/>
                </a:solidFill>
                <a:latin typeface="Arial Black" panose="020B0A04020102020204" pitchFamily="34" charset="0"/>
              </a:rPr>
              <a:t>11</a:t>
            </a:r>
            <a:endParaRPr lang="ru-RU" sz="1800" dirty="0">
              <a:solidFill>
                <a:srgbClr val="00206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43872" y="1556792"/>
            <a:ext cx="6552728" cy="3416320"/>
          </a:xfrm>
          <a:prstGeom prst="rect">
            <a:avLst/>
          </a:prstGeom>
          <a:noFill/>
        </p:spPr>
        <p:txBody>
          <a:bodyPr wrap="square" rtlCol="0">
            <a:spAutoFit/>
          </a:bodyPr>
          <a:lstStyle/>
          <a:p>
            <a:pPr indent="357188"/>
            <a:r>
              <a:rPr lang="ru-RU" b="1" dirty="0" smtClean="0">
                <a:solidFill>
                  <a:srgbClr val="002060"/>
                </a:solidFill>
                <a:latin typeface="Arial Black" pitchFamily="34" charset="0"/>
              </a:rPr>
              <a:t>Единственный </a:t>
            </a:r>
            <a:r>
              <a:rPr lang="ru-RU" b="1" dirty="0">
                <a:solidFill>
                  <a:srgbClr val="002060"/>
                </a:solidFill>
                <a:latin typeface="Arial Black" pitchFamily="34" charset="0"/>
              </a:rPr>
              <a:t>уцелевший кремль, находящийся на волжском берегу между Казанью и Астраханью. Правда от самого кремля уцелела только Спасская башня</a:t>
            </a:r>
            <a:br>
              <a:rPr lang="ru-RU" b="1" dirty="0">
                <a:solidFill>
                  <a:srgbClr val="002060"/>
                </a:solidFill>
                <a:latin typeface="Arial Black" pitchFamily="34" charset="0"/>
              </a:rPr>
            </a:br>
            <a:r>
              <a:rPr lang="ru-RU" b="1" dirty="0">
                <a:solidFill>
                  <a:srgbClr val="002060"/>
                </a:solidFill>
                <a:latin typeface="Arial Black" pitchFamily="34" charset="0"/>
              </a:rPr>
              <a:t>Возводить сызранский кремль стали по указу Петра I-го для укрепления и защиты рубежей развивающегося государства от набегов кочевых народов и разбойников, обитавших в Жигулевских горах. </a:t>
            </a:r>
            <a:endParaRPr lang="ru-RU" b="1" dirty="0" smtClean="0">
              <a:solidFill>
                <a:srgbClr val="002060"/>
              </a:solidFill>
              <a:latin typeface="Arial Black" pitchFamily="34" charset="0"/>
            </a:endParaRPr>
          </a:p>
          <a:p>
            <a:pPr indent="357188"/>
            <a:r>
              <a:rPr lang="ru-RU" b="1" dirty="0" smtClean="0">
                <a:solidFill>
                  <a:srgbClr val="002060"/>
                </a:solidFill>
                <a:latin typeface="Arial Black" pitchFamily="34" charset="0"/>
              </a:rPr>
              <a:t>Для </a:t>
            </a:r>
            <a:r>
              <a:rPr lang="ru-RU" b="1" dirty="0">
                <a:solidFill>
                  <a:srgbClr val="002060"/>
                </a:solidFill>
                <a:latin typeface="Arial Black" pitchFamily="34" charset="0"/>
              </a:rPr>
              <a:t>строительства крепости был выбран холм, названый впоследствии кремлевским, у слияния рек Волги, </a:t>
            </a:r>
            <a:r>
              <a:rPr lang="ru-RU" b="1" dirty="0" err="1">
                <a:solidFill>
                  <a:srgbClr val="002060"/>
                </a:solidFill>
                <a:latin typeface="Arial Black" panose="020B0A04020102020204" pitchFamily="34" charset="0"/>
              </a:rPr>
              <a:t>Сызранки</a:t>
            </a:r>
            <a:r>
              <a:rPr lang="ru-RU" b="1" dirty="0">
                <a:solidFill>
                  <a:srgbClr val="002060"/>
                </a:solidFill>
                <a:latin typeface="Arial Black" panose="020B0A04020102020204" pitchFamily="34" charset="0"/>
              </a:rPr>
              <a:t> и </a:t>
            </a:r>
            <a:r>
              <a:rPr lang="ru-RU" b="1" dirty="0" err="1" smtClean="0">
                <a:solidFill>
                  <a:srgbClr val="002060"/>
                </a:solidFill>
                <a:latin typeface="Arial Black" panose="020B0A04020102020204" pitchFamily="34" charset="0"/>
              </a:rPr>
              <a:t>Крымзы</a:t>
            </a:r>
            <a:r>
              <a:rPr lang="ru-RU" b="1" dirty="0" smtClean="0">
                <a:solidFill>
                  <a:srgbClr val="002060"/>
                </a:solidFill>
                <a:latin typeface="Arial Black" panose="020B0A04020102020204" pitchFamily="34" charset="0"/>
              </a:rPr>
              <a:t>.</a:t>
            </a:r>
            <a:endParaRPr lang="ru-RU" b="1" dirty="0">
              <a:solidFill>
                <a:srgbClr val="002060"/>
              </a:solidFill>
              <a:latin typeface="Arial Black" panose="020B0A04020102020204" pitchFamily="34" charset="0"/>
            </a:endParaRPr>
          </a:p>
        </p:txBody>
      </p:sp>
      <p:sp>
        <p:nvSpPr>
          <p:cNvPr id="5" name="TextBox 4"/>
          <p:cNvSpPr txBox="1"/>
          <p:nvPr/>
        </p:nvSpPr>
        <p:spPr>
          <a:xfrm>
            <a:off x="3431704" y="132640"/>
            <a:ext cx="4884671" cy="523220"/>
          </a:xfrm>
          <a:prstGeom prst="rect">
            <a:avLst/>
          </a:prstGeom>
          <a:noFill/>
        </p:spPr>
        <p:txBody>
          <a:bodyPr wrap="none" rtlCol="0">
            <a:spAutoFit/>
          </a:bodyPr>
          <a:lstStyle/>
          <a:p>
            <a:r>
              <a:rPr lang="ru-RU" sz="2800" dirty="0" smtClean="0">
                <a:solidFill>
                  <a:srgbClr val="002060"/>
                </a:solidFill>
                <a:effectLst>
                  <a:outerShdw blurRad="38100" dist="38100" dir="2700000" algn="tl">
                    <a:srgbClr val="000000">
                      <a:alpha val="43137"/>
                    </a:srgbClr>
                  </a:outerShdw>
                </a:effectLst>
                <a:latin typeface="Arial Black" panose="020B0A04020102020204" pitchFamily="34" charset="0"/>
              </a:rPr>
              <a:t>СЫЗРАНСКИЙ КРЕМЛЬ</a:t>
            </a:r>
            <a:endParaRPr lang="ru-RU" sz="28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84" y="655860"/>
            <a:ext cx="3828288" cy="5883349"/>
          </a:xfrm>
          <a:prstGeom prst="rect">
            <a:avLst/>
          </a:prstGeom>
        </p:spPr>
      </p:pic>
      <p:sp>
        <p:nvSpPr>
          <p:cNvPr id="3" name="Номер слайда 2"/>
          <p:cNvSpPr>
            <a:spLocks noGrp="1"/>
          </p:cNvSpPr>
          <p:nvPr>
            <p:ph type="sldNum" sz="quarter" idx="12"/>
          </p:nvPr>
        </p:nvSpPr>
        <p:spPr/>
        <p:txBody>
          <a:bodyPr/>
          <a:lstStyle/>
          <a:p>
            <a:fld id="{725C68B6-61C2-468F-89AB-4B9F7531AA68}" type="slidenum">
              <a:rPr lang="ru-RU" smtClean="0"/>
              <a:pPr/>
              <a:t>12</a:t>
            </a:fld>
            <a:endParaRPr lang="ru-RU"/>
          </a:p>
        </p:txBody>
      </p:sp>
      <p:sp>
        <p:nvSpPr>
          <p:cNvPr id="6" name="Нижний колонтитул 4"/>
          <p:cNvSpPr>
            <a:spLocks noGrp="1"/>
          </p:cNvSpPr>
          <p:nvPr>
            <p:ph type="ftr" sz="quarter" idx="11"/>
          </p:nvPr>
        </p:nvSpPr>
        <p:spPr>
          <a:xfrm>
            <a:off x="11496600" y="6416676"/>
            <a:ext cx="504056" cy="365125"/>
          </a:xfrm>
        </p:spPr>
        <p:txBody>
          <a:bodyPr/>
          <a:lstStyle/>
          <a:p>
            <a:r>
              <a:rPr lang="ru-RU" sz="1800" dirty="0" smtClean="0">
                <a:solidFill>
                  <a:srgbClr val="002060"/>
                </a:solidFill>
                <a:latin typeface="Arial Black" panose="020B0A04020102020204" pitchFamily="34" charset="0"/>
              </a:rPr>
              <a:t>12</a:t>
            </a:r>
            <a:endParaRPr lang="ru-RU" sz="1800" dirty="0">
              <a:solidFill>
                <a:srgbClr val="00206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448" y="188640"/>
            <a:ext cx="10363735" cy="523220"/>
          </a:xfrm>
          <a:prstGeom prst="rect">
            <a:avLst/>
          </a:prstGeom>
          <a:noFill/>
        </p:spPr>
        <p:txBody>
          <a:bodyPr wrap="none" rtlCol="0">
            <a:spAutoFit/>
          </a:bodyPr>
          <a:lstStyle/>
          <a:p>
            <a:r>
              <a:rPr lang="ru-RU" sz="2800" b="1" dirty="0" smtClean="0">
                <a:solidFill>
                  <a:srgbClr val="002060"/>
                </a:solidFill>
                <a:latin typeface="Arial Black" panose="020B0A04020102020204" pitchFamily="34" charset="0"/>
              </a:rPr>
              <a:t>ХРАМ ПРЕПОДОБНОГО СЕРГИЯ РАДОНЕЖСКОГО</a:t>
            </a:r>
            <a:endParaRPr lang="ru-RU" sz="28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4439816" y="1484784"/>
            <a:ext cx="7632848" cy="3139321"/>
          </a:xfrm>
          <a:prstGeom prst="rect">
            <a:avLst/>
          </a:prstGeom>
          <a:noFill/>
        </p:spPr>
        <p:txBody>
          <a:bodyPr wrap="square" rtlCol="0">
            <a:spAutoFit/>
          </a:bodyPr>
          <a:lstStyle/>
          <a:p>
            <a:pPr indent="357188"/>
            <a:r>
              <a:rPr lang="ru-RU" dirty="0">
                <a:solidFill>
                  <a:srgbClr val="002060"/>
                </a:solidFill>
                <a:latin typeface="Arial Black" panose="020B0A04020102020204" pitchFamily="34" charset="0"/>
              </a:rPr>
              <a:t>Объект культурного наследия федерального (общероссийского) значения. Построен по проекту архитектора </a:t>
            </a:r>
            <a:r>
              <a:rPr lang="ru-RU" dirty="0">
                <a:solidFill>
                  <a:srgbClr val="FF0000"/>
                </a:solidFill>
                <a:latin typeface="Arial Black" panose="020B0A04020102020204" pitchFamily="34" charset="0"/>
              </a:rPr>
              <a:t>А.Д. Вернера </a:t>
            </a:r>
            <a:r>
              <a:rPr lang="ru-RU" dirty="0">
                <a:solidFill>
                  <a:srgbClr val="002060"/>
                </a:solidFill>
                <a:latin typeface="Arial Black" panose="020B0A04020102020204" pitchFamily="34" charset="0"/>
              </a:rPr>
              <a:t>в 1888 году на средства военного ведомства царского правительства в поселке Иващенко, ныне это </a:t>
            </a:r>
            <a:r>
              <a:rPr lang="ru-RU" dirty="0">
                <a:solidFill>
                  <a:srgbClr val="FF0000"/>
                </a:solidFill>
                <a:latin typeface="Arial Black" panose="020B0A04020102020204" pitchFamily="34" charset="0"/>
              </a:rPr>
              <a:t>город Чапаевск</a:t>
            </a:r>
            <a:r>
              <a:rPr lang="ru-RU" dirty="0">
                <a:solidFill>
                  <a:srgbClr val="002060"/>
                </a:solidFill>
                <a:latin typeface="Arial Black" panose="020B0A04020102020204" pitchFamily="34" charset="0"/>
              </a:rPr>
              <a:t>. Строили церковь несколько подрядчиков под руководством автора проекта – А.Д. Вернера. Революция 1917 года не позволила полностью закончить строительство. В 1918 году незаконченная она была открыта. Здание представляет своеобразную и необычную архитектурно-композиционную форму в псевдорусском стиле.</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2" y="1196752"/>
            <a:ext cx="3523488" cy="4626864"/>
          </a:xfrm>
          <a:prstGeom prst="rect">
            <a:avLst/>
          </a:prstGeom>
        </p:spPr>
      </p:pic>
      <p:sp>
        <p:nvSpPr>
          <p:cNvPr id="3" name="Номер слайда 2"/>
          <p:cNvSpPr>
            <a:spLocks noGrp="1"/>
          </p:cNvSpPr>
          <p:nvPr>
            <p:ph type="sldNum" sz="quarter" idx="12"/>
          </p:nvPr>
        </p:nvSpPr>
        <p:spPr/>
        <p:txBody>
          <a:bodyPr/>
          <a:lstStyle/>
          <a:p>
            <a:fld id="{725C68B6-61C2-468F-89AB-4B9F7531AA68}" type="slidenum">
              <a:rPr lang="ru-RU" smtClean="0"/>
              <a:pPr/>
              <a:t>13</a:t>
            </a:fld>
            <a:endParaRPr lang="ru-RU"/>
          </a:p>
        </p:txBody>
      </p:sp>
      <p:sp>
        <p:nvSpPr>
          <p:cNvPr id="7" name="Нижний колонтитул 4"/>
          <p:cNvSpPr>
            <a:spLocks noGrp="1"/>
          </p:cNvSpPr>
          <p:nvPr>
            <p:ph type="ftr" sz="quarter" idx="11"/>
          </p:nvPr>
        </p:nvSpPr>
        <p:spPr>
          <a:xfrm>
            <a:off x="11491183" y="6416676"/>
            <a:ext cx="509473" cy="365125"/>
          </a:xfrm>
        </p:spPr>
        <p:txBody>
          <a:bodyPr/>
          <a:lstStyle/>
          <a:p>
            <a:r>
              <a:rPr lang="ru-RU" sz="1800" dirty="0" smtClean="0">
                <a:solidFill>
                  <a:srgbClr val="002060"/>
                </a:solidFill>
                <a:latin typeface="Arial Black" panose="020B0A04020102020204" pitchFamily="34" charset="0"/>
              </a:rPr>
              <a:t>13</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994145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3472" y="2420888"/>
            <a:ext cx="9815508" cy="1200329"/>
          </a:xfrm>
          <a:prstGeom prst="rect">
            <a:avLst/>
          </a:prstGeom>
          <a:noFill/>
        </p:spPr>
        <p:txBody>
          <a:bodyPr wrap="none" rtlCol="0">
            <a:spAutoFit/>
          </a:bodyPr>
          <a:lstStyle/>
          <a:p>
            <a:r>
              <a:rPr lang="ru-RU" sz="3600" dirty="0" smtClean="0">
                <a:solidFill>
                  <a:srgbClr val="FF0000"/>
                </a:solidFill>
                <a:latin typeface="Arial Black" pitchFamily="34" charset="0"/>
              </a:rPr>
              <a:t>ПАМЯТНИКИ КУЛЬТУРЫ И ИСТОРИИ</a:t>
            </a:r>
          </a:p>
          <a:p>
            <a:pPr algn="ctr"/>
            <a:r>
              <a:rPr lang="ru-RU" sz="3600" dirty="0" smtClean="0">
                <a:solidFill>
                  <a:srgbClr val="FF0000"/>
                </a:solidFill>
                <a:latin typeface="Arial Black" pitchFamily="34" charset="0"/>
              </a:rPr>
              <a:t>ПОХВИСТНЕВСКОГО РАЙОНА</a:t>
            </a:r>
            <a:endParaRPr lang="ru-RU" sz="3600" dirty="0">
              <a:solidFill>
                <a:srgbClr val="FF0000"/>
              </a:solidFill>
              <a:latin typeface="Arial Black"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14</a:t>
            </a:fld>
            <a:endParaRPr lang="ru-RU"/>
          </a:p>
        </p:txBody>
      </p:sp>
      <p:sp>
        <p:nvSpPr>
          <p:cNvPr id="4" name="Нижний колонтитул 4"/>
          <p:cNvSpPr>
            <a:spLocks noGrp="1"/>
          </p:cNvSpPr>
          <p:nvPr>
            <p:ph type="ftr" sz="quarter" idx="11"/>
          </p:nvPr>
        </p:nvSpPr>
        <p:spPr>
          <a:xfrm>
            <a:off x="11496600" y="6416676"/>
            <a:ext cx="504056" cy="365125"/>
          </a:xfrm>
        </p:spPr>
        <p:txBody>
          <a:bodyPr/>
          <a:lstStyle/>
          <a:p>
            <a:r>
              <a:rPr lang="ru-RU" sz="1800" dirty="0" smtClean="0">
                <a:solidFill>
                  <a:srgbClr val="002060"/>
                </a:solidFill>
                <a:latin typeface="Arial Black" panose="020B0A04020102020204" pitchFamily="34" charset="0"/>
              </a:rPr>
              <a:t>14</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655934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3592" y="188640"/>
            <a:ext cx="7112845" cy="523220"/>
          </a:xfrm>
          <a:prstGeom prst="rect">
            <a:avLst/>
          </a:prstGeom>
          <a:noFill/>
        </p:spPr>
        <p:txBody>
          <a:bodyPr wrap="none" rtlCol="0">
            <a:spAutoFit/>
          </a:bodyPr>
          <a:lstStyle/>
          <a:p>
            <a:r>
              <a:rPr lang="ru-RU" sz="2800" dirty="0" smtClean="0">
                <a:solidFill>
                  <a:srgbClr val="002060"/>
                </a:solidFill>
                <a:latin typeface="Arial Black" panose="020B0A04020102020204" pitchFamily="34" charset="0"/>
              </a:rPr>
              <a:t>ИЗБА </a:t>
            </a:r>
            <a:r>
              <a:rPr lang="ru-RU" sz="2800" dirty="0">
                <a:solidFill>
                  <a:srgbClr val="002060"/>
                </a:solidFill>
                <a:latin typeface="Arial Black" panose="020B0A04020102020204" pitchFamily="34" charset="0"/>
              </a:rPr>
              <a:t>- </a:t>
            </a:r>
            <a:r>
              <a:rPr lang="ru-RU" sz="2800" dirty="0" smtClean="0">
                <a:solidFill>
                  <a:srgbClr val="002060"/>
                </a:solidFill>
                <a:latin typeface="Arial Black" panose="020B0A04020102020204" pitchFamily="34" charset="0"/>
              </a:rPr>
              <a:t>ДОМ-МУЗЕЙ АРТУРА МОРО</a:t>
            </a:r>
            <a:endParaRPr lang="ru-RU" sz="28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p:cNvSpPr txBox="1"/>
          <p:nvPr/>
        </p:nvSpPr>
        <p:spPr>
          <a:xfrm>
            <a:off x="4151784" y="908720"/>
            <a:ext cx="4248472" cy="5909310"/>
          </a:xfrm>
          <a:prstGeom prst="rect">
            <a:avLst/>
          </a:prstGeom>
          <a:noFill/>
        </p:spPr>
        <p:txBody>
          <a:bodyPr wrap="square" rtlCol="0">
            <a:spAutoFit/>
          </a:bodyPr>
          <a:lstStyle/>
          <a:p>
            <a:pPr indent="357188"/>
            <a:r>
              <a:rPr lang="ru-RU" dirty="0">
                <a:solidFill>
                  <a:srgbClr val="002060"/>
                </a:solidFill>
                <a:latin typeface="Arial Black" panose="020B0A04020102020204" pitchFamily="34" charset="0"/>
              </a:rPr>
              <a:t>Изба - дом-музей Артура Моро. Открылся в 1989 году. Находится в селе Красные Ключи. </a:t>
            </a:r>
            <a:endParaRPr lang="ru-RU" dirty="0" smtClean="0">
              <a:solidFill>
                <a:srgbClr val="002060"/>
              </a:solidFill>
              <a:latin typeface="Arial Black" panose="020B0A04020102020204" pitchFamily="34" charset="0"/>
            </a:endParaRPr>
          </a:p>
          <a:p>
            <a:pPr indent="357188"/>
            <a:r>
              <a:rPr lang="ru-RU" dirty="0" smtClean="0">
                <a:solidFill>
                  <a:srgbClr val="FF0000"/>
                </a:solidFill>
                <a:latin typeface="Arial Black" panose="020B0A04020102020204" pitchFamily="34" charset="0"/>
              </a:rPr>
              <a:t>Осипов </a:t>
            </a:r>
            <a:r>
              <a:rPr lang="ru-RU" dirty="0">
                <a:solidFill>
                  <a:srgbClr val="FF0000"/>
                </a:solidFill>
                <a:latin typeface="Arial Black" panose="020B0A04020102020204" pitchFamily="34" charset="0"/>
              </a:rPr>
              <a:t>Афанасий Матвеевич </a:t>
            </a:r>
            <a:r>
              <a:rPr lang="ru-RU" dirty="0">
                <a:solidFill>
                  <a:srgbClr val="002060"/>
                </a:solidFill>
                <a:latin typeface="Arial Black" panose="020B0A04020102020204" pitchFamily="34" charset="0"/>
              </a:rPr>
              <a:t>(Артур Моро) Родился 28 апреля (11 мая) 1909 года в селе Ключовка (ныне — село Красные Ключи, Похвистневский район).</a:t>
            </a:r>
            <a:br>
              <a:rPr lang="ru-RU" dirty="0">
                <a:solidFill>
                  <a:srgbClr val="002060"/>
                </a:solidFill>
                <a:latin typeface="Arial Black" panose="020B0A04020102020204" pitchFamily="34" charset="0"/>
              </a:rPr>
            </a:br>
            <a:r>
              <a:rPr lang="ru-RU" dirty="0">
                <a:solidFill>
                  <a:srgbClr val="002060"/>
                </a:solidFill>
                <a:latin typeface="Arial Black" panose="020B0A04020102020204" pitchFamily="34" charset="0"/>
              </a:rPr>
              <a:t>Кандидат искусствоведения (1949), заслуженный поэт Мордовской АССР (1969), член СП СССР (1935). Умер 13 января 1989 года в Москве, похоронен в родном селе Красные </a:t>
            </a:r>
            <a:r>
              <a:rPr lang="ru-RU" dirty="0" smtClean="0">
                <a:solidFill>
                  <a:srgbClr val="002060"/>
                </a:solidFill>
                <a:latin typeface="Arial Black" panose="020B0A04020102020204" pitchFamily="34" charset="0"/>
              </a:rPr>
              <a:t>Ключи.</a:t>
            </a:r>
          </a:p>
          <a:p>
            <a:pPr indent="357188"/>
            <a:r>
              <a:rPr lang="ru-RU" dirty="0" smtClean="0">
                <a:solidFill>
                  <a:srgbClr val="002060"/>
                </a:solidFill>
                <a:latin typeface="Arial Black" panose="020B0A04020102020204" pitchFamily="34" charset="0"/>
              </a:rPr>
              <a:t>На </a:t>
            </a:r>
            <a:r>
              <a:rPr lang="ru-RU" dirty="0">
                <a:solidFill>
                  <a:srgbClr val="002060"/>
                </a:solidFill>
                <a:latin typeface="Arial Black" panose="020B0A04020102020204" pitchFamily="34" charset="0"/>
              </a:rPr>
              <a:t>доме, где родился поэт </a:t>
            </a:r>
            <a:r>
              <a:rPr lang="ru-RU" dirty="0" smtClean="0">
                <a:solidFill>
                  <a:srgbClr val="002060"/>
                </a:solidFill>
                <a:latin typeface="Arial Black" panose="020B0A04020102020204" pitchFamily="34" charset="0"/>
              </a:rPr>
              <a:t>- </a:t>
            </a:r>
            <a:r>
              <a:rPr lang="ru-RU" dirty="0">
                <a:solidFill>
                  <a:srgbClr val="002060"/>
                </a:solidFill>
                <a:latin typeface="Arial Black" panose="020B0A04020102020204" pitchFamily="34" charset="0"/>
              </a:rPr>
              <a:t>установлена памятная </a:t>
            </a:r>
            <a:r>
              <a:rPr lang="ru-RU" dirty="0" smtClean="0">
                <a:solidFill>
                  <a:srgbClr val="002060"/>
                </a:solidFill>
                <a:latin typeface="Arial Black" panose="020B0A04020102020204" pitchFamily="34" charset="0"/>
              </a:rPr>
              <a:t>доска.</a:t>
            </a:r>
            <a:endParaRPr lang="ru-RU" dirty="0">
              <a:solidFill>
                <a:srgbClr val="002060"/>
              </a:solidFill>
              <a:latin typeface="Arial Black" panose="020B0A04020102020204" pitchFamily="34" charset="0"/>
            </a:endParaRPr>
          </a:p>
          <a:p>
            <a:r>
              <a:rPr lang="ru-RU" dirty="0">
                <a:solidFill>
                  <a:srgbClr val="002060"/>
                </a:solidFill>
                <a:latin typeface="Arial Black" panose="020B0A04020102020204" pitchFamily="34" charset="0"/>
              </a:rPr>
              <a:t/>
            </a:r>
            <a:br>
              <a:rPr lang="ru-RU" dirty="0">
                <a:solidFill>
                  <a:srgbClr val="002060"/>
                </a:solidFill>
                <a:latin typeface="Arial Black" panose="020B0A04020102020204" pitchFamily="34" charset="0"/>
              </a:rPr>
            </a:br>
            <a:endParaRPr lang="ru-RU" dirty="0">
              <a:solidFill>
                <a:srgbClr val="002060"/>
              </a:solidFill>
              <a:latin typeface="Arial Black" panose="020B0A040201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908720"/>
            <a:ext cx="3804307" cy="2600356"/>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285" y="908720"/>
            <a:ext cx="3359382" cy="4301316"/>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15</a:t>
            </a:fld>
            <a:endParaRPr lang="ru-RU"/>
          </a:p>
        </p:txBody>
      </p:sp>
      <p:sp>
        <p:nvSpPr>
          <p:cNvPr id="9" name="Нижний колонтитул 4"/>
          <p:cNvSpPr>
            <a:spLocks noGrp="1"/>
          </p:cNvSpPr>
          <p:nvPr>
            <p:ph type="ftr" sz="quarter" idx="11"/>
          </p:nvPr>
        </p:nvSpPr>
        <p:spPr>
          <a:xfrm>
            <a:off x="11496600" y="6416676"/>
            <a:ext cx="504056" cy="365125"/>
          </a:xfrm>
        </p:spPr>
        <p:txBody>
          <a:bodyPr/>
          <a:lstStyle/>
          <a:p>
            <a:r>
              <a:rPr lang="ru-RU" sz="1800" dirty="0" smtClean="0">
                <a:solidFill>
                  <a:srgbClr val="002060"/>
                </a:solidFill>
                <a:latin typeface="Arial Black" panose="020B0A04020102020204" pitchFamily="34" charset="0"/>
              </a:rPr>
              <a:t>15</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017074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352" y="260648"/>
            <a:ext cx="11455380" cy="523220"/>
          </a:xfrm>
          <a:prstGeom prst="rect">
            <a:avLst/>
          </a:prstGeom>
          <a:noFill/>
        </p:spPr>
        <p:txBody>
          <a:bodyPr wrap="none" rtlCol="0">
            <a:spAutoFit/>
          </a:bodyPr>
          <a:lstStyle/>
          <a:p>
            <a:pPr fontAlgn="base"/>
            <a:r>
              <a:rPr lang="ru-RU" sz="2800" dirty="0" smtClean="0">
                <a:solidFill>
                  <a:srgbClr val="002060"/>
                </a:solidFill>
                <a:latin typeface="Arial Black" panose="020B0A04020102020204" pitchFamily="34" charset="0"/>
              </a:rPr>
              <a:t>ХРАМ МИХАИЛА АРХАНГЕЛА (СЕЛО КРАСНЫЕ КЛЮЧИ)</a:t>
            </a:r>
            <a:endParaRPr lang="ru-RU" sz="2800" dirty="0">
              <a:solidFill>
                <a:srgbClr val="002060"/>
              </a:solidFill>
              <a:latin typeface="Arial Black" panose="020B0A04020102020204" pitchFamily="34" charset="0"/>
            </a:endParaRPr>
          </a:p>
        </p:txBody>
      </p:sp>
      <p:sp>
        <p:nvSpPr>
          <p:cNvPr id="4" name="TextBox 3"/>
          <p:cNvSpPr txBox="1"/>
          <p:nvPr/>
        </p:nvSpPr>
        <p:spPr>
          <a:xfrm>
            <a:off x="5991042" y="1052736"/>
            <a:ext cx="5616623" cy="5355312"/>
          </a:xfrm>
          <a:prstGeom prst="rect">
            <a:avLst/>
          </a:prstGeom>
          <a:noFill/>
        </p:spPr>
        <p:txBody>
          <a:bodyPr wrap="square" rtlCol="0">
            <a:spAutoFit/>
          </a:bodyPr>
          <a:lstStyle/>
          <a:p>
            <a:pPr indent="357188"/>
            <a:r>
              <a:rPr lang="ru-RU" dirty="0">
                <a:solidFill>
                  <a:srgbClr val="002060"/>
                </a:solidFill>
                <a:latin typeface="Arial Black" panose="020B0A04020102020204" pitchFamily="34" charset="0"/>
              </a:rPr>
              <a:t>Первая церковь в Ключах была построена в середине восемнадцатого века, вскоре после основания поселка. Через сто лет она обветшала, и сельчане поставили новый храм – тот самый, что мы видим сегодня. Он также сложен из дерева, но отличается особой надежностью и удивительной </a:t>
            </a:r>
            <a:r>
              <a:rPr lang="ru-RU" dirty="0" smtClean="0">
                <a:solidFill>
                  <a:srgbClr val="002060"/>
                </a:solidFill>
                <a:latin typeface="Arial Black" panose="020B0A04020102020204" pitchFamily="34" charset="0"/>
              </a:rPr>
              <a:t>красотой.</a:t>
            </a:r>
          </a:p>
          <a:p>
            <a:pPr indent="357188"/>
            <a:r>
              <a:rPr lang="ru-RU" dirty="0" smtClean="0">
                <a:solidFill>
                  <a:srgbClr val="002060"/>
                </a:solidFill>
                <a:latin typeface="Arial Black" panose="020B0A04020102020204" pitchFamily="34" charset="0"/>
              </a:rPr>
              <a:t>По </a:t>
            </a:r>
            <a:r>
              <a:rPr lang="ru-RU" dirty="0">
                <a:solidFill>
                  <a:srgbClr val="002060"/>
                </a:solidFill>
                <a:latin typeface="Arial Black" panose="020B0A04020102020204" pitchFamily="34" charset="0"/>
              </a:rPr>
              <a:t>проекту это типичный для Поволжских степей корабль, в котором колокольня соединена с храмом небольшим переходом – трапезной. Но, как правило, такие церкви имеют один купол, а Михайло-Архангельский в Красных ключах украшен роскошным пятиглавием. Исключительность церковному облику дарят уникальные узорные наличники, вырезанные вручную.</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 y="1196752"/>
            <a:ext cx="5010150" cy="3733800"/>
          </a:xfrm>
          <a:prstGeom prst="rect">
            <a:avLst/>
          </a:prstGeom>
        </p:spPr>
      </p:pic>
      <p:sp>
        <p:nvSpPr>
          <p:cNvPr id="3" name="Номер слайда 2"/>
          <p:cNvSpPr>
            <a:spLocks noGrp="1"/>
          </p:cNvSpPr>
          <p:nvPr>
            <p:ph type="sldNum" sz="quarter" idx="12"/>
          </p:nvPr>
        </p:nvSpPr>
        <p:spPr/>
        <p:txBody>
          <a:bodyPr/>
          <a:lstStyle/>
          <a:p>
            <a:fld id="{725C68B6-61C2-468F-89AB-4B9F7531AA68}" type="slidenum">
              <a:rPr lang="ru-RU" smtClean="0"/>
              <a:pPr/>
              <a:t>16</a:t>
            </a:fld>
            <a:endParaRPr lang="ru-RU"/>
          </a:p>
        </p:txBody>
      </p:sp>
      <p:sp>
        <p:nvSpPr>
          <p:cNvPr id="6" name="Нижний колонтитул 4"/>
          <p:cNvSpPr>
            <a:spLocks noGrp="1"/>
          </p:cNvSpPr>
          <p:nvPr>
            <p:ph type="ftr" sz="quarter" idx="11"/>
          </p:nvPr>
        </p:nvSpPr>
        <p:spPr>
          <a:xfrm>
            <a:off x="11496600" y="6416676"/>
            <a:ext cx="504056" cy="365125"/>
          </a:xfrm>
        </p:spPr>
        <p:txBody>
          <a:bodyPr/>
          <a:lstStyle/>
          <a:p>
            <a:r>
              <a:rPr lang="ru-RU" sz="1800" dirty="0" smtClean="0">
                <a:solidFill>
                  <a:srgbClr val="002060"/>
                </a:solidFill>
                <a:latin typeface="Arial Black" panose="020B0A04020102020204" pitchFamily="34" charset="0"/>
              </a:rPr>
              <a:t>16</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432381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448" y="188640"/>
            <a:ext cx="10155344" cy="523220"/>
          </a:xfrm>
          <a:prstGeom prst="rect">
            <a:avLst/>
          </a:prstGeom>
          <a:noFill/>
        </p:spPr>
        <p:txBody>
          <a:bodyPr wrap="none" rtlCol="0">
            <a:spAutoFit/>
          </a:bodyPr>
          <a:lstStyle/>
          <a:p>
            <a:pPr algn="ctr" fontAlgn="base"/>
            <a:r>
              <a:rPr lang="ru-RU" sz="2800" dirty="0" smtClean="0">
                <a:solidFill>
                  <a:srgbClr val="002060"/>
                </a:solidFill>
                <a:latin typeface="Arial Black" panose="020B0A04020102020204" pitchFamily="34" charset="0"/>
              </a:rPr>
              <a:t>ЖЕЛЕЗНОДОРОЖНЫЙ ВОКЗАЛ Г.ПОХВИСТНЕВО</a:t>
            </a:r>
            <a:endParaRPr lang="ru-RU" sz="2800" dirty="0">
              <a:solidFill>
                <a:srgbClr val="002060"/>
              </a:solidFill>
              <a:latin typeface="Arial Black" panose="020B0A04020102020204" pitchFamily="34" charset="0"/>
            </a:endParaRPr>
          </a:p>
        </p:txBody>
      </p:sp>
      <p:sp>
        <p:nvSpPr>
          <p:cNvPr id="3" name="TextBox 2"/>
          <p:cNvSpPr txBox="1"/>
          <p:nvPr/>
        </p:nvSpPr>
        <p:spPr>
          <a:xfrm>
            <a:off x="5447928" y="1052736"/>
            <a:ext cx="6408712" cy="4524315"/>
          </a:xfrm>
          <a:prstGeom prst="rect">
            <a:avLst/>
          </a:prstGeom>
          <a:noFill/>
        </p:spPr>
        <p:txBody>
          <a:bodyPr wrap="square" rtlCol="0">
            <a:spAutoFit/>
          </a:bodyPr>
          <a:lstStyle/>
          <a:p>
            <a:pPr indent="357188"/>
            <a:r>
              <a:rPr lang="ru-RU" dirty="0">
                <a:solidFill>
                  <a:srgbClr val="002060"/>
                </a:solidFill>
                <a:latin typeface="Arial Black" panose="020B0A04020102020204" pitchFamily="34" charset="0"/>
              </a:rPr>
              <a:t>История города Похвистнево неразрывно связана с открытием здесь в </a:t>
            </a:r>
            <a:r>
              <a:rPr lang="ru-RU" dirty="0">
                <a:solidFill>
                  <a:srgbClr val="FF0000"/>
                </a:solidFill>
                <a:latin typeface="Arial Black" panose="020B0A04020102020204" pitchFamily="34" charset="0"/>
              </a:rPr>
              <a:t>1888</a:t>
            </a:r>
            <a:r>
              <a:rPr lang="ru-RU" dirty="0">
                <a:solidFill>
                  <a:srgbClr val="002060"/>
                </a:solidFill>
                <a:latin typeface="Arial Black" panose="020B0A04020102020204" pitchFamily="34" charset="0"/>
              </a:rPr>
              <a:t> году железнодорожной станции. Она проектировалась в составе комплекса Транссибирской магистрали как небольшое поселение городского типа. Здание пригородного вокзала станции, построенного в 1904 году, являлось основным в </a:t>
            </a:r>
            <a:r>
              <a:rPr lang="ru-RU" dirty="0" smtClean="0">
                <a:solidFill>
                  <a:srgbClr val="002060"/>
                </a:solidFill>
                <a:latin typeface="Arial Black" panose="020B0A04020102020204" pitchFamily="34" charset="0"/>
              </a:rPr>
              <a:t>городе.</a:t>
            </a:r>
            <a:endParaRPr lang="ru-RU" dirty="0">
              <a:solidFill>
                <a:srgbClr val="002060"/>
              </a:solidFill>
              <a:latin typeface="Arial Black" panose="020B0A04020102020204" pitchFamily="34" charset="0"/>
            </a:endParaRPr>
          </a:p>
          <a:p>
            <a:pPr indent="357188"/>
            <a:r>
              <a:rPr lang="ru-RU" dirty="0" smtClean="0">
                <a:solidFill>
                  <a:srgbClr val="002060"/>
                </a:solidFill>
                <a:latin typeface="Arial Black" panose="020B0A04020102020204" pitchFamily="34" charset="0"/>
              </a:rPr>
              <a:t>В </a:t>
            </a:r>
            <a:r>
              <a:rPr lang="ru-RU" dirty="0">
                <a:solidFill>
                  <a:srgbClr val="002060"/>
                </a:solidFill>
                <a:latin typeface="Arial Black" panose="020B0A04020102020204" pitchFamily="34" charset="0"/>
              </a:rPr>
              <a:t>настоящее время железнодорожный вокзал Похвистнево – это исторический центр города, а улица Вокзальная, где он сейчас располагается, – первая улица в городе. До революции около станции располагались четыре фонтана, оранжерея. В этом стиле железнодорожный вокзал Похвистнево сохранился до наших дней</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268760"/>
            <a:ext cx="4895088" cy="3730752"/>
          </a:xfrm>
          <a:prstGeom prst="rect">
            <a:avLst/>
          </a:prstGeom>
        </p:spPr>
      </p:pic>
      <p:sp>
        <p:nvSpPr>
          <p:cNvPr id="4" name="Номер слайда 3"/>
          <p:cNvSpPr>
            <a:spLocks noGrp="1"/>
          </p:cNvSpPr>
          <p:nvPr>
            <p:ph type="sldNum" sz="quarter" idx="12"/>
          </p:nvPr>
        </p:nvSpPr>
        <p:spPr/>
        <p:txBody>
          <a:bodyPr/>
          <a:lstStyle/>
          <a:p>
            <a:fld id="{725C68B6-61C2-468F-89AB-4B9F7531AA68}" type="slidenum">
              <a:rPr lang="ru-RU" smtClean="0"/>
              <a:pPr/>
              <a:t>17</a:t>
            </a:fld>
            <a:endParaRPr lang="ru-RU"/>
          </a:p>
        </p:txBody>
      </p:sp>
      <p:sp>
        <p:nvSpPr>
          <p:cNvPr id="6" name="Нижний колонтитул 4"/>
          <p:cNvSpPr>
            <a:spLocks noGrp="1"/>
          </p:cNvSpPr>
          <p:nvPr>
            <p:ph type="ftr" sz="quarter" idx="11"/>
          </p:nvPr>
        </p:nvSpPr>
        <p:spPr>
          <a:xfrm>
            <a:off x="11424592" y="6416676"/>
            <a:ext cx="576064" cy="365125"/>
          </a:xfrm>
        </p:spPr>
        <p:txBody>
          <a:bodyPr/>
          <a:lstStyle/>
          <a:p>
            <a:r>
              <a:rPr lang="ru-RU" sz="1800" dirty="0" smtClean="0">
                <a:solidFill>
                  <a:srgbClr val="002060"/>
                </a:solidFill>
                <a:latin typeface="Arial Black" panose="020B0A04020102020204" pitchFamily="34" charset="0"/>
              </a:rPr>
              <a:t>17</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770492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3472" y="2420888"/>
            <a:ext cx="9815508" cy="1200329"/>
          </a:xfrm>
          <a:prstGeom prst="rect">
            <a:avLst/>
          </a:prstGeom>
          <a:noFill/>
        </p:spPr>
        <p:txBody>
          <a:bodyPr wrap="none" rtlCol="0">
            <a:spAutoFit/>
          </a:bodyPr>
          <a:lstStyle/>
          <a:p>
            <a:r>
              <a:rPr lang="ru-RU" sz="3600" dirty="0" smtClean="0">
                <a:solidFill>
                  <a:srgbClr val="FF0000"/>
                </a:solidFill>
                <a:latin typeface="Arial Black" pitchFamily="34" charset="0"/>
              </a:rPr>
              <a:t>ПАМЯТНИКИ КУЛЬТУРЫ И ИСТОРИИ</a:t>
            </a:r>
          </a:p>
          <a:p>
            <a:pPr algn="ctr"/>
            <a:r>
              <a:rPr lang="ru-RU" sz="3600" dirty="0" smtClean="0">
                <a:solidFill>
                  <a:srgbClr val="FF0000"/>
                </a:solidFill>
                <a:latin typeface="Arial Black" pitchFamily="34" charset="0"/>
              </a:rPr>
              <a:t>СЕЛА СТАРЫЙ АМАНАК</a:t>
            </a:r>
            <a:endParaRPr lang="ru-RU" sz="3600" dirty="0">
              <a:solidFill>
                <a:srgbClr val="FF0000"/>
              </a:solidFill>
              <a:latin typeface="Arial Black"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18</a:t>
            </a:fld>
            <a:endParaRPr lang="ru-RU"/>
          </a:p>
        </p:txBody>
      </p:sp>
      <p:sp>
        <p:nvSpPr>
          <p:cNvPr id="4" name="Нижний колонтитул 4"/>
          <p:cNvSpPr>
            <a:spLocks noGrp="1"/>
          </p:cNvSpPr>
          <p:nvPr>
            <p:ph type="ftr" sz="quarter" idx="11"/>
          </p:nvPr>
        </p:nvSpPr>
        <p:spPr>
          <a:xfrm>
            <a:off x="11496600" y="6416676"/>
            <a:ext cx="504056" cy="365125"/>
          </a:xfrm>
        </p:spPr>
        <p:txBody>
          <a:bodyPr/>
          <a:lstStyle/>
          <a:p>
            <a:r>
              <a:rPr lang="ru-RU" sz="1800" dirty="0" smtClean="0">
                <a:solidFill>
                  <a:srgbClr val="002060"/>
                </a:solidFill>
                <a:latin typeface="Arial Black" panose="020B0A04020102020204" pitchFamily="34" charset="0"/>
              </a:rPr>
              <a:t>18</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370576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368" y="689509"/>
            <a:ext cx="8208912" cy="3139321"/>
          </a:xfrm>
          <a:prstGeom prst="rect">
            <a:avLst/>
          </a:prstGeom>
        </p:spPr>
        <p:txBody>
          <a:bodyPr wrap="square">
            <a:spAutoFit/>
          </a:bodyPr>
          <a:lstStyle/>
          <a:p>
            <a:pPr indent="357188"/>
            <a:r>
              <a:rPr lang="ru-RU" dirty="0">
                <a:solidFill>
                  <a:srgbClr val="002060"/>
                </a:solidFill>
                <a:latin typeface="Arial Black" panose="020B0A04020102020204" pitchFamily="34" charset="0"/>
              </a:rPr>
              <a:t>В </a:t>
            </a:r>
            <a:r>
              <a:rPr lang="ru-RU" b="1" dirty="0">
                <a:solidFill>
                  <a:srgbClr val="002060"/>
                </a:solidFill>
                <a:latin typeface="Arial Black" panose="020B0A04020102020204" pitchFamily="34" charset="0"/>
              </a:rPr>
              <a:t>с. Старый Аманак</a:t>
            </a:r>
            <a:r>
              <a:rPr lang="ru-RU" dirty="0">
                <a:solidFill>
                  <a:srgbClr val="002060"/>
                </a:solidFill>
                <a:latin typeface="Arial Black" panose="020B0A04020102020204" pitchFamily="34" charset="0"/>
              </a:rPr>
              <a:t> есть братская могила. В ней захоронены: </a:t>
            </a:r>
            <a:r>
              <a:rPr lang="ru-RU" dirty="0" smtClean="0">
                <a:solidFill>
                  <a:srgbClr val="FF0000"/>
                </a:solidFill>
                <a:latin typeface="Arial Black" panose="020B0A04020102020204" pitchFamily="34" charset="0"/>
              </a:rPr>
              <a:t>Н</a:t>
            </a:r>
            <a:r>
              <a:rPr lang="ru-RU" dirty="0" smtClean="0">
                <a:solidFill>
                  <a:srgbClr val="002060"/>
                </a:solidFill>
                <a:latin typeface="Arial Black" panose="020B0A04020102020204" pitchFamily="34" charset="0"/>
              </a:rPr>
              <a:t>.</a:t>
            </a:r>
            <a:r>
              <a:rPr lang="ru-RU" dirty="0" smtClean="0">
                <a:solidFill>
                  <a:srgbClr val="FF0000"/>
                </a:solidFill>
                <a:latin typeface="Arial Black" panose="020B0A04020102020204" pitchFamily="34" charset="0"/>
              </a:rPr>
              <a:t>С</a:t>
            </a:r>
            <a:r>
              <a:rPr lang="ru-RU" dirty="0">
                <a:solidFill>
                  <a:srgbClr val="FF0000"/>
                </a:solidFill>
                <a:latin typeface="Arial Black" panose="020B0A04020102020204" pitchFamily="34" charset="0"/>
              </a:rPr>
              <a:t>. Еланский </a:t>
            </a:r>
            <a:r>
              <a:rPr lang="ru-RU" dirty="0">
                <a:solidFill>
                  <a:srgbClr val="002060"/>
                </a:solidFill>
                <a:latin typeface="Arial Black" panose="020B0A04020102020204" pitchFamily="34" charset="0"/>
              </a:rPr>
              <a:t>(волостной военный комиссар, командир партизанского отряда, погиб в бою с колчаковцами около пос. Садоно-Дерюженка в апреле 1919 г</a:t>
            </a:r>
            <a:r>
              <a:rPr lang="ru-RU" dirty="0" smtClean="0">
                <a:solidFill>
                  <a:srgbClr val="002060"/>
                </a:solidFill>
                <a:latin typeface="Arial Black" panose="020B0A04020102020204" pitchFamily="34" charset="0"/>
              </a:rPr>
              <a:t>.)</a:t>
            </a:r>
          </a:p>
          <a:p>
            <a:pPr indent="357188"/>
            <a:r>
              <a:rPr lang="ru-RU" dirty="0" smtClean="0">
                <a:solidFill>
                  <a:srgbClr val="FF0000"/>
                </a:solidFill>
                <a:latin typeface="Arial Black" panose="020B0A04020102020204" pitchFamily="34" charset="0"/>
              </a:rPr>
              <a:t>В.К.Селин </a:t>
            </a:r>
            <a:r>
              <a:rPr lang="ru-RU" dirty="0">
                <a:solidFill>
                  <a:srgbClr val="002060"/>
                </a:solidFill>
                <a:latin typeface="Arial Black" panose="020B0A04020102020204" pitchFamily="34" charset="0"/>
              </a:rPr>
              <a:t>(крестьянин-пастух, ставший разведчиком по заданию </a:t>
            </a:r>
            <a:r>
              <a:rPr lang="ru-RU" dirty="0" smtClean="0">
                <a:solidFill>
                  <a:srgbClr val="002060"/>
                </a:solidFill>
                <a:latin typeface="Arial Black" panose="020B0A04020102020204" pitchFamily="34" charset="0"/>
              </a:rPr>
              <a:t>Бугурусланского </a:t>
            </a:r>
            <a:r>
              <a:rPr lang="ru-RU" dirty="0">
                <a:solidFill>
                  <a:srgbClr val="002060"/>
                </a:solidFill>
                <a:latin typeface="Arial Black" panose="020B0A04020102020204" pitchFamily="34" charset="0"/>
              </a:rPr>
              <a:t>уездного военного комиссара, был схвачен колчаковцами и после пыток </a:t>
            </a:r>
            <a:r>
              <a:rPr lang="ru-RU" dirty="0" smtClean="0">
                <a:solidFill>
                  <a:srgbClr val="002060"/>
                </a:solidFill>
                <a:latin typeface="Arial Black" panose="020B0A04020102020204" pitchFamily="34" charset="0"/>
              </a:rPr>
              <a:t>расстрелян).</a:t>
            </a:r>
          </a:p>
          <a:p>
            <a:pPr indent="357188"/>
            <a:r>
              <a:rPr lang="ru-RU" dirty="0" err="1" smtClean="0">
                <a:solidFill>
                  <a:srgbClr val="FF0000"/>
                </a:solidFill>
                <a:latin typeface="Arial Black" panose="020B0A04020102020204" pitchFamily="34" charset="0"/>
              </a:rPr>
              <a:t>Ф.А.Ватлашов</a:t>
            </a:r>
            <a:r>
              <a:rPr lang="ru-RU" dirty="0" smtClean="0">
                <a:solidFill>
                  <a:srgbClr val="FF0000"/>
                </a:solidFill>
                <a:latin typeface="Arial Black" panose="020B0A04020102020204" pitchFamily="34" charset="0"/>
              </a:rPr>
              <a:t> </a:t>
            </a:r>
            <a:r>
              <a:rPr lang="ru-RU" dirty="0" smtClean="0">
                <a:solidFill>
                  <a:srgbClr val="002060"/>
                </a:solidFill>
                <a:latin typeface="Arial Black" panose="020B0A04020102020204" pitchFamily="34" charset="0"/>
              </a:rPr>
              <a:t>(председатель волостного продовольственного </a:t>
            </a:r>
            <a:r>
              <a:rPr lang="ru-RU" dirty="0">
                <a:solidFill>
                  <a:srgbClr val="002060"/>
                </a:solidFill>
                <a:latin typeface="Arial Black" panose="020B0A04020102020204" pitchFamily="34" charset="0"/>
              </a:rPr>
              <a:t>комитета, убит кулаками в январе 1920 г.).</a:t>
            </a:r>
          </a:p>
        </p:txBody>
      </p:sp>
      <p:sp>
        <p:nvSpPr>
          <p:cNvPr id="3" name="TextBox 2"/>
          <p:cNvSpPr txBox="1"/>
          <p:nvPr/>
        </p:nvSpPr>
        <p:spPr>
          <a:xfrm>
            <a:off x="5015880" y="4149080"/>
            <a:ext cx="6840760" cy="2308324"/>
          </a:xfrm>
          <a:prstGeom prst="rect">
            <a:avLst/>
          </a:prstGeom>
          <a:noFill/>
        </p:spPr>
        <p:txBody>
          <a:bodyPr wrap="square" rtlCol="0">
            <a:spAutoFit/>
          </a:bodyPr>
          <a:lstStyle/>
          <a:p>
            <a:pPr indent="357188"/>
            <a:r>
              <a:rPr lang="ru-RU" b="1" dirty="0" smtClean="0">
                <a:solidFill>
                  <a:srgbClr val="002060"/>
                </a:solidFill>
                <a:latin typeface="Arial Black" panose="020B0A04020102020204" pitchFamily="34" charset="0"/>
              </a:rPr>
              <a:t>Военный </a:t>
            </a:r>
            <a:r>
              <a:rPr lang="ru-RU" b="1" dirty="0">
                <a:solidFill>
                  <a:srgbClr val="002060"/>
                </a:solidFill>
                <a:latin typeface="Arial Black" panose="020B0A04020102020204" pitchFamily="34" charset="0"/>
              </a:rPr>
              <a:t>мемориал, который находится недалеко от въезда в село. Впечатляющий памятник односельчанам представляет собой стелу с именами тех, кто сражался за Родину и тех, кто не вернулся с войны. Рядом установлены две противотанковые пушки и ближе к дороге - истребитель МиГ-15. </a:t>
            </a:r>
          </a:p>
          <a:p>
            <a:endParaRPr lang="ru-RU" dirty="0">
              <a:solidFill>
                <a:srgbClr val="002060"/>
              </a:solidFill>
              <a:latin typeface="Arial Black" panose="020B0A040201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3828830"/>
            <a:ext cx="3596640" cy="275539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352" y="820603"/>
            <a:ext cx="2092905" cy="3168352"/>
          </a:xfrm>
          <a:prstGeom prst="rect">
            <a:avLst/>
          </a:prstGeom>
        </p:spPr>
      </p:pic>
      <p:sp>
        <p:nvSpPr>
          <p:cNvPr id="8" name="TextBox 7"/>
          <p:cNvSpPr txBox="1"/>
          <p:nvPr/>
        </p:nvSpPr>
        <p:spPr>
          <a:xfrm>
            <a:off x="1559496" y="166289"/>
            <a:ext cx="8808823" cy="523220"/>
          </a:xfrm>
          <a:prstGeom prst="rect">
            <a:avLst/>
          </a:prstGeom>
          <a:noFill/>
        </p:spPr>
        <p:txBody>
          <a:bodyPr wrap="none" rtlCol="0">
            <a:spAutoFit/>
          </a:bodyPr>
          <a:lstStyle/>
          <a:p>
            <a:pPr algn="ctr" fontAlgn="base"/>
            <a:r>
              <a:rPr lang="ru-RU" sz="2800" dirty="0" smtClean="0">
                <a:solidFill>
                  <a:srgbClr val="002060"/>
                </a:solidFill>
                <a:latin typeface="Arial Black" panose="020B0A04020102020204" pitchFamily="34" charset="0"/>
              </a:rPr>
              <a:t>ГЕРОИЧЕСКИЕ СТРАНИЦЫ НАШЕГО СЕЛА</a:t>
            </a:r>
            <a:endParaRPr lang="ru-RU" sz="2800" dirty="0">
              <a:solidFill>
                <a:srgbClr val="002060"/>
              </a:solidFill>
              <a:latin typeface="Arial Black" panose="020B0A04020102020204" pitchFamily="34"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19</a:t>
            </a:fld>
            <a:endParaRPr lang="ru-RU"/>
          </a:p>
        </p:txBody>
      </p:sp>
      <p:sp>
        <p:nvSpPr>
          <p:cNvPr id="10" name="Нижний колонтитул 4"/>
          <p:cNvSpPr>
            <a:spLocks noGrp="1"/>
          </p:cNvSpPr>
          <p:nvPr>
            <p:ph type="ftr" sz="quarter" idx="11"/>
          </p:nvPr>
        </p:nvSpPr>
        <p:spPr>
          <a:xfrm>
            <a:off x="11496600" y="6416676"/>
            <a:ext cx="504056" cy="365125"/>
          </a:xfrm>
        </p:spPr>
        <p:txBody>
          <a:bodyPr/>
          <a:lstStyle/>
          <a:p>
            <a:r>
              <a:rPr lang="ru-RU" sz="1800" dirty="0" smtClean="0">
                <a:solidFill>
                  <a:srgbClr val="002060"/>
                </a:solidFill>
                <a:latin typeface="Arial Black" panose="020B0A04020102020204" pitchFamily="34" charset="0"/>
              </a:rPr>
              <a:t>19</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125441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5760" y="260648"/>
            <a:ext cx="3960440" cy="646331"/>
          </a:xfrm>
          <a:prstGeom prst="rect">
            <a:avLst/>
          </a:prstGeom>
          <a:noFill/>
        </p:spPr>
        <p:txBody>
          <a:bodyPr wrap="square" rtlCol="0">
            <a:spAutoFit/>
          </a:bodyPr>
          <a:lstStyle/>
          <a:p>
            <a:r>
              <a:rPr lang="ru-RU" sz="3600" dirty="0">
                <a:solidFill>
                  <a:srgbClr val="FF0000"/>
                </a:solidFill>
                <a:latin typeface="Arial Black" pitchFamily="34" charset="0"/>
              </a:rPr>
              <a:t>СОДЕРЖАНИЕ</a:t>
            </a:r>
          </a:p>
        </p:txBody>
      </p:sp>
      <p:sp>
        <p:nvSpPr>
          <p:cNvPr id="3" name="TextBox 2"/>
          <p:cNvSpPr txBox="1"/>
          <p:nvPr/>
        </p:nvSpPr>
        <p:spPr>
          <a:xfrm>
            <a:off x="1127448" y="1268760"/>
            <a:ext cx="9144000" cy="4401205"/>
          </a:xfrm>
          <a:prstGeom prst="rect">
            <a:avLst/>
          </a:prstGeom>
          <a:noFill/>
        </p:spPr>
        <p:txBody>
          <a:bodyPr wrap="square" rtlCol="0">
            <a:spAutoFit/>
          </a:bodyPr>
          <a:lstStyle/>
          <a:p>
            <a:r>
              <a:rPr lang="ru-RU" sz="2800" dirty="0" smtClean="0">
                <a:solidFill>
                  <a:srgbClr val="FF0000"/>
                </a:solidFill>
                <a:latin typeface="Arial Black" pitchFamily="34" charset="0"/>
              </a:rPr>
              <a:t>ВВЕДЕНИЕ</a:t>
            </a:r>
          </a:p>
          <a:p>
            <a:pPr marL="514350" indent="-514350">
              <a:buFont typeface="+mj-lt"/>
              <a:buAutoNum type="arabicPeriod"/>
            </a:pPr>
            <a:r>
              <a:rPr lang="ru-RU" sz="2800" dirty="0" smtClean="0">
                <a:solidFill>
                  <a:srgbClr val="002060"/>
                </a:solidFill>
                <a:latin typeface="Arial Black" pitchFamily="34" charset="0"/>
              </a:rPr>
              <a:t>ПАМЯТНИКИ КУЛЬТУРЫ И ИСТОРИИ Г.САМАРЫ</a:t>
            </a:r>
            <a:endParaRPr lang="ru-RU" sz="2800" dirty="0">
              <a:solidFill>
                <a:srgbClr val="002060"/>
              </a:solidFill>
              <a:latin typeface="Arial Black" pitchFamily="34" charset="0"/>
            </a:endParaRPr>
          </a:p>
          <a:p>
            <a:pPr marL="514350" indent="-514350">
              <a:buFont typeface="+mj-lt"/>
              <a:buAutoNum type="arabicPeriod"/>
            </a:pPr>
            <a:r>
              <a:rPr lang="ru-RU" sz="2800" dirty="0" smtClean="0">
                <a:solidFill>
                  <a:srgbClr val="002060"/>
                </a:solidFill>
                <a:latin typeface="Arial Black" pitchFamily="34" charset="0"/>
              </a:rPr>
              <a:t>ПАМЯТНИКИ КУЛЬТУРЫ И ИСТОРИИ САМАРСКОЙ ОБЛАСТИ</a:t>
            </a:r>
            <a:endParaRPr lang="ru-RU" sz="2800" dirty="0">
              <a:solidFill>
                <a:srgbClr val="002060"/>
              </a:solidFill>
              <a:latin typeface="Arial Black" pitchFamily="34" charset="0"/>
            </a:endParaRPr>
          </a:p>
          <a:p>
            <a:pPr marL="514350" indent="-514350">
              <a:buFont typeface="+mj-lt"/>
              <a:buAutoNum type="arabicPeriod"/>
            </a:pPr>
            <a:r>
              <a:rPr lang="ru-RU" sz="2800" dirty="0" smtClean="0">
                <a:solidFill>
                  <a:srgbClr val="002060"/>
                </a:solidFill>
                <a:latin typeface="Arial Black" pitchFamily="34" charset="0"/>
              </a:rPr>
              <a:t>ПАМЯТНИКИ </a:t>
            </a:r>
            <a:r>
              <a:rPr lang="ru-RU" sz="2800" dirty="0">
                <a:solidFill>
                  <a:srgbClr val="002060"/>
                </a:solidFill>
                <a:latin typeface="Arial Black" pitchFamily="34" charset="0"/>
              </a:rPr>
              <a:t>КУЛЬТУРЫ И ИСТОРИИ </a:t>
            </a:r>
            <a:r>
              <a:rPr lang="ru-RU" sz="2800" dirty="0" smtClean="0">
                <a:solidFill>
                  <a:srgbClr val="002060"/>
                </a:solidFill>
                <a:latin typeface="Arial Black" pitchFamily="34" charset="0"/>
              </a:rPr>
              <a:t>ПОХВИСТНЕВСКОГО РАЙОНА</a:t>
            </a:r>
            <a:endParaRPr lang="ru-RU" sz="2800" dirty="0">
              <a:solidFill>
                <a:srgbClr val="002060"/>
              </a:solidFill>
              <a:latin typeface="Arial Black" pitchFamily="34" charset="0"/>
            </a:endParaRPr>
          </a:p>
          <a:p>
            <a:pPr marL="514350" indent="-514350">
              <a:buFont typeface="+mj-lt"/>
              <a:buAutoNum type="arabicPeriod"/>
            </a:pPr>
            <a:r>
              <a:rPr lang="ru-RU" sz="2800" dirty="0" smtClean="0">
                <a:solidFill>
                  <a:srgbClr val="002060"/>
                </a:solidFill>
                <a:latin typeface="Arial Black" pitchFamily="34" charset="0"/>
              </a:rPr>
              <a:t>ПАМЯТНИКИ КУЛЬТУРЫ И ИСТОРИИ С.СТАРЫЙ АМАНАК.</a:t>
            </a:r>
            <a:endParaRPr lang="ru-RU" sz="2800" dirty="0">
              <a:solidFill>
                <a:srgbClr val="002060"/>
              </a:solidFill>
              <a:latin typeface="Arial Black" pitchFamily="34" charset="0"/>
            </a:endParaRPr>
          </a:p>
          <a:p>
            <a:r>
              <a:rPr lang="ru-RU" sz="2800" dirty="0" smtClean="0">
                <a:solidFill>
                  <a:srgbClr val="FF0000"/>
                </a:solidFill>
                <a:latin typeface="Arial Black" pitchFamily="34" charset="0"/>
              </a:rPr>
              <a:t>ЗАКЛЮЧЕНИЕ</a:t>
            </a:r>
            <a:endParaRPr lang="ru-RU" sz="2800" dirty="0">
              <a:solidFill>
                <a:srgbClr val="FF0000"/>
              </a:solidFill>
              <a:latin typeface="Arial Black" pitchFamily="34"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a:p>
        </p:txBody>
      </p:sp>
      <p:sp>
        <p:nvSpPr>
          <p:cNvPr id="5" name="Нижний колонтитул 4"/>
          <p:cNvSpPr>
            <a:spLocks noGrp="1"/>
          </p:cNvSpPr>
          <p:nvPr>
            <p:ph type="ftr" sz="quarter" idx="11"/>
          </p:nvPr>
        </p:nvSpPr>
        <p:spPr>
          <a:xfrm>
            <a:off x="11654432" y="6416676"/>
            <a:ext cx="346224" cy="365125"/>
          </a:xfrm>
        </p:spPr>
        <p:txBody>
          <a:bodyPr/>
          <a:lstStyle/>
          <a:p>
            <a:r>
              <a:rPr lang="ru-RU" sz="1800" dirty="0" smtClean="0">
                <a:solidFill>
                  <a:srgbClr val="002060"/>
                </a:solidFill>
                <a:latin typeface="Arial Black" panose="020B0A04020102020204" pitchFamily="34" charset="0"/>
              </a:rPr>
              <a:t>2</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866996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5680" y="27464"/>
            <a:ext cx="5184576" cy="923330"/>
          </a:xfrm>
          <a:prstGeom prst="rect">
            <a:avLst/>
          </a:prstGeom>
          <a:noFill/>
        </p:spPr>
        <p:txBody>
          <a:bodyPr wrap="square" rtlCol="0">
            <a:spAutoFit/>
          </a:bodyPr>
          <a:lstStyle/>
          <a:p>
            <a:pPr algn="ctr"/>
            <a:r>
              <a:rPr lang="ru-RU" dirty="0"/>
              <a:t>                            </a:t>
            </a:r>
            <a:r>
              <a:rPr lang="ru-RU" sz="3600" dirty="0" smtClean="0">
                <a:solidFill>
                  <a:srgbClr val="FF0000"/>
                </a:solidFill>
                <a:latin typeface="Arial Black" panose="020B0A04020102020204" pitchFamily="34" charset="0"/>
              </a:rPr>
              <a:t>ЗАКЛЮЧЕНИЕ</a:t>
            </a:r>
            <a:endParaRPr lang="ru-RU" sz="3600" dirty="0">
              <a:latin typeface="Arial Black" panose="020B0A04020102020204" pitchFamily="34" charset="0"/>
            </a:endParaRPr>
          </a:p>
        </p:txBody>
      </p:sp>
      <p:sp>
        <p:nvSpPr>
          <p:cNvPr id="4" name="TextBox 3"/>
          <p:cNvSpPr txBox="1"/>
          <p:nvPr/>
        </p:nvSpPr>
        <p:spPr>
          <a:xfrm>
            <a:off x="1127448" y="1052736"/>
            <a:ext cx="9972600" cy="2031325"/>
          </a:xfrm>
          <a:prstGeom prst="rect">
            <a:avLst/>
          </a:prstGeom>
          <a:noFill/>
        </p:spPr>
        <p:txBody>
          <a:bodyPr wrap="square" rtlCol="0">
            <a:spAutoFit/>
          </a:bodyPr>
          <a:lstStyle/>
          <a:p>
            <a:pPr indent="357188" algn="just"/>
            <a:r>
              <a:rPr lang="ru-RU" dirty="0" smtClean="0">
                <a:solidFill>
                  <a:srgbClr val="002060"/>
                </a:solidFill>
                <a:latin typeface="Arial Black" panose="020B0A04020102020204" pitchFamily="34" charset="0"/>
              </a:rPr>
              <a:t>Глубокими </a:t>
            </a:r>
            <a:r>
              <a:rPr lang="ru-RU" dirty="0">
                <a:solidFill>
                  <a:srgbClr val="002060"/>
                </a:solidFill>
                <a:latin typeface="Arial Black" panose="020B0A04020102020204" pitchFamily="34" charset="0"/>
              </a:rPr>
              <a:t>корнями связан человек со своей землёй, с тем местом, где он родился, жил, </a:t>
            </a:r>
            <a:r>
              <a:rPr lang="ru-RU" dirty="0" smtClean="0">
                <a:solidFill>
                  <a:srgbClr val="002060"/>
                </a:solidFill>
                <a:latin typeface="Arial Black" panose="020B0A04020102020204" pitchFamily="34" charset="0"/>
              </a:rPr>
              <a:t>учился.</a:t>
            </a:r>
            <a:endParaRPr lang="ru-RU" dirty="0">
              <a:solidFill>
                <a:srgbClr val="002060"/>
              </a:solidFill>
              <a:latin typeface="Arial Black" panose="020B0A04020102020204" pitchFamily="34" charset="0"/>
            </a:endParaRPr>
          </a:p>
          <a:p>
            <a:pPr indent="357188" algn="just"/>
            <a:r>
              <a:rPr lang="ru-RU" dirty="0" smtClean="0">
                <a:solidFill>
                  <a:srgbClr val="002060"/>
                </a:solidFill>
                <a:latin typeface="Arial Black" panose="020B0A04020102020204" pitchFamily="34" charset="0"/>
              </a:rPr>
              <a:t>На </a:t>
            </a:r>
            <a:r>
              <a:rPr lang="ru-RU" dirty="0">
                <a:solidFill>
                  <a:srgbClr val="002060"/>
                </a:solidFill>
                <a:latin typeface="Arial Black" panose="020B0A04020102020204" pitchFamily="34" charset="0"/>
              </a:rPr>
              <a:t>долгие годы сохраняются в памяти человека картины родных мест. Они живут в сердце каждого, не теряя со временем привлекательной свежести и яркости </a:t>
            </a:r>
            <a:r>
              <a:rPr lang="ru-RU" dirty="0" smtClean="0">
                <a:solidFill>
                  <a:srgbClr val="002060"/>
                </a:solidFill>
                <a:latin typeface="Arial Black" panose="020B0A04020102020204" pitchFamily="34" charset="0"/>
              </a:rPr>
              <a:t>красок.</a:t>
            </a:r>
            <a:endParaRPr lang="ru-RU" dirty="0">
              <a:solidFill>
                <a:srgbClr val="002060"/>
              </a:solidFill>
              <a:latin typeface="Arial Black" panose="020B0A04020102020204" pitchFamily="34" charset="0"/>
            </a:endParaRPr>
          </a:p>
          <a:p>
            <a:pPr indent="357188" algn="just"/>
            <a:r>
              <a:rPr lang="ru-RU" dirty="0" smtClean="0">
                <a:solidFill>
                  <a:srgbClr val="002060"/>
                </a:solidFill>
                <a:latin typeface="Arial Black" panose="020B0A04020102020204" pitchFamily="34" charset="0"/>
              </a:rPr>
              <a:t>История </a:t>
            </a:r>
            <a:r>
              <a:rPr lang="ru-RU" dirty="0">
                <a:solidFill>
                  <a:srgbClr val="002060"/>
                </a:solidFill>
                <a:latin typeface="Arial Black" panose="020B0A04020102020204" pitchFamily="34" charset="0"/>
              </a:rPr>
              <a:t>и культура, быт и </a:t>
            </a:r>
            <a:r>
              <a:rPr lang="ru-RU" dirty="0" smtClean="0">
                <a:solidFill>
                  <a:srgbClr val="002060"/>
                </a:solidFill>
                <a:latin typeface="Arial Black" panose="020B0A04020102020204" pitchFamily="34" charset="0"/>
              </a:rPr>
              <a:t>природа - </a:t>
            </a:r>
            <a:r>
              <a:rPr lang="ru-RU" dirty="0">
                <a:solidFill>
                  <a:srgbClr val="002060"/>
                </a:solidFill>
                <a:latin typeface="Arial Black" panose="020B0A04020102020204" pitchFamily="34" charset="0"/>
              </a:rPr>
              <a:t>все это становится частицей жизни, приобщает нас к высокому чувству любви к своей стране.</a:t>
            </a:r>
          </a:p>
        </p:txBody>
      </p:sp>
      <p:grpSp>
        <p:nvGrpSpPr>
          <p:cNvPr id="11" name="Группа 10"/>
          <p:cNvGrpSpPr/>
          <p:nvPr/>
        </p:nvGrpSpPr>
        <p:grpSpPr>
          <a:xfrm>
            <a:off x="1448942" y="3237466"/>
            <a:ext cx="9399586" cy="3287878"/>
            <a:chOff x="80790" y="3212295"/>
            <a:chExt cx="9399586" cy="3287878"/>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0398" y="3212295"/>
              <a:ext cx="2139418" cy="328787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0" y="3212295"/>
              <a:ext cx="2093315" cy="328787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832" y="3212295"/>
              <a:ext cx="2503812" cy="328787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2516" y="3212295"/>
              <a:ext cx="2277860" cy="3287878"/>
            </a:xfrm>
            <a:prstGeom prst="rect">
              <a:avLst/>
            </a:prstGeom>
          </p:spPr>
        </p:pic>
      </p:grpSp>
      <p:sp>
        <p:nvSpPr>
          <p:cNvPr id="12" name="Номер слайда 11"/>
          <p:cNvSpPr>
            <a:spLocks noGrp="1"/>
          </p:cNvSpPr>
          <p:nvPr>
            <p:ph type="sldNum" sz="quarter" idx="12"/>
          </p:nvPr>
        </p:nvSpPr>
        <p:spPr/>
        <p:txBody>
          <a:bodyPr/>
          <a:lstStyle/>
          <a:p>
            <a:fld id="{725C68B6-61C2-468F-89AB-4B9F7531AA68}" type="slidenum">
              <a:rPr lang="ru-RU" smtClean="0"/>
              <a:pPr/>
              <a:t>20</a:t>
            </a:fld>
            <a:endParaRPr lang="ru-RU"/>
          </a:p>
        </p:txBody>
      </p:sp>
      <p:sp>
        <p:nvSpPr>
          <p:cNvPr id="13" name="Нижний колонтитул 4"/>
          <p:cNvSpPr>
            <a:spLocks noGrp="1"/>
          </p:cNvSpPr>
          <p:nvPr>
            <p:ph type="ftr" sz="quarter" idx="11"/>
          </p:nvPr>
        </p:nvSpPr>
        <p:spPr>
          <a:xfrm>
            <a:off x="11496600" y="6416676"/>
            <a:ext cx="504056" cy="365125"/>
          </a:xfrm>
        </p:spPr>
        <p:txBody>
          <a:bodyPr/>
          <a:lstStyle/>
          <a:p>
            <a:r>
              <a:rPr lang="ru-RU" sz="1800" dirty="0" smtClean="0">
                <a:solidFill>
                  <a:srgbClr val="002060"/>
                </a:solidFill>
                <a:latin typeface="Arial Black" panose="020B0A04020102020204" pitchFamily="34" charset="0"/>
              </a:rPr>
              <a:t>20</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639830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4" y="188640"/>
            <a:ext cx="8460432" cy="646331"/>
          </a:xfrm>
          <a:prstGeom prst="rect">
            <a:avLst/>
          </a:prstGeom>
          <a:noFill/>
        </p:spPr>
        <p:txBody>
          <a:bodyPr wrap="square" rtlCol="0">
            <a:spAutoFit/>
          </a:bodyPr>
          <a:lstStyle/>
          <a:p>
            <a:pPr algn="ctr"/>
            <a:r>
              <a:rPr lang="ru-RU" sz="3600" b="1" dirty="0" smtClean="0">
                <a:solidFill>
                  <a:srgbClr val="FF0000"/>
                </a:solidFill>
                <a:latin typeface="Arial Black" panose="020B0A04020102020204" pitchFamily="34" charset="0"/>
              </a:rPr>
              <a:t>ИСТОЧНИКИ ИНФОРМАЦИИ</a:t>
            </a:r>
            <a:endParaRPr lang="ru-RU" sz="3600" b="1" dirty="0">
              <a:solidFill>
                <a:srgbClr val="FF0000"/>
              </a:solidFill>
              <a:latin typeface="Arial Black" panose="020B0A04020102020204" pitchFamily="34" charset="0"/>
            </a:endParaRPr>
          </a:p>
        </p:txBody>
      </p:sp>
      <p:sp>
        <p:nvSpPr>
          <p:cNvPr id="4" name="TextBox 3"/>
          <p:cNvSpPr txBox="1"/>
          <p:nvPr/>
        </p:nvSpPr>
        <p:spPr>
          <a:xfrm>
            <a:off x="1524000" y="980728"/>
            <a:ext cx="9144000" cy="2862322"/>
          </a:xfrm>
          <a:prstGeom prst="rect">
            <a:avLst/>
          </a:prstGeom>
          <a:noFill/>
        </p:spPr>
        <p:txBody>
          <a:bodyPr wrap="square" rtlCol="0">
            <a:spAutoFit/>
          </a:bodyPr>
          <a:lstStyle/>
          <a:p>
            <a:r>
              <a:rPr lang="en-US" b="1" dirty="0">
                <a:solidFill>
                  <a:srgbClr val="002060"/>
                </a:solidFill>
                <a:latin typeface="Arial Black" panose="020B0A04020102020204" pitchFamily="34" charset="0"/>
              </a:rPr>
              <a:t>https://turportal63.ru</a:t>
            </a:r>
            <a:r>
              <a:rPr lang="en-US" b="1" dirty="0" smtClean="0">
                <a:solidFill>
                  <a:srgbClr val="002060"/>
                </a:solidFill>
                <a:latin typeface="Arial Black" panose="020B0A04020102020204" pitchFamily="34" charset="0"/>
              </a:rPr>
              <a:t>/</a:t>
            </a:r>
            <a:endParaRPr lang="ru-RU" b="1" dirty="0" smtClean="0">
              <a:solidFill>
                <a:srgbClr val="002060"/>
              </a:solidFill>
              <a:latin typeface="Arial Black" panose="020B0A04020102020204" pitchFamily="34" charset="0"/>
            </a:endParaRPr>
          </a:p>
          <a:p>
            <a:endParaRPr lang="ru-RU" dirty="0" smtClean="0">
              <a:solidFill>
                <a:srgbClr val="002060"/>
              </a:solidFill>
              <a:latin typeface="Arial Black" panose="020B0A04020102020204" pitchFamily="34" charset="0"/>
            </a:endParaRPr>
          </a:p>
          <a:p>
            <a:r>
              <a:rPr lang="ru-RU" dirty="0" smtClean="0">
                <a:solidFill>
                  <a:srgbClr val="002060"/>
                </a:solidFill>
                <a:latin typeface="Arial Black" panose="020B0A04020102020204" pitchFamily="34" charset="0"/>
              </a:rPr>
              <a:t>Э.Я.Дмитриева</a:t>
            </a:r>
            <a:r>
              <a:rPr lang="ru-RU" dirty="0">
                <a:solidFill>
                  <a:srgbClr val="002060"/>
                </a:solidFill>
                <a:latin typeface="Arial Black" panose="020B0A04020102020204" pitchFamily="34" charset="0"/>
              </a:rPr>
              <a:t>, П.С.Кабытов «Самарская область», - Самарский </a:t>
            </a:r>
            <a:r>
              <a:rPr lang="ru-RU" dirty="0" smtClean="0">
                <a:solidFill>
                  <a:srgbClr val="002060"/>
                </a:solidFill>
                <a:latin typeface="Arial Black" panose="020B0A04020102020204" pitchFamily="34" charset="0"/>
              </a:rPr>
              <a:t>информационный концерн,1998г.</a:t>
            </a:r>
          </a:p>
          <a:p>
            <a:endParaRPr lang="ru-RU" b="1" dirty="0" smtClean="0">
              <a:solidFill>
                <a:srgbClr val="002060"/>
              </a:solidFill>
              <a:latin typeface="Arial Black" panose="020B0A04020102020204" pitchFamily="34" charset="0"/>
            </a:endParaRPr>
          </a:p>
          <a:p>
            <a:r>
              <a:rPr lang="ru-RU" b="1" dirty="0" smtClean="0">
                <a:solidFill>
                  <a:srgbClr val="002060"/>
                </a:solidFill>
                <a:latin typeface="Arial Black" panose="020B0A04020102020204" pitchFamily="34" charset="0"/>
              </a:rPr>
              <a:t>Энциклопедия </a:t>
            </a:r>
            <a:r>
              <a:rPr lang="ru-RU" b="1" dirty="0">
                <a:solidFill>
                  <a:srgbClr val="002060"/>
                </a:solidFill>
                <a:latin typeface="Arial Black" panose="020B0A04020102020204" pitchFamily="34" charset="0"/>
              </a:rPr>
              <a:t>Самарской области. Приложение / М-во образования и науки Сам. области; ред. совет: Ю.Н. Горелов и др. // Самара: </a:t>
            </a:r>
            <a:r>
              <a:rPr lang="ru-RU" b="1" dirty="0" err="1">
                <a:solidFill>
                  <a:srgbClr val="002060"/>
                </a:solidFill>
                <a:latin typeface="Arial Black" panose="020B0A04020102020204" pitchFamily="34" charset="0"/>
              </a:rPr>
              <a:t>СамЛюксПринт</a:t>
            </a:r>
            <a:r>
              <a:rPr lang="ru-RU" b="1" dirty="0">
                <a:solidFill>
                  <a:srgbClr val="002060"/>
                </a:solidFill>
                <a:latin typeface="Arial Black" panose="020B0A04020102020204" pitchFamily="34" charset="0"/>
              </a:rPr>
              <a:t>, 2010-2012</a:t>
            </a:r>
            <a:r>
              <a:rPr lang="ru-RU" b="1" dirty="0" smtClean="0">
                <a:solidFill>
                  <a:srgbClr val="002060"/>
                </a:solidFill>
                <a:latin typeface="Arial Black" panose="020B0A04020102020204" pitchFamily="34" charset="0"/>
              </a:rPr>
              <a:t>.</a:t>
            </a:r>
          </a:p>
          <a:p>
            <a:endParaRPr lang="ru-RU" b="1" dirty="0">
              <a:solidFill>
                <a:srgbClr val="002060"/>
              </a:solidFill>
              <a:latin typeface="Arial Black" panose="020B0A04020102020204" pitchFamily="34" charset="0"/>
            </a:endParaRPr>
          </a:p>
          <a:p>
            <a:r>
              <a:rPr lang="en-US" b="1" dirty="0">
                <a:solidFill>
                  <a:srgbClr val="002060"/>
                </a:solidFill>
                <a:latin typeface="Arial Black" panose="020B0A04020102020204" pitchFamily="34" charset="0"/>
              </a:rPr>
              <a:t>https://</a:t>
            </a:r>
            <a:r>
              <a:rPr lang="en-US" b="1" dirty="0" smtClean="0">
                <a:solidFill>
                  <a:srgbClr val="002060"/>
                </a:solidFill>
                <a:latin typeface="Arial Black" panose="020B0A04020102020204" pitchFamily="34" charset="0"/>
              </a:rPr>
              <a:t>vk.com/public135380005</a:t>
            </a:r>
            <a:r>
              <a:rPr lang="ru-RU" b="1" dirty="0" smtClean="0">
                <a:solidFill>
                  <a:srgbClr val="002060"/>
                </a:solidFill>
                <a:latin typeface="Arial Black" panose="020B0A04020102020204" pitchFamily="34" charset="0"/>
              </a:rPr>
              <a:t> - Похвистневский краевед</a:t>
            </a:r>
          </a:p>
        </p:txBody>
      </p:sp>
      <p:sp>
        <p:nvSpPr>
          <p:cNvPr id="3" name="Номер слайда 2"/>
          <p:cNvSpPr>
            <a:spLocks noGrp="1"/>
          </p:cNvSpPr>
          <p:nvPr>
            <p:ph type="sldNum" sz="quarter" idx="12"/>
          </p:nvPr>
        </p:nvSpPr>
        <p:spPr/>
        <p:txBody>
          <a:bodyPr/>
          <a:lstStyle/>
          <a:p>
            <a:fld id="{725C68B6-61C2-468F-89AB-4B9F7531AA68}" type="slidenum">
              <a:rPr lang="ru-RU" smtClean="0"/>
              <a:pPr/>
              <a:t>21</a:t>
            </a:fld>
            <a:endParaRPr lang="ru-RU"/>
          </a:p>
        </p:txBody>
      </p:sp>
      <p:sp>
        <p:nvSpPr>
          <p:cNvPr id="5" name="Нижний колонтитул 4"/>
          <p:cNvSpPr>
            <a:spLocks noGrp="1"/>
          </p:cNvSpPr>
          <p:nvPr>
            <p:ph type="ftr" sz="quarter" idx="11"/>
          </p:nvPr>
        </p:nvSpPr>
        <p:spPr>
          <a:xfrm>
            <a:off x="11496600" y="6416676"/>
            <a:ext cx="504056" cy="365125"/>
          </a:xfrm>
        </p:spPr>
        <p:txBody>
          <a:bodyPr/>
          <a:lstStyle/>
          <a:p>
            <a:r>
              <a:rPr lang="ru-RU" sz="1800" dirty="0" smtClean="0">
                <a:solidFill>
                  <a:srgbClr val="002060"/>
                </a:solidFill>
                <a:latin typeface="Arial Black" panose="020B0A04020102020204" pitchFamily="34" charset="0"/>
              </a:rPr>
              <a:t>21</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975996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66574" y="188640"/>
            <a:ext cx="3058851" cy="646331"/>
          </a:xfrm>
          <a:prstGeom prst="rect">
            <a:avLst/>
          </a:prstGeom>
          <a:noFill/>
        </p:spPr>
        <p:txBody>
          <a:bodyPr wrap="none" rtlCol="0">
            <a:spAutoFit/>
          </a:bodyPr>
          <a:lstStyle/>
          <a:p>
            <a:r>
              <a:rPr lang="ru-RU" sz="3600" dirty="0" smtClean="0">
                <a:solidFill>
                  <a:srgbClr val="FF0000"/>
                </a:solidFill>
                <a:latin typeface="Arial Black" pitchFamily="34" charset="0"/>
              </a:rPr>
              <a:t>ВВЕДЕНИЕ</a:t>
            </a:r>
            <a:endParaRPr lang="ru-RU" sz="3600" dirty="0">
              <a:solidFill>
                <a:srgbClr val="FF0000"/>
              </a:solidFill>
              <a:latin typeface="Arial Black" pitchFamily="34" charset="0"/>
            </a:endParaRPr>
          </a:p>
        </p:txBody>
      </p:sp>
      <p:sp>
        <p:nvSpPr>
          <p:cNvPr id="17" name="Rectangle 13"/>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r>
            <a:br>
              <a:rPr kumimoji="0" lang="ru-RU" altLang="ru-RU"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8" name="Прямоугольник 17"/>
          <p:cNvSpPr/>
          <p:nvPr/>
        </p:nvSpPr>
        <p:spPr>
          <a:xfrm>
            <a:off x="983432" y="1079065"/>
            <a:ext cx="10441160" cy="3139321"/>
          </a:xfrm>
          <a:prstGeom prst="rect">
            <a:avLst/>
          </a:prstGeom>
        </p:spPr>
        <p:txBody>
          <a:bodyPr wrap="square">
            <a:spAutoFit/>
          </a:bodyPr>
          <a:lstStyle/>
          <a:p>
            <a:pPr indent="357188" algn="just"/>
            <a:r>
              <a:rPr lang="ru-RU" altLang="ru-RU" dirty="0">
                <a:solidFill>
                  <a:srgbClr val="002060"/>
                </a:solidFill>
                <a:latin typeface="Arial Black" panose="020B0A04020102020204" pitchFamily="34" charset="0"/>
              </a:rPr>
              <a:t>В России с каждым годом растет количество людей, желающих познакомиться с историческими и культурными достопримечательностями </a:t>
            </a:r>
            <a:r>
              <a:rPr lang="ru-RU" altLang="ru-RU" dirty="0" smtClean="0">
                <a:solidFill>
                  <a:srgbClr val="002060"/>
                </a:solidFill>
                <a:latin typeface="Arial Black" panose="020B0A04020102020204" pitchFamily="34" charset="0"/>
              </a:rPr>
              <a:t>наше страны.</a:t>
            </a:r>
          </a:p>
          <a:p>
            <a:pPr indent="357188" algn="just"/>
            <a:r>
              <a:rPr lang="ru-RU" altLang="ru-RU" dirty="0" smtClean="0">
                <a:solidFill>
                  <a:srgbClr val="002060"/>
                </a:solidFill>
                <a:latin typeface="Arial Black" panose="020B0A04020102020204" pitchFamily="34" charset="0"/>
              </a:rPr>
              <a:t>Многие </a:t>
            </a:r>
            <a:r>
              <a:rPr lang="ru-RU" altLang="ru-RU" dirty="0">
                <a:solidFill>
                  <a:srgbClr val="002060"/>
                </a:solidFill>
                <a:latin typeface="Arial Black" panose="020B0A04020102020204" pitchFamily="34" charset="0"/>
              </a:rPr>
              <a:t>хотят своими глазами увидеть известные исторические и природные памятники, которыми так богата российская земля. </a:t>
            </a:r>
            <a:endParaRPr lang="ru-RU" altLang="ru-RU" dirty="0" smtClean="0">
              <a:solidFill>
                <a:srgbClr val="002060"/>
              </a:solidFill>
              <a:latin typeface="Arial Black" panose="020B0A04020102020204" pitchFamily="34" charset="0"/>
            </a:endParaRPr>
          </a:p>
          <a:p>
            <a:pPr indent="357188" algn="just"/>
            <a:r>
              <a:rPr lang="ru-RU" altLang="ru-RU" dirty="0" smtClean="0">
                <a:solidFill>
                  <a:srgbClr val="002060"/>
                </a:solidFill>
                <a:latin typeface="Arial Black" panose="020B0A04020102020204" pitchFamily="34" charset="0"/>
              </a:rPr>
              <a:t>Последнее время замечен интерес </a:t>
            </a:r>
            <a:r>
              <a:rPr lang="ru-RU" altLang="ru-RU" dirty="0">
                <a:solidFill>
                  <a:srgbClr val="002060"/>
                </a:solidFill>
                <a:latin typeface="Arial Black" panose="020B0A04020102020204" pitchFamily="34" charset="0"/>
              </a:rPr>
              <a:t>любителей культурного туризма </a:t>
            </a:r>
            <a:r>
              <a:rPr lang="ru-RU" altLang="ru-RU" dirty="0" smtClean="0">
                <a:solidFill>
                  <a:srgbClr val="002060"/>
                </a:solidFill>
                <a:latin typeface="Arial Black" panose="020B0A04020102020204" pitchFamily="34" charset="0"/>
              </a:rPr>
              <a:t>по малым городам нашей необъятной страны, </a:t>
            </a:r>
            <a:r>
              <a:rPr lang="ru-RU" altLang="ru-RU" dirty="0">
                <a:solidFill>
                  <a:srgbClr val="002060"/>
                </a:solidFill>
                <a:latin typeface="Arial Black" panose="020B0A04020102020204" pitchFamily="34" charset="0"/>
              </a:rPr>
              <a:t>где сосредоточены основные достопримечательности </a:t>
            </a:r>
            <a:r>
              <a:rPr lang="ru-RU" altLang="ru-RU" dirty="0" smtClean="0">
                <a:solidFill>
                  <a:srgbClr val="002060"/>
                </a:solidFill>
                <a:latin typeface="Arial Black" panose="020B0A04020102020204" pitchFamily="34" charset="0"/>
              </a:rPr>
              <a:t>России.</a:t>
            </a:r>
          </a:p>
          <a:p>
            <a:pPr indent="357188" algn="just"/>
            <a:r>
              <a:rPr lang="ru-RU" altLang="ru-RU" dirty="0" smtClean="0">
                <a:solidFill>
                  <a:srgbClr val="002060"/>
                </a:solidFill>
                <a:latin typeface="Arial Black" panose="020B0A04020102020204" pitchFamily="34" charset="0"/>
              </a:rPr>
              <a:t>Поэтому в своей презентации я бы хотел показать небольшую часть исторического и культурного наследия нашей самарской области, своего района и села в котором я живу.</a:t>
            </a:r>
            <a:endParaRPr lang="ru-RU" altLang="ru-RU" dirty="0">
              <a:solidFill>
                <a:srgbClr val="002060"/>
              </a:solidFill>
              <a:latin typeface="Arial Black" panose="020B0A04020102020204" pitchFamily="34" charset="0"/>
            </a:endParaRPr>
          </a:p>
        </p:txBody>
      </p:sp>
      <p:sp>
        <p:nvSpPr>
          <p:cNvPr id="19" name="Номер слайда 18"/>
          <p:cNvSpPr>
            <a:spLocks noGrp="1"/>
          </p:cNvSpPr>
          <p:nvPr>
            <p:ph type="sldNum" sz="quarter" idx="12"/>
          </p:nvPr>
        </p:nvSpPr>
        <p:spPr/>
        <p:txBody>
          <a:bodyPr/>
          <a:lstStyle/>
          <a:p>
            <a:fld id="{725C68B6-61C2-468F-89AB-4B9F7531AA68}" type="slidenum">
              <a:rPr lang="ru-RU" smtClean="0"/>
              <a:pPr/>
              <a:t>3</a:t>
            </a:fld>
            <a:endParaRPr lang="ru-RU"/>
          </a:p>
        </p:txBody>
      </p:sp>
      <p:sp>
        <p:nvSpPr>
          <p:cNvPr id="20" name="Нижний колонтитул 4"/>
          <p:cNvSpPr>
            <a:spLocks noGrp="1"/>
          </p:cNvSpPr>
          <p:nvPr>
            <p:ph type="ftr" sz="quarter" idx="11"/>
          </p:nvPr>
        </p:nvSpPr>
        <p:spPr>
          <a:xfrm>
            <a:off x="11654432" y="6416676"/>
            <a:ext cx="346224" cy="365125"/>
          </a:xfrm>
        </p:spPr>
        <p:txBody>
          <a:bodyPr/>
          <a:lstStyle/>
          <a:p>
            <a:r>
              <a:rPr lang="ru-RU" sz="1800" dirty="0" smtClean="0">
                <a:solidFill>
                  <a:srgbClr val="002060"/>
                </a:solidFill>
                <a:latin typeface="Arial Black" panose="020B0A04020102020204" pitchFamily="34" charset="0"/>
              </a:rPr>
              <a:t>3</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59061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3472" y="2420888"/>
            <a:ext cx="9815508" cy="1200329"/>
          </a:xfrm>
          <a:prstGeom prst="rect">
            <a:avLst/>
          </a:prstGeom>
          <a:noFill/>
        </p:spPr>
        <p:txBody>
          <a:bodyPr wrap="none" rtlCol="0">
            <a:spAutoFit/>
          </a:bodyPr>
          <a:lstStyle/>
          <a:p>
            <a:r>
              <a:rPr lang="ru-RU" sz="3600" dirty="0" smtClean="0">
                <a:solidFill>
                  <a:srgbClr val="FF0000"/>
                </a:solidFill>
                <a:latin typeface="Arial Black" pitchFamily="34" charset="0"/>
              </a:rPr>
              <a:t>ПАМЯТНИКИ КУЛЬТУРЫ И ИСТОРИИ</a:t>
            </a:r>
          </a:p>
          <a:p>
            <a:pPr algn="ctr"/>
            <a:r>
              <a:rPr lang="ru-RU" sz="3600" dirty="0" smtClean="0">
                <a:solidFill>
                  <a:srgbClr val="FF0000"/>
                </a:solidFill>
                <a:latin typeface="Arial Black" pitchFamily="34" charset="0"/>
              </a:rPr>
              <a:t>Г.САМАРЫ</a:t>
            </a:r>
            <a:endParaRPr lang="ru-RU" sz="3600" dirty="0">
              <a:solidFill>
                <a:srgbClr val="FF0000"/>
              </a:solidFill>
              <a:latin typeface="Arial Black"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a:t>
            </a:fld>
            <a:endParaRPr lang="ru-RU"/>
          </a:p>
        </p:txBody>
      </p:sp>
      <p:sp>
        <p:nvSpPr>
          <p:cNvPr id="5" name="Нижний колонтитул 4"/>
          <p:cNvSpPr>
            <a:spLocks noGrp="1"/>
          </p:cNvSpPr>
          <p:nvPr>
            <p:ph type="ftr" sz="quarter" idx="11"/>
          </p:nvPr>
        </p:nvSpPr>
        <p:spPr>
          <a:xfrm>
            <a:off x="11654432" y="6416676"/>
            <a:ext cx="346224" cy="365125"/>
          </a:xfrm>
        </p:spPr>
        <p:txBody>
          <a:bodyPr/>
          <a:lstStyle/>
          <a:p>
            <a:r>
              <a:rPr lang="ru-RU" sz="1800" dirty="0" smtClean="0">
                <a:solidFill>
                  <a:srgbClr val="002060"/>
                </a:solidFill>
                <a:latin typeface="Arial Black" panose="020B0A04020102020204" pitchFamily="34" charset="0"/>
              </a:rPr>
              <a:t>4</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503102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4" y="116632"/>
            <a:ext cx="9238426" cy="523220"/>
          </a:xfrm>
          <a:prstGeom prst="rect">
            <a:avLst/>
          </a:prstGeom>
          <a:noFill/>
        </p:spPr>
        <p:txBody>
          <a:bodyPr wrap="none" rtlCol="0">
            <a:spAutoFit/>
          </a:bodyPr>
          <a:lstStyle/>
          <a:p>
            <a:r>
              <a:rPr lang="ru-RU" sz="2800" dirty="0" smtClean="0">
                <a:solidFill>
                  <a:srgbClr val="002060"/>
                </a:solidFill>
                <a:effectLst>
                  <a:outerShdw blurRad="38100" dist="38100" dir="2700000" algn="tl">
                    <a:srgbClr val="000000">
                      <a:alpha val="43137"/>
                    </a:srgbClr>
                  </a:outerShdw>
                </a:effectLst>
                <a:latin typeface="Arial Black" panose="020B0A04020102020204" pitchFamily="34" charset="0"/>
              </a:rPr>
              <a:t>САМАРСКИЙ ЖЕЛЕЗНОДОРОЖНЫЙ ВОКЗАЛ</a:t>
            </a:r>
            <a:endParaRPr lang="ru-RU" sz="28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grpSp>
        <p:nvGrpSpPr>
          <p:cNvPr id="9" name="Группа 8"/>
          <p:cNvGrpSpPr/>
          <p:nvPr/>
        </p:nvGrpSpPr>
        <p:grpSpPr>
          <a:xfrm>
            <a:off x="623392" y="980728"/>
            <a:ext cx="10793153" cy="4638969"/>
            <a:chOff x="623392" y="675673"/>
            <a:chExt cx="10793153" cy="4638969"/>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768" y="1643843"/>
              <a:ext cx="4159257" cy="2588590"/>
            </a:xfrm>
            <a:prstGeom prst="rect">
              <a:avLst/>
            </a:prstGeom>
          </p:spPr>
        </p:pic>
        <p:pic>
          <p:nvPicPr>
            <p:cNvPr id="3" name="Рисунок 2"/>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3392" y="675673"/>
              <a:ext cx="4159257" cy="2569562"/>
            </a:xfrm>
            <a:prstGeom prst="rect">
              <a:avLst/>
            </a:prstGeom>
          </p:spPr>
        </p:pic>
        <p:pic>
          <p:nvPicPr>
            <p:cNvPr id="5" name="Рисунок 4"/>
            <p:cNvPicPr>
              <a:picLocks noChangeAspect="1"/>
            </p:cNvPicPr>
            <p:nvPr/>
          </p:nvPicPr>
          <p:blipFill rotWithShape="1">
            <a:blip r:embed="rId5">
              <a:extLst>
                <a:ext uri="{28A0092B-C50C-407E-A947-70E740481C1C}">
                  <a14:useLocalDpi xmlns:a14="http://schemas.microsoft.com/office/drawing/2010/main" val="0"/>
                </a:ext>
              </a:extLst>
            </a:blip>
            <a:srcRect l="1751" t="2788" r="2113" b="5200"/>
            <a:stretch/>
          </p:blipFill>
          <p:spPr>
            <a:xfrm>
              <a:off x="7464152" y="2898676"/>
              <a:ext cx="3952393" cy="2415966"/>
            </a:xfrm>
            <a:prstGeom prst="rect">
              <a:avLst/>
            </a:prstGeom>
          </p:spPr>
        </p:pic>
      </p:grpSp>
      <p:sp>
        <p:nvSpPr>
          <p:cNvPr id="7" name="TextBox 6"/>
          <p:cNvSpPr txBox="1"/>
          <p:nvPr/>
        </p:nvSpPr>
        <p:spPr>
          <a:xfrm>
            <a:off x="4854657" y="1065510"/>
            <a:ext cx="7073992" cy="923330"/>
          </a:xfrm>
          <a:prstGeom prst="rect">
            <a:avLst/>
          </a:prstGeom>
          <a:noFill/>
        </p:spPr>
        <p:txBody>
          <a:bodyPr wrap="square" rtlCol="0">
            <a:spAutoFit/>
          </a:bodyPr>
          <a:lstStyle/>
          <a:p>
            <a:pPr indent="357188"/>
            <a:r>
              <a:rPr lang="ru-RU" altLang="ru-RU" dirty="0">
                <a:solidFill>
                  <a:srgbClr val="002060"/>
                </a:solidFill>
                <a:latin typeface="Arial Black" panose="020B0A04020102020204" pitchFamily="34" charset="0"/>
              </a:rPr>
              <a:t>Здание Самарского железнодорожного вокзала построено в </a:t>
            </a:r>
            <a:r>
              <a:rPr lang="ru-RU" altLang="ru-RU" b="1" dirty="0">
                <a:solidFill>
                  <a:srgbClr val="002060"/>
                </a:solidFill>
                <a:latin typeface="Arial Black" panose="020B0A04020102020204" pitchFamily="34" charset="0"/>
              </a:rPr>
              <a:t>1876</a:t>
            </a:r>
            <a:r>
              <a:rPr lang="ru-RU" altLang="ru-RU" dirty="0">
                <a:solidFill>
                  <a:srgbClr val="002060"/>
                </a:solidFill>
                <a:latin typeface="Arial Black" panose="020B0A04020102020204" pitchFamily="34" charset="0"/>
              </a:rPr>
              <a:t> году </a:t>
            </a:r>
            <a:r>
              <a:rPr lang="ru-RU" b="1" dirty="0" smtClean="0">
                <a:solidFill>
                  <a:srgbClr val="002060"/>
                </a:solidFill>
                <a:latin typeface="Arial Black" panose="020B0A04020102020204" pitchFamily="34" charset="0"/>
              </a:rPr>
              <a:t>эксплуатировалось </a:t>
            </a:r>
            <a:r>
              <a:rPr lang="ru-RU" b="1" dirty="0">
                <a:solidFill>
                  <a:srgbClr val="002060"/>
                </a:solidFill>
                <a:latin typeface="Arial Black" panose="020B0A04020102020204" pitchFamily="34" charset="0"/>
              </a:rPr>
              <a:t>около 120 лет. </a:t>
            </a:r>
            <a:r>
              <a:rPr lang="ru-RU" altLang="ru-RU" dirty="0" smtClean="0">
                <a:solidFill>
                  <a:srgbClr val="FF0000"/>
                </a:solidFill>
                <a:latin typeface="Arial Black" panose="020B0A04020102020204" pitchFamily="34" charset="0"/>
              </a:rPr>
              <a:t>(</a:t>
            </a:r>
            <a:r>
              <a:rPr lang="ru-RU" altLang="ru-RU" dirty="0">
                <a:solidFill>
                  <a:srgbClr val="FF0000"/>
                </a:solidFill>
                <a:latin typeface="Arial Black" panose="020B0A04020102020204" pitchFamily="34" charset="0"/>
              </a:rPr>
              <a:t>архитектор граф </a:t>
            </a:r>
            <a:r>
              <a:rPr lang="ru-RU" altLang="ru-RU" b="1" dirty="0" smtClean="0">
                <a:solidFill>
                  <a:srgbClr val="FF0000"/>
                </a:solidFill>
                <a:latin typeface="Arial Black" panose="020B0A04020102020204" pitchFamily="34" charset="0"/>
              </a:rPr>
              <a:t>Н</a:t>
            </a:r>
            <a:r>
              <a:rPr lang="ru-RU" altLang="ru-RU" b="1" dirty="0">
                <a:solidFill>
                  <a:srgbClr val="FF0000"/>
                </a:solidFill>
                <a:latin typeface="Arial Black" panose="020B0A04020102020204" pitchFamily="34" charset="0"/>
              </a:rPr>
              <a:t>. де Рошефор</a:t>
            </a:r>
            <a:r>
              <a:rPr lang="ru-RU" altLang="ru-RU" dirty="0" smtClean="0">
                <a:solidFill>
                  <a:srgbClr val="FF0000"/>
                </a:solidFill>
                <a:latin typeface="Arial Black" panose="020B0A04020102020204" pitchFamily="34" charset="0"/>
              </a:rPr>
              <a:t>).</a:t>
            </a:r>
            <a:endParaRPr lang="ru-RU" altLang="ru-RU" dirty="0">
              <a:solidFill>
                <a:srgbClr val="FF0000"/>
              </a:solidFill>
              <a:latin typeface="Arial Black" panose="020B0A04020102020204" pitchFamily="34" charset="0"/>
            </a:endParaRPr>
          </a:p>
        </p:txBody>
      </p:sp>
      <p:sp>
        <p:nvSpPr>
          <p:cNvPr id="8" name="Прямоугольник 7"/>
          <p:cNvSpPr/>
          <p:nvPr/>
        </p:nvSpPr>
        <p:spPr>
          <a:xfrm>
            <a:off x="407368" y="4505052"/>
            <a:ext cx="7056784" cy="2308324"/>
          </a:xfrm>
          <a:prstGeom prst="rect">
            <a:avLst/>
          </a:prstGeom>
        </p:spPr>
        <p:txBody>
          <a:bodyPr wrap="square">
            <a:spAutoFit/>
          </a:bodyPr>
          <a:lstStyle/>
          <a:p>
            <a:pPr indent="357188"/>
            <a:r>
              <a:rPr lang="ru-RU" b="1" dirty="0">
                <a:solidFill>
                  <a:srgbClr val="002060"/>
                </a:solidFill>
                <a:latin typeface="Arial Black" panose="020B0A04020102020204" pitchFamily="34" charset="0"/>
              </a:rPr>
              <a:t>Железнодорожный вокзал в Самаре был построен в 2001 году. Является самым высоким зданием вокзала в Европе. Высота здания со шпилем составляет 86 </a:t>
            </a:r>
            <a:r>
              <a:rPr lang="ru-RU" b="1" dirty="0" smtClean="0">
                <a:solidFill>
                  <a:srgbClr val="002060"/>
                </a:solidFill>
                <a:latin typeface="Arial Black" panose="020B0A04020102020204" pitchFamily="34" charset="0"/>
              </a:rPr>
              <a:t>метров.</a:t>
            </a:r>
            <a:br>
              <a:rPr lang="ru-RU" b="1" dirty="0" smtClean="0">
                <a:solidFill>
                  <a:srgbClr val="002060"/>
                </a:solidFill>
                <a:latin typeface="Arial Black" panose="020B0A04020102020204" pitchFamily="34" charset="0"/>
              </a:rPr>
            </a:br>
            <a:r>
              <a:rPr lang="ru-RU" b="1" dirty="0" smtClean="0">
                <a:solidFill>
                  <a:srgbClr val="002060"/>
                </a:solidFill>
                <a:latin typeface="Arial Black" panose="020B0A04020102020204" pitchFamily="34" charset="0"/>
              </a:rPr>
              <a:t>Современный </a:t>
            </a:r>
            <a:r>
              <a:rPr lang="ru-RU" b="1" dirty="0">
                <a:solidFill>
                  <a:srgbClr val="002060"/>
                </a:solidFill>
                <a:latin typeface="Arial Black" panose="020B0A04020102020204" pitchFamily="34" charset="0"/>
              </a:rPr>
              <a:t>железнодорожный вокзал Самары </a:t>
            </a:r>
            <a:r>
              <a:rPr lang="ru-RU" b="1" dirty="0" smtClean="0">
                <a:solidFill>
                  <a:srgbClr val="002060"/>
                </a:solidFill>
                <a:latin typeface="Arial Black" panose="020B0A04020102020204" pitchFamily="34" charset="0"/>
              </a:rPr>
              <a:t>- </a:t>
            </a:r>
            <a:r>
              <a:rPr lang="ru-RU" b="1" dirty="0">
                <a:solidFill>
                  <a:srgbClr val="002060"/>
                </a:solidFill>
                <a:latin typeface="Arial Black" panose="020B0A04020102020204" pitchFamily="34" charset="0"/>
              </a:rPr>
              <a:t>второй за всю историю города. </a:t>
            </a:r>
            <a:br>
              <a:rPr lang="ru-RU" b="1" dirty="0">
                <a:solidFill>
                  <a:srgbClr val="002060"/>
                </a:solidFill>
                <a:latin typeface="Arial Black" panose="020B0A04020102020204" pitchFamily="34" charset="0"/>
              </a:rPr>
            </a:br>
            <a:r>
              <a:rPr lang="ru-RU" b="1" dirty="0">
                <a:solidFill>
                  <a:srgbClr val="002060"/>
                </a:solidFill>
                <a:latin typeface="Arial Black" panose="020B0A04020102020204" pitchFamily="34" charset="0"/>
              </a:rPr>
              <a:t>Каждые сутки вокзал принимает больше 16 000 пассажиров.</a:t>
            </a:r>
          </a:p>
        </p:txBody>
      </p:sp>
      <p:sp>
        <p:nvSpPr>
          <p:cNvPr id="6" name="Номер слайда 5"/>
          <p:cNvSpPr>
            <a:spLocks noGrp="1"/>
          </p:cNvSpPr>
          <p:nvPr>
            <p:ph type="sldNum" sz="quarter" idx="12"/>
          </p:nvPr>
        </p:nvSpPr>
        <p:spPr/>
        <p:txBody>
          <a:bodyPr/>
          <a:lstStyle/>
          <a:p>
            <a:fld id="{725C68B6-61C2-468F-89AB-4B9F7531AA68}" type="slidenum">
              <a:rPr lang="ru-RU" smtClean="0"/>
              <a:pPr/>
              <a:t>5</a:t>
            </a:fld>
            <a:endParaRPr lang="ru-RU"/>
          </a:p>
        </p:txBody>
      </p:sp>
      <p:sp>
        <p:nvSpPr>
          <p:cNvPr id="10" name="Нижний колонтитул 4"/>
          <p:cNvSpPr>
            <a:spLocks noGrp="1"/>
          </p:cNvSpPr>
          <p:nvPr>
            <p:ph type="ftr" sz="quarter" idx="11"/>
          </p:nvPr>
        </p:nvSpPr>
        <p:spPr>
          <a:xfrm>
            <a:off x="11654432" y="6416676"/>
            <a:ext cx="346224" cy="365125"/>
          </a:xfrm>
        </p:spPr>
        <p:txBody>
          <a:bodyPr/>
          <a:lstStyle/>
          <a:p>
            <a:r>
              <a:rPr lang="ru-RU" sz="1800" dirty="0" smtClean="0">
                <a:solidFill>
                  <a:srgbClr val="002060"/>
                </a:solidFill>
                <a:latin typeface="Arial Black" panose="020B0A04020102020204" pitchFamily="34" charset="0"/>
              </a:rPr>
              <a:t>5</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18327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78" y="116632"/>
            <a:ext cx="8024954" cy="523220"/>
          </a:xfrm>
          <a:prstGeom prst="rect">
            <a:avLst/>
          </a:prstGeom>
          <a:noFill/>
        </p:spPr>
        <p:txBody>
          <a:bodyPr wrap="none" rtlCol="0">
            <a:spAutoFit/>
          </a:bodyPr>
          <a:lstStyle/>
          <a:p>
            <a:r>
              <a:rPr lang="ru-RU" sz="2800" dirty="0" smtClean="0">
                <a:solidFill>
                  <a:srgbClr val="002060"/>
                </a:solidFill>
                <a:effectLst>
                  <a:outerShdw blurRad="38100" dist="38100" dir="2700000" algn="tl">
                    <a:srgbClr val="000000">
                      <a:alpha val="43137"/>
                    </a:srgbClr>
                  </a:outerShdw>
                </a:effectLst>
                <a:latin typeface="Arial Black" panose="020B0A04020102020204" pitchFamily="34" charset="0"/>
              </a:rPr>
              <a:t>САМАРСКИЙ ДРАМАТИЧЕСКИЙ ТЕАТР</a:t>
            </a:r>
            <a:endParaRPr lang="ru-RU" sz="28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 y="883786"/>
            <a:ext cx="5328592" cy="3756736"/>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883605"/>
            <a:ext cx="5307408" cy="3741801"/>
          </a:xfrm>
          <a:prstGeom prst="rect">
            <a:avLst/>
          </a:prstGeom>
        </p:spPr>
      </p:pic>
      <p:sp>
        <p:nvSpPr>
          <p:cNvPr id="7" name="TextBox 6"/>
          <p:cNvSpPr txBox="1"/>
          <p:nvPr/>
        </p:nvSpPr>
        <p:spPr>
          <a:xfrm>
            <a:off x="479376" y="4869160"/>
            <a:ext cx="11140056" cy="1754326"/>
          </a:xfrm>
          <a:prstGeom prst="rect">
            <a:avLst/>
          </a:prstGeom>
          <a:noFill/>
        </p:spPr>
        <p:txBody>
          <a:bodyPr wrap="square" rtlCol="0">
            <a:spAutoFit/>
          </a:bodyPr>
          <a:lstStyle/>
          <a:p>
            <a:pPr indent="357188"/>
            <a:r>
              <a:rPr lang="ru-RU" altLang="ru-RU" dirty="0">
                <a:solidFill>
                  <a:srgbClr val="002060"/>
                </a:solidFill>
                <a:latin typeface="Arial Black" panose="020B0A04020102020204" pitchFamily="34" charset="0"/>
              </a:rPr>
              <a:t>Прямо напротив входа в Струковский сад находится Театральная площадь. (пл. В.Чапаева). В зимний сезон 1851 года в Самара, в доме на берегу Волги, открылся драматический театр. Труппа актеров приехала из Казани. Играли комедию Н.Гоголя "Ревизор", драмы и водевили. К 1888 году общими усилиями Городской думы и </a:t>
            </a:r>
            <a:r>
              <a:rPr lang="ru-RU" altLang="ru-RU" dirty="0">
                <a:solidFill>
                  <a:srgbClr val="FF0000"/>
                </a:solidFill>
                <a:latin typeface="Arial Black" panose="020B0A04020102020204" pitchFamily="34" charset="0"/>
              </a:rPr>
              <a:t>городского главы П.Алабина</a:t>
            </a:r>
            <a:r>
              <a:rPr lang="ru-RU" altLang="ru-RU" dirty="0">
                <a:solidFill>
                  <a:srgbClr val="002060"/>
                </a:solidFill>
                <a:latin typeface="Arial Black" panose="020B0A04020102020204" pitchFamily="34" charset="0"/>
              </a:rPr>
              <a:t> по проекту московского </a:t>
            </a:r>
            <a:r>
              <a:rPr lang="ru-RU" altLang="ru-RU" dirty="0">
                <a:solidFill>
                  <a:srgbClr val="FF0000"/>
                </a:solidFill>
                <a:latin typeface="Arial Black" panose="020B0A04020102020204" pitchFamily="34" charset="0"/>
              </a:rPr>
              <a:t>архитектора Михаила Чичагова</a:t>
            </a:r>
            <a:r>
              <a:rPr lang="ru-RU" altLang="ru-RU" dirty="0">
                <a:solidFill>
                  <a:srgbClr val="002060"/>
                </a:solidFill>
                <a:latin typeface="Arial Black" panose="020B0A04020102020204" pitchFamily="34" charset="0"/>
              </a:rPr>
              <a:t> возвели каменное здание на Театральной площади</a:t>
            </a:r>
            <a:r>
              <a:rPr lang="ru-RU" altLang="ru-RU" dirty="0" smtClean="0">
                <a:solidFill>
                  <a:srgbClr val="002060"/>
                </a:solidFill>
                <a:latin typeface="Arial Black" panose="020B0A04020102020204" pitchFamily="34" charset="0"/>
              </a:rPr>
              <a:t>.</a:t>
            </a:r>
            <a:endParaRPr lang="ru-RU" altLang="ru-RU" dirty="0">
              <a:solidFill>
                <a:srgbClr val="002060"/>
              </a:solidFill>
              <a:latin typeface="Arial Black" panose="020B0A04020102020204"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6</a:t>
            </a:fld>
            <a:endParaRPr lang="ru-RU"/>
          </a:p>
        </p:txBody>
      </p:sp>
      <p:sp>
        <p:nvSpPr>
          <p:cNvPr id="8" name="Нижний колонтитул 4"/>
          <p:cNvSpPr>
            <a:spLocks noGrp="1"/>
          </p:cNvSpPr>
          <p:nvPr>
            <p:ph type="ftr" sz="quarter" idx="11"/>
          </p:nvPr>
        </p:nvSpPr>
        <p:spPr>
          <a:xfrm>
            <a:off x="11654432" y="6416676"/>
            <a:ext cx="346224" cy="365125"/>
          </a:xfrm>
        </p:spPr>
        <p:txBody>
          <a:bodyPr/>
          <a:lstStyle/>
          <a:p>
            <a:r>
              <a:rPr lang="ru-RU" sz="1800" dirty="0" smtClean="0">
                <a:solidFill>
                  <a:srgbClr val="002060"/>
                </a:solidFill>
                <a:latin typeface="Arial Black" panose="020B0A04020102020204" pitchFamily="34" charset="0"/>
              </a:rPr>
              <a:t>6</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901582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960" y="116632"/>
            <a:ext cx="10073592" cy="523220"/>
          </a:xfrm>
          <a:prstGeom prst="rect">
            <a:avLst/>
          </a:prstGeom>
          <a:noFill/>
        </p:spPr>
        <p:txBody>
          <a:bodyPr wrap="none" rtlCol="0">
            <a:spAutoFit/>
          </a:bodyPr>
          <a:lstStyle/>
          <a:p>
            <a:r>
              <a:rPr lang="ru-RU" sz="2800" dirty="0" smtClean="0">
                <a:solidFill>
                  <a:srgbClr val="002060"/>
                </a:solidFill>
                <a:effectLst>
                  <a:outerShdw blurRad="38100" dist="38100" dir="2700000" algn="tl">
                    <a:srgbClr val="000000">
                      <a:alpha val="43137"/>
                    </a:srgbClr>
                  </a:outerShdw>
                </a:effectLst>
                <a:latin typeface="Arial Black" panose="020B0A04020102020204" pitchFamily="34" charset="0"/>
              </a:rPr>
              <a:t>САМАРСКАЯ ГОСУДАРСТВЕННАЯ ФИЛАРМОНИЯ</a:t>
            </a:r>
            <a:endParaRPr lang="ru-RU" sz="28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grpSp>
        <p:nvGrpSpPr>
          <p:cNvPr id="6" name="Группа 5"/>
          <p:cNvGrpSpPr/>
          <p:nvPr/>
        </p:nvGrpSpPr>
        <p:grpSpPr>
          <a:xfrm>
            <a:off x="839416" y="834535"/>
            <a:ext cx="3456384" cy="5474785"/>
            <a:chOff x="839416" y="764704"/>
            <a:chExt cx="3456384" cy="5474785"/>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416" y="3647201"/>
              <a:ext cx="3456384"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24401" b="8844"/>
            <a:stretch/>
          </p:blipFill>
          <p:spPr>
            <a:xfrm>
              <a:off x="839416" y="764704"/>
              <a:ext cx="3456384"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5" name="TextBox 4"/>
          <p:cNvSpPr txBox="1"/>
          <p:nvPr/>
        </p:nvSpPr>
        <p:spPr>
          <a:xfrm>
            <a:off x="4655840" y="764704"/>
            <a:ext cx="7200800" cy="5632311"/>
          </a:xfrm>
          <a:prstGeom prst="rect">
            <a:avLst/>
          </a:prstGeom>
          <a:noFill/>
        </p:spPr>
        <p:txBody>
          <a:bodyPr wrap="square" rtlCol="0">
            <a:spAutoFit/>
          </a:bodyPr>
          <a:lstStyle/>
          <a:p>
            <a:pPr indent="357188">
              <a:tabLst>
                <a:tab pos="265113" algn="l"/>
              </a:tabLst>
            </a:pPr>
            <a:r>
              <a:rPr lang="ru-RU" altLang="ru-RU" b="1" dirty="0">
                <a:solidFill>
                  <a:srgbClr val="002060"/>
                </a:solidFill>
                <a:latin typeface="Arial Black" panose="020B0A04020102020204" pitchFamily="34" charset="0"/>
              </a:rPr>
              <a:t>Центр музыкальной жизни города – филармония </a:t>
            </a:r>
            <a:r>
              <a:rPr lang="ru-RU" altLang="ru-RU" dirty="0">
                <a:solidFill>
                  <a:srgbClr val="002060"/>
                </a:solidFill>
                <a:latin typeface="Arial Black" panose="020B0A04020102020204" pitchFamily="34" charset="0"/>
              </a:rPr>
              <a:t>(</a:t>
            </a:r>
            <a:r>
              <a:rPr lang="ru-RU" altLang="ru-RU" b="1" dirty="0">
                <a:solidFill>
                  <a:srgbClr val="002060"/>
                </a:solidFill>
                <a:latin typeface="Arial Black" panose="020B0A04020102020204" pitchFamily="34" charset="0"/>
              </a:rPr>
              <a:t>ул. Фрунзе, 141</a:t>
            </a:r>
            <a:r>
              <a:rPr lang="ru-RU" altLang="ru-RU" dirty="0">
                <a:solidFill>
                  <a:srgbClr val="002060"/>
                </a:solidFill>
                <a:latin typeface="Arial Black" panose="020B0A04020102020204" pitchFamily="34" charset="0"/>
              </a:rPr>
              <a:t>). </a:t>
            </a:r>
            <a:r>
              <a:rPr lang="ru-RU" dirty="0" smtClean="0">
                <a:solidFill>
                  <a:srgbClr val="002060"/>
                </a:solidFill>
                <a:latin typeface="Arial Black" panose="020B0A04020102020204" pitchFamily="34" charset="0"/>
              </a:rPr>
              <a:t>Современное </a:t>
            </a:r>
            <a:r>
              <a:rPr lang="ru-RU" dirty="0">
                <a:solidFill>
                  <a:srgbClr val="002060"/>
                </a:solidFill>
                <a:latin typeface="Arial Black" panose="020B0A04020102020204" pitchFamily="34" charset="0"/>
              </a:rPr>
              <a:t>здание построено на месте бывшего</a:t>
            </a:r>
            <a:r>
              <a:rPr lang="ru-RU" dirty="0">
                <a:solidFill>
                  <a:schemeClr val="bg1"/>
                </a:solidFill>
                <a:latin typeface="Arial Black" panose="020B0A04020102020204" pitchFamily="34" charset="0"/>
              </a:rPr>
              <a:t> </a:t>
            </a:r>
            <a:r>
              <a:rPr lang="ru-RU" dirty="0">
                <a:solidFill>
                  <a:srgbClr val="FF0000"/>
                </a:solidFill>
                <a:latin typeface="Arial Black" panose="020B0A04020102020204" pitchFamily="34" charset="0"/>
              </a:rPr>
              <a:t>цирка-театра «Олимп»</a:t>
            </a:r>
            <a:r>
              <a:rPr lang="ru-RU" dirty="0">
                <a:solidFill>
                  <a:schemeClr val="bg1"/>
                </a:solidFill>
                <a:latin typeface="Arial Black" panose="020B0A04020102020204" pitchFamily="34" charset="0"/>
              </a:rPr>
              <a:t>. </a:t>
            </a:r>
            <a:r>
              <a:rPr lang="ru-RU" dirty="0">
                <a:solidFill>
                  <a:srgbClr val="002060"/>
                </a:solidFill>
                <a:latin typeface="Arial Black" panose="020B0A04020102020204" pitchFamily="34" charset="0"/>
              </a:rPr>
              <a:t>«Олимп» был построен в 1907 году по проекту самарского архитектора</a:t>
            </a:r>
            <a:r>
              <a:rPr lang="ru-RU" dirty="0">
                <a:solidFill>
                  <a:schemeClr val="bg1"/>
                </a:solidFill>
                <a:latin typeface="Arial Black" panose="020B0A04020102020204" pitchFamily="34" charset="0"/>
              </a:rPr>
              <a:t> </a:t>
            </a:r>
            <a:r>
              <a:rPr lang="ru-RU" dirty="0">
                <a:solidFill>
                  <a:srgbClr val="FF0000"/>
                </a:solidFill>
                <a:latin typeface="Arial Black" panose="020B0A04020102020204" pitchFamily="34" charset="0"/>
              </a:rPr>
              <a:t>Платона Васильевича Шаманского</a:t>
            </a:r>
            <a:r>
              <a:rPr lang="ru-RU" dirty="0">
                <a:solidFill>
                  <a:schemeClr val="bg1"/>
                </a:solidFill>
                <a:latin typeface="Arial Black" panose="020B0A04020102020204" pitchFamily="34" charset="0"/>
              </a:rPr>
              <a:t>: </a:t>
            </a:r>
            <a:r>
              <a:rPr lang="ru-RU" dirty="0">
                <a:solidFill>
                  <a:srgbClr val="002060"/>
                </a:solidFill>
                <a:latin typeface="Arial Black" panose="020B0A04020102020204" pitchFamily="34" charset="0"/>
              </a:rPr>
              <a:t>здание в стиле модерн насчитывало 1100 зрительских мест. В «Олимпе» был свой постоянный концертный оркестр, работал буфет. В «Олимпе» выступали</a:t>
            </a:r>
            <a:r>
              <a:rPr lang="ru-RU" dirty="0">
                <a:solidFill>
                  <a:srgbClr val="FF0000"/>
                </a:solidFill>
                <a:latin typeface="Arial Black" panose="020B0A04020102020204" pitchFamily="34" charset="0"/>
              </a:rPr>
              <a:t> Фёдор Шаляпин, Владимир Маяковский, Александр Блок, Леонид Собинов, Иван Козловский</a:t>
            </a:r>
            <a:r>
              <a:rPr lang="ru-RU" dirty="0" smtClean="0">
                <a:solidFill>
                  <a:schemeClr val="bg1"/>
                </a:solidFill>
                <a:latin typeface="Arial Black" panose="020B0A04020102020204" pitchFamily="34" charset="0"/>
              </a:rPr>
              <a:t>.</a:t>
            </a:r>
            <a:endParaRPr lang="ru-RU" dirty="0">
              <a:solidFill>
                <a:schemeClr val="bg1"/>
              </a:solidFill>
              <a:latin typeface="Arial Black" panose="020B0A04020102020204" pitchFamily="34" charset="0"/>
            </a:endParaRPr>
          </a:p>
          <a:p>
            <a:pPr indent="357188"/>
            <a:r>
              <a:rPr lang="ru-RU" dirty="0">
                <a:solidFill>
                  <a:srgbClr val="002060"/>
                </a:solidFill>
                <a:latin typeface="Arial Black" panose="020B0A04020102020204" pitchFamily="34" charset="0"/>
              </a:rPr>
              <a:t>В 1974 году здание цирка было решено реконструировать, но в результате старое здание было снесено, а новое построено чуть дальше от перекрёстка. Проект архитектора </a:t>
            </a:r>
            <a:r>
              <a:rPr lang="ru-RU" dirty="0">
                <a:solidFill>
                  <a:srgbClr val="FF0000"/>
                </a:solidFill>
                <a:latin typeface="Arial Black" panose="020B0A04020102020204" pitchFamily="34" charset="0"/>
              </a:rPr>
              <a:t>Юрия Васильевича </a:t>
            </a:r>
            <a:r>
              <a:rPr lang="ru-RU" dirty="0" err="1">
                <a:solidFill>
                  <a:srgbClr val="FF0000"/>
                </a:solidFill>
                <a:latin typeface="Arial Black" panose="020B0A04020102020204" pitchFamily="34" charset="0"/>
              </a:rPr>
              <a:t>Храмова</a:t>
            </a:r>
            <a:r>
              <a:rPr lang="ru-RU" dirty="0">
                <a:solidFill>
                  <a:srgbClr val="FF0000"/>
                </a:solidFill>
                <a:latin typeface="Arial Black" panose="020B0A04020102020204" pitchFamily="34" charset="0"/>
              </a:rPr>
              <a:t> </a:t>
            </a:r>
            <a:r>
              <a:rPr lang="ru-RU" dirty="0">
                <a:solidFill>
                  <a:srgbClr val="002060"/>
                </a:solidFill>
                <a:latin typeface="Arial Black" panose="020B0A04020102020204" pitchFamily="34" charset="0"/>
              </a:rPr>
              <a:t>учитывал традиции самарского модерна и новое здание филармонии оказалось внешне похоже на старое здание «Олимпа». В 1988 году новое здание самарской филармонии открылось для </a:t>
            </a:r>
            <a:r>
              <a:rPr lang="ru-RU" dirty="0" smtClean="0">
                <a:solidFill>
                  <a:srgbClr val="002060"/>
                </a:solidFill>
                <a:latin typeface="Arial Black" panose="020B0A04020102020204" pitchFamily="34" charset="0"/>
              </a:rPr>
              <a:t>зрителей.</a:t>
            </a:r>
            <a:endParaRPr lang="ru-RU" dirty="0">
              <a:solidFill>
                <a:srgbClr val="002060"/>
              </a:solidFill>
              <a:latin typeface="Arial Black" panose="020B0A04020102020204" pitchFamily="34"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7</a:t>
            </a:fld>
            <a:endParaRPr lang="ru-RU"/>
          </a:p>
        </p:txBody>
      </p:sp>
      <p:sp>
        <p:nvSpPr>
          <p:cNvPr id="8" name="Нижний колонтитул 4"/>
          <p:cNvSpPr>
            <a:spLocks noGrp="1"/>
          </p:cNvSpPr>
          <p:nvPr>
            <p:ph type="ftr" sz="quarter" idx="11"/>
          </p:nvPr>
        </p:nvSpPr>
        <p:spPr>
          <a:xfrm>
            <a:off x="11654432" y="6448251"/>
            <a:ext cx="346224" cy="365125"/>
          </a:xfrm>
        </p:spPr>
        <p:txBody>
          <a:bodyPr/>
          <a:lstStyle/>
          <a:p>
            <a:r>
              <a:rPr lang="ru-RU" sz="1800" dirty="0" smtClean="0">
                <a:solidFill>
                  <a:srgbClr val="002060"/>
                </a:solidFill>
                <a:latin typeface="Arial Black" panose="020B0A04020102020204" pitchFamily="34" charset="0"/>
              </a:rPr>
              <a:t>7</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565378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5600" y="116632"/>
            <a:ext cx="7225055" cy="523220"/>
          </a:xfrm>
          <a:prstGeom prst="rect">
            <a:avLst/>
          </a:prstGeom>
          <a:noFill/>
        </p:spPr>
        <p:txBody>
          <a:bodyPr wrap="none" rtlCol="0">
            <a:spAutoFit/>
          </a:bodyPr>
          <a:lstStyle/>
          <a:p>
            <a:r>
              <a:rPr lang="ru-RU" sz="2800" dirty="0" smtClean="0">
                <a:solidFill>
                  <a:srgbClr val="002060"/>
                </a:solidFill>
                <a:effectLst>
                  <a:outerShdw blurRad="38100" dist="38100" dir="2700000" algn="tl">
                    <a:srgbClr val="000000">
                      <a:alpha val="43137"/>
                    </a:srgbClr>
                  </a:outerShdw>
                </a:effectLst>
                <a:latin typeface="Arial Black" panose="020B0A04020102020204" pitchFamily="34" charset="0"/>
              </a:rPr>
              <a:t>ПАМЯТНИК ГРИГОРИЮ ЗАСЕКИНУ</a:t>
            </a:r>
            <a:endParaRPr lang="ru-RU" sz="28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908720"/>
            <a:ext cx="3688080" cy="5334000"/>
          </a:xfrm>
          <a:prstGeom prst="rect">
            <a:avLst/>
          </a:prstGeom>
        </p:spPr>
      </p:pic>
      <p:sp>
        <p:nvSpPr>
          <p:cNvPr id="5" name="TextBox 4"/>
          <p:cNvSpPr txBox="1"/>
          <p:nvPr/>
        </p:nvSpPr>
        <p:spPr>
          <a:xfrm>
            <a:off x="4079776" y="548680"/>
            <a:ext cx="7704855" cy="6124754"/>
          </a:xfrm>
          <a:prstGeom prst="rect">
            <a:avLst/>
          </a:prstGeom>
          <a:noFill/>
        </p:spPr>
        <p:txBody>
          <a:bodyPr wrap="square" rtlCol="0">
            <a:spAutoFit/>
          </a:bodyPr>
          <a:lstStyle/>
          <a:p>
            <a:pPr indent="357188"/>
            <a:r>
              <a:rPr lang="ru-RU" sz="2000" kern="0" dirty="0">
                <a:solidFill>
                  <a:srgbClr val="FF0000"/>
                </a:solidFill>
                <a:latin typeface="Arial Black" panose="020B0A04020102020204" pitchFamily="34" charset="0"/>
                <a:ea typeface="Calibri" panose="020F0502020204030204" pitchFamily="34" charset="0"/>
                <a:cs typeface="Arial" panose="020B0604020202020204" pitchFamily="34" charset="0"/>
              </a:rPr>
              <a:t>Князь Григорий Засекин </a:t>
            </a:r>
            <a:r>
              <a:rPr lang="ru-RU" kern="0" dirty="0">
                <a:solidFill>
                  <a:srgbClr val="002060"/>
                </a:solidFill>
                <a:latin typeface="Arial Black" panose="020B0A04020102020204" pitchFamily="34" charset="0"/>
                <a:ea typeface="Calibri" panose="020F0502020204030204" pitchFamily="34" charset="0"/>
                <a:cs typeface="Arial" panose="020B0604020202020204" pitchFamily="34" charset="0"/>
              </a:rPr>
              <a:t>считается первым самарским воеводой. </a:t>
            </a:r>
            <a:r>
              <a:rPr lang="ru-RU" kern="0"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В </a:t>
            </a:r>
            <a:r>
              <a:rPr lang="ru-RU" kern="0" dirty="0">
                <a:solidFill>
                  <a:srgbClr val="002060"/>
                </a:solidFill>
                <a:latin typeface="Arial Black" panose="020B0A04020102020204" pitchFamily="34" charset="0"/>
                <a:ea typeface="Calibri" panose="020F0502020204030204" pitchFamily="34" charset="0"/>
                <a:cs typeface="Arial" panose="020B0604020202020204" pitchFamily="34" charset="0"/>
              </a:rPr>
              <a:t>1584 году царь Федор Иоаннович издал указ о строительстве крепостей на Волге - Самары, Саратова, Воронежа.</a:t>
            </a:r>
            <a:r>
              <a:rPr lang="ru-RU" kern="0" dirty="0">
                <a:solidFill>
                  <a:sysClr val="windowText" lastClr="000000"/>
                </a:solidFill>
                <a:latin typeface="Arial Black" panose="020B0A04020102020204" pitchFamily="34" charset="0"/>
                <a:ea typeface="Calibri" panose="020F0502020204030204" pitchFamily="34" charset="0"/>
                <a:cs typeface="Arial" panose="020B0604020202020204" pitchFamily="34" charset="0"/>
              </a:rPr>
              <a:t>                                                                                                                                         </a:t>
            </a:r>
            <a:r>
              <a:rPr lang="ru-RU" kern="0"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В</a:t>
            </a:r>
            <a:r>
              <a:rPr lang="ru-RU" kern="0" dirty="0" smtClean="0">
                <a:solidFill>
                  <a:sysClr val="windowText" lastClr="000000"/>
                </a:solidFill>
                <a:latin typeface="Arial Black" panose="020B0A04020102020204" pitchFamily="34" charset="0"/>
                <a:ea typeface="Calibri" panose="020F0502020204030204" pitchFamily="34" charset="0"/>
                <a:cs typeface="Arial" panose="020B0604020202020204" pitchFamily="34" charset="0"/>
              </a:rPr>
              <a:t> </a:t>
            </a:r>
            <a:r>
              <a:rPr lang="ru-RU" sz="2000" kern="0" dirty="0">
                <a:solidFill>
                  <a:srgbClr val="FF0000"/>
                </a:solidFill>
                <a:latin typeface="Arial Black" panose="020B0A04020102020204" pitchFamily="34" charset="0"/>
                <a:ea typeface="Calibri" panose="020F0502020204030204" pitchFamily="34" charset="0"/>
                <a:cs typeface="Arial" panose="020B0604020202020204" pitchFamily="34" charset="0"/>
              </a:rPr>
              <a:t>1586 году </a:t>
            </a:r>
            <a:r>
              <a:rPr lang="ru-RU" kern="0" dirty="0">
                <a:solidFill>
                  <a:srgbClr val="002060"/>
                </a:solidFill>
                <a:latin typeface="Arial Black" panose="020B0A04020102020204" pitchFamily="34" charset="0"/>
                <a:ea typeface="Calibri" panose="020F0502020204030204" pitchFamily="34" charset="0"/>
                <a:cs typeface="Arial" panose="020B0604020202020204" pitchFamily="34" charset="0"/>
              </a:rPr>
              <a:t>князь Г. Засекин начал строительство крепости Самары, которая в </a:t>
            </a:r>
            <a:r>
              <a:rPr lang="ru-RU" sz="2000" kern="0" dirty="0">
                <a:solidFill>
                  <a:srgbClr val="FF0000"/>
                </a:solidFill>
                <a:latin typeface="Arial Black" panose="020B0A04020102020204" pitchFamily="34" charset="0"/>
                <a:ea typeface="Calibri" panose="020F0502020204030204" pitchFamily="34" charset="0"/>
                <a:cs typeface="Arial" panose="020B0604020202020204" pitchFamily="34" charset="0"/>
              </a:rPr>
              <a:t>1689 году </a:t>
            </a:r>
            <a:r>
              <a:rPr lang="ru-RU" kern="0" dirty="0">
                <a:solidFill>
                  <a:srgbClr val="002060"/>
                </a:solidFill>
                <a:latin typeface="Arial Black" panose="020B0A04020102020204" pitchFamily="34" charset="0"/>
                <a:ea typeface="Calibri" panose="020F0502020204030204" pitchFamily="34" charset="0"/>
                <a:cs typeface="Arial" panose="020B0604020202020204" pitchFamily="34" charset="0"/>
              </a:rPr>
              <a:t>получила статус города. </a:t>
            </a:r>
            <a:endParaRPr lang="ru-RU" kern="0" dirty="0" smtClean="0">
              <a:solidFill>
                <a:srgbClr val="002060"/>
              </a:solidFill>
              <a:latin typeface="Arial Black" panose="020B0A04020102020204" pitchFamily="34" charset="0"/>
              <a:ea typeface="Calibri" panose="020F0502020204030204" pitchFamily="34" charset="0"/>
              <a:cs typeface="Arial" panose="020B0604020202020204" pitchFamily="34" charset="0"/>
            </a:endParaRPr>
          </a:p>
          <a:p>
            <a:pPr indent="357188"/>
            <a:r>
              <a:rPr lang="ru-RU" dirty="0">
                <a:solidFill>
                  <a:srgbClr val="002060"/>
                </a:solidFill>
                <a:latin typeface="Arial Black" panose="020B0A04020102020204" pitchFamily="34" charset="0"/>
              </a:rPr>
              <a:t>Григорий Засекин не ошибся, определив место крепости не там, где река Самара впадает в Волгу, как предполагалось вначале, а в нескольких верстах от Волги, на возвышении. В середине XVII века Волга пробила себе новую дорогу, ее русло сдвинулось на восток и пролегло прямо перед городскими стенами. Так, почти век спустя, в полной мере выявилась дальновидность и точность выбора места для города.</a:t>
            </a:r>
            <a:r>
              <a:rPr lang="ru-RU" kern="0"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p>
          <a:p>
            <a:pPr indent="357188"/>
            <a:r>
              <a:rPr lang="ru-RU" kern="0" dirty="0">
                <a:solidFill>
                  <a:srgbClr val="002060"/>
                </a:solidFill>
                <a:latin typeface="Arial Black" panose="020B0A04020102020204" pitchFamily="34" charset="0"/>
                <a:ea typeface="Calibri" panose="020F0502020204030204" pitchFamily="34" charset="0"/>
                <a:cs typeface="Arial" panose="020B0604020202020204" pitchFamily="34" charset="0"/>
              </a:rPr>
              <a:t>Официальное открытие </a:t>
            </a:r>
            <a:r>
              <a:rPr lang="ru-RU" sz="2000" kern="0" dirty="0">
                <a:solidFill>
                  <a:srgbClr val="FF0000"/>
                </a:solidFill>
                <a:latin typeface="Arial Black" panose="020B0A04020102020204" pitchFamily="34" charset="0"/>
                <a:ea typeface="Calibri" panose="020F0502020204030204" pitchFamily="34" charset="0"/>
                <a:cs typeface="Arial" panose="020B0604020202020204" pitchFamily="34" charset="0"/>
              </a:rPr>
              <a:t>памятника князю Григорию Засекину, основателю и первому воеводе Самары</a:t>
            </a:r>
            <a:r>
              <a:rPr lang="ru-RU" kern="0" dirty="0">
                <a:solidFill>
                  <a:sysClr val="windowText" lastClr="000000"/>
                </a:solidFill>
                <a:latin typeface="Arial Black" panose="020B0A04020102020204" pitchFamily="34" charset="0"/>
                <a:ea typeface="Calibri" panose="020F0502020204030204" pitchFamily="34" charset="0"/>
                <a:cs typeface="Arial" panose="020B0604020202020204" pitchFamily="34" charset="0"/>
              </a:rPr>
              <a:t>, состоялось </a:t>
            </a:r>
            <a:r>
              <a:rPr lang="ru-RU" kern="0" dirty="0" smtClean="0">
                <a:solidFill>
                  <a:srgbClr val="FF0000"/>
                </a:solidFill>
                <a:latin typeface="Arial Black" panose="020B0A04020102020204" pitchFamily="34" charset="0"/>
                <a:ea typeface="Calibri" panose="020F0502020204030204" pitchFamily="34" charset="0"/>
                <a:cs typeface="Arial" panose="020B0604020202020204" pitchFamily="34" charset="0"/>
              </a:rPr>
              <a:t>12 </a:t>
            </a:r>
            <a:r>
              <a:rPr lang="ru-RU" kern="0" dirty="0">
                <a:solidFill>
                  <a:srgbClr val="FF0000"/>
                </a:solidFill>
                <a:latin typeface="Arial Black" panose="020B0A04020102020204" pitchFamily="34" charset="0"/>
                <a:ea typeface="Calibri" panose="020F0502020204030204" pitchFamily="34" charset="0"/>
                <a:cs typeface="Arial" panose="020B0604020202020204" pitchFamily="34" charset="0"/>
              </a:rPr>
              <a:t>сентября 2014 года </a:t>
            </a:r>
            <a:r>
              <a:rPr lang="ru-RU" kern="0"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и было приурочено ко дню рождения города.  Эскиз памятника был разработан московским скульптором</a:t>
            </a:r>
            <a:r>
              <a:rPr lang="ru-RU" kern="0" dirty="0" smtClean="0">
                <a:solidFill>
                  <a:sysClr val="windowText" lastClr="000000"/>
                </a:solidFill>
                <a:latin typeface="Arial Black" panose="020B0A04020102020204" pitchFamily="34" charset="0"/>
                <a:ea typeface="Calibri" panose="020F0502020204030204" pitchFamily="34" charset="0"/>
                <a:cs typeface="Arial" panose="020B0604020202020204" pitchFamily="34" charset="0"/>
              </a:rPr>
              <a:t> </a:t>
            </a:r>
            <a:r>
              <a:rPr lang="ru-RU" sz="2000" kern="0" dirty="0" smtClean="0">
                <a:solidFill>
                  <a:srgbClr val="FF0000"/>
                </a:solidFill>
                <a:latin typeface="Arial Black" panose="020B0A04020102020204" pitchFamily="34" charset="0"/>
                <a:ea typeface="Calibri" panose="020F0502020204030204" pitchFamily="34" charset="0"/>
                <a:cs typeface="Arial" panose="020B0604020202020204" pitchFamily="34" charset="0"/>
              </a:rPr>
              <a:t>Кареном </a:t>
            </a:r>
            <a:r>
              <a:rPr lang="ru-RU" sz="2000" kern="0" dirty="0">
                <a:solidFill>
                  <a:srgbClr val="FF0000"/>
                </a:solidFill>
                <a:latin typeface="Arial Black" panose="020B0A04020102020204" pitchFamily="34" charset="0"/>
                <a:ea typeface="Calibri" panose="020F0502020204030204" pitchFamily="34" charset="0"/>
                <a:cs typeface="Arial" panose="020B0604020202020204" pitchFamily="34" charset="0"/>
              </a:rPr>
              <a:t>Саркисовым</a:t>
            </a:r>
            <a:r>
              <a:rPr lang="en-US" sz="2000" kern="0" dirty="0">
                <a:solidFill>
                  <a:srgbClr val="FF0000"/>
                </a:solidFill>
                <a:latin typeface="Arial Black" panose="020B0A04020102020204" pitchFamily="34" charset="0"/>
                <a:ea typeface="Calibri" panose="020F0502020204030204" pitchFamily="34" charset="0"/>
                <a:cs typeface="Arial" panose="020B0604020202020204" pitchFamily="34" charset="0"/>
              </a:rPr>
              <a:t> </a:t>
            </a:r>
            <a:r>
              <a:rPr lang="ru-RU" sz="2000" kern="0" dirty="0" smtClean="0">
                <a:solidFill>
                  <a:srgbClr val="00206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a:t>
            </a:r>
            <a:endParaRPr lang="ru-RU" sz="2000" kern="0" dirty="0">
              <a:solidFill>
                <a:srgbClr val="00206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8</a:t>
            </a:fld>
            <a:endParaRPr lang="ru-RU"/>
          </a:p>
        </p:txBody>
      </p:sp>
      <p:sp>
        <p:nvSpPr>
          <p:cNvPr id="6" name="Нижний колонтитул 4"/>
          <p:cNvSpPr>
            <a:spLocks noGrp="1"/>
          </p:cNvSpPr>
          <p:nvPr>
            <p:ph type="ftr" sz="quarter" idx="11"/>
          </p:nvPr>
        </p:nvSpPr>
        <p:spPr>
          <a:xfrm>
            <a:off x="11654432" y="6416676"/>
            <a:ext cx="346224" cy="365125"/>
          </a:xfrm>
        </p:spPr>
        <p:txBody>
          <a:bodyPr/>
          <a:lstStyle/>
          <a:p>
            <a:r>
              <a:rPr lang="ru-RU" sz="1800" dirty="0" smtClean="0">
                <a:solidFill>
                  <a:srgbClr val="002060"/>
                </a:solidFill>
                <a:latin typeface="Arial Black" panose="020B0A04020102020204" pitchFamily="34" charset="0"/>
              </a:rPr>
              <a:t>8</a:t>
            </a:r>
            <a:endParaRPr lang="ru-RU" sz="1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922940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анек\Desktop\IL-2_samara.jpg"/>
          <p:cNvPicPr>
            <a:picLocks noChangeAspect="1" noChangeArrowheads="1"/>
          </p:cNvPicPr>
          <p:nvPr/>
        </p:nvPicPr>
        <p:blipFill>
          <a:blip r:embed="rId3" cstate="print"/>
          <a:srcRect/>
          <a:stretch>
            <a:fillRect/>
          </a:stretch>
        </p:blipFill>
        <p:spPr bwMode="auto">
          <a:xfrm>
            <a:off x="346941" y="1296145"/>
            <a:ext cx="4297318" cy="4365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4943872" y="1052736"/>
            <a:ext cx="7056784" cy="5139869"/>
          </a:xfrm>
          <a:prstGeom prst="rect">
            <a:avLst/>
          </a:prstGeom>
          <a:noFill/>
        </p:spPr>
        <p:txBody>
          <a:bodyPr wrap="square" rtlCol="0">
            <a:spAutoFit/>
          </a:bodyPr>
          <a:lstStyle/>
          <a:p>
            <a:pPr indent="357188"/>
            <a:r>
              <a:rPr lang="ru-RU" dirty="0">
                <a:solidFill>
                  <a:srgbClr val="002060"/>
                </a:solidFill>
                <a:latin typeface="Arial Black" panose="020B0A04020102020204" pitchFamily="34" charset="0"/>
                <a:cs typeface="Arial" panose="020B0604020202020204" pitchFamily="34" charset="0"/>
              </a:rPr>
              <a:t>Самолет-штурмовик Ил-2 памятник  и боевой славы куйбышевцев в годы Великой Отечественной </a:t>
            </a:r>
            <a:r>
              <a:rPr lang="ru-RU" dirty="0" smtClean="0">
                <a:solidFill>
                  <a:srgbClr val="002060"/>
                </a:solidFill>
                <a:latin typeface="Arial Black" panose="020B0A04020102020204" pitchFamily="34" charset="0"/>
                <a:cs typeface="Arial" panose="020B0604020202020204" pitchFamily="34" charset="0"/>
              </a:rPr>
              <a:t>войны. Памятник - </a:t>
            </a:r>
            <a:r>
              <a:rPr lang="ru-RU" dirty="0">
                <a:solidFill>
                  <a:srgbClr val="002060"/>
                </a:solidFill>
                <a:latin typeface="Arial Black" panose="020B0A04020102020204" pitchFamily="34" charset="0"/>
                <a:cs typeface="Arial" panose="020B0604020202020204" pitchFamily="34" charset="0"/>
              </a:rPr>
              <a:t>настоящий самолет Ил-2, был установлен </a:t>
            </a:r>
            <a:r>
              <a:rPr lang="ru-RU" dirty="0">
                <a:solidFill>
                  <a:srgbClr val="FF0000"/>
                </a:solidFill>
                <a:latin typeface="Arial Black" panose="020B0A04020102020204" pitchFamily="34" charset="0"/>
                <a:cs typeface="Arial" panose="020B0604020202020204" pitchFamily="34" charset="0"/>
              </a:rPr>
              <a:t>7 мая 1975 года </a:t>
            </a:r>
            <a:r>
              <a:rPr lang="ru-RU" dirty="0">
                <a:solidFill>
                  <a:srgbClr val="002060"/>
                </a:solidFill>
                <a:latin typeface="Arial Black" panose="020B0A04020102020204" pitchFamily="34" charset="0"/>
                <a:cs typeface="Arial" panose="020B0604020202020204" pitchFamily="34" charset="0"/>
              </a:rPr>
              <a:t>на пересечении проспекта Кирова и Московского шоссе. </a:t>
            </a:r>
            <a:endParaRPr lang="ru-RU" dirty="0" smtClean="0">
              <a:solidFill>
                <a:srgbClr val="002060"/>
              </a:solidFill>
              <a:latin typeface="Arial Black" panose="020B0A04020102020204" pitchFamily="34" charset="0"/>
              <a:cs typeface="Arial" panose="020B0604020202020204" pitchFamily="34" charset="0"/>
            </a:endParaRPr>
          </a:p>
          <a:p>
            <a:pPr indent="357188"/>
            <a:r>
              <a:rPr lang="ru-RU" b="1" dirty="0">
                <a:solidFill>
                  <a:srgbClr val="002060"/>
                </a:solidFill>
                <a:latin typeface="Arial Black" panose="020B0A04020102020204" pitchFamily="34" charset="0"/>
                <a:cs typeface="Arial" panose="020B0604020202020204" pitchFamily="34" charset="0"/>
              </a:rPr>
              <a:t>Самолёт был найден к карельских болотах, недалеко от озера Оринайден.                                                     Летчик Котляревский, несмотря на тяжелое ранение, сумел посадить самолет в лесу и перейти линию фронта. После окончания Великой Отечественной войны ему было присвоено звание Героя Советского Союза. Самолеты Ил-2 в годы Великой Отечественной войны производились на куйбышевских авиационных заводах № 1 и № 18, поэтому этот монумент стал одним из символов города. </a:t>
            </a:r>
            <a:r>
              <a:rPr lang="ru-RU" sz="2000" dirty="0" smtClean="0">
                <a:solidFill>
                  <a:srgbClr val="002060"/>
                </a:solidFill>
                <a:latin typeface="Arial Black" panose="020B0A04020102020204" pitchFamily="34" charset="0"/>
                <a:cs typeface="Arial" panose="020B0604020202020204" pitchFamily="34" charset="0"/>
              </a:rPr>
              <a:t>Скульптор - </a:t>
            </a:r>
            <a:r>
              <a:rPr lang="ru-RU" sz="2000" dirty="0" smtClean="0">
                <a:solidFill>
                  <a:srgbClr val="FF0000"/>
                </a:solidFill>
                <a:latin typeface="Arial Black" panose="020B0A04020102020204" pitchFamily="34" charset="0"/>
                <a:cs typeface="Arial" panose="020B0604020202020204" pitchFamily="34" charset="0"/>
              </a:rPr>
              <a:t>Игорь </a:t>
            </a:r>
            <a:r>
              <a:rPr lang="ru-RU" sz="2000" dirty="0">
                <a:solidFill>
                  <a:srgbClr val="FF0000"/>
                </a:solidFill>
                <a:latin typeface="Arial Black" panose="020B0A04020102020204" pitchFamily="34" charset="0"/>
                <a:cs typeface="Arial" panose="020B0604020202020204" pitchFamily="34" charset="0"/>
              </a:rPr>
              <a:t>Фёдоров</a:t>
            </a:r>
            <a:r>
              <a:rPr lang="ru-RU" sz="2000" dirty="0">
                <a:solidFill>
                  <a:srgbClr val="002060"/>
                </a:solidFill>
                <a:latin typeface="Arial Black" panose="020B0A04020102020204" pitchFamily="34" charset="0"/>
                <a:cs typeface="Arial" panose="020B0604020202020204" pitchFamily="34" charset="0"/>
              </a:rPr>
              <a:t>, </a:t>
            </a:r>
            <a:r>
              <a:rPr lang="ru-RU" sz="2000" dirty="0" smtClean="0">
                <a:solidFill>
                  <a:srgbClr val="002060"/>
                </a:solidFill>
                <a:latin typeface="Arial Black" panose="020B0A04020102020204" pitchFamily="34" charset="0"/>
                <a:cs typeface="Arial" panose="020B0604020202020204" pitchFamily="34" charset="0"/>
              </a:rPr>
              <a:t>архитектор - </a:t>
            </a:r>
            <a:r>
              <a:rPr lang="ru-RU" sz="2000" dirty="0" smtClean="0">
                <a:solidFill>
                  <a:srgbClr val="FF0000"/>
                </a:solidFill>
                <a:latin typeface="Arial Black" panose="020B0A04020102020204" pitchFamily="34" charset="0"/>
                <a:cs typeface="Arial" panose="020B0604020202020204" pitchFamily="34" charset="0"/>
              </a:rPr>
              <a:t>Алексей </a:t>
            </a:r>
            <a:r>
              <a:rPr lang="ru-RU" sz="2000" dirty="0">
                <a:solidFill>
                  <a:srgbClr val="FF0000"/>
                </a:solidFill>
                <a:latin typeface="Arial Black" panose="020B0A04020102020204" pitchFamily="34" charset="0"/>
                <a:cs typeface="Arial" panose="020B0604020202020204" pitchFamily="34" charset="0"/>
              </a:rPr>
              <a:t>Моргун</a:t>
            </a:r>
            <a:r>
              <a:rPr lang="ru-RU" sz="2000" dirty="0">
                <a:solidFill>
                  <a:srgbClr val="002060"/>
                </a:solidFill>
                <a:latin typeface="Arial Black" panose="020B0A04020102020204" pitchFamily="34" charset="0"/>
                <a:cs typeface="Arial" panose="020B0604020202020204" pitchFamily="34" charset="0"/>
              </a:rPr>
              <a:t>.</a:t>
            </a:r>
          </a:p>
          <a:p>
            <a:r>
              <a:rPr lang="ru-RU" dirty="0" smtClean="0">
                <a:solidFill>
                  <a:srgbClr val="002060"/>
                </a:solidFill>
                <a:latin typeface="Arial Black" panose="020B0A04020102020204" pitchFamily="34" charset="0"/>
                <a:cs typeface="Arial" panose="020B0604020202020204" pitchFamily="34" charset="0"/>
              </a:rPr>
              <a:t>                                                </a:t>
            </a:r>
            <a:endParaRPr lang="ru-RU" dirty="0">
              <a:solidFill>
                <a:srgbClr val="00206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5" name="TextBox 4"/>
          <p:cNvSpPr txBox="1"/>
          <p:nvPr/>
        </p:nvSpPr>
        <p:spPr>
          <a:xfrm>
            <a:off x="2762124" y="116632"/>
            <a:ext cx="6574236" cy="523220"/>
          </a:xfrm>
          <a:prstGeom prst="rect">
            <a:avLst/>
          </a:prstGeom>
          <a:noFill/>
        </p:spPr>
        <p:txBody>
          <a:bodyPr wrap="none" rtlCol="0">
            <a:spAutoFit/>
          </a:bodyPr>
          <a:lstStyle/>
          <a:p>
            <a:r>
              <a:rPr lang="ru-RU" sz="2800" dirty="0" smtClean="0">
                <a:solidFill>
                  <a:srgbClr val="002060"/>
                </a:solidFill>
                <a:effectLst>
                  <a:outerShdw blurRad="38100" dist="38100" dir="2700000" algn="tl">
                    <a:srgbClr val="000000">
                      <a:alpha val="43137"/>
                    </a:srgbClr>
                  </a:outerShdw>
                </a:effectLst>
                <a:latin typeface="Arial Black" panose="020B0A04020102020204" pitchFamily="34" charset="0"/>
              </a:rPr>
              <a:t>ПАМЯТНИК ШТУРМОВИКУ ИЛ-2</a:t>
            </a:r>
            <a:endParaRPr lang="ru-RU" sz="28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2" name="Номер слайда 1"/>
          <p:cNvSpPr>
            <a:spLocks noGrp="1"/>
          </p:cNvSpPr>
          <p:nvPr>
            <p:ph type="sldNum" sz="quarter" idx="12"/>
          </p:nvPr>
        </p:nvSpPr>
        <p:spPr/>
        <p:txBody>
          <a:bodyPr/>
          <a:lstStyle/>
          <a:p>
            <a:fld id="{725C68B6-61C2-468F-89AB-4B9F7531AA68}" type="slidenum">
              <a:rPr lang="ru-RU" smtClean="0"/>
              <a:pPr/>
              <a:t>9</a:t>
            </a:fld>
            <a:endParaRPr lang="ru-RU"/>
          </a:p>
        </p:txBody>
      </p:sp>
      <p:sp>
        <p:nvSpPr>
          <p:cNvPr id="6" name="Нижний колонтитул 4"/>
          <p:cNvSpPr>
            <a:spLocks noGrp="1"/>
          </p:cNvSpPr>
          <p:nvPr>
            <p:ph type="ftr" sz="quarter" idx="11"/>
          </p:nvPr>
        </p:nvSpPr>
        <p:spPr>
          <a:xfrm>
            <a:off x="11654432" y="6416676"/>
            <a:ext cx="346224" cy="365125"/>
          </a:xfrm>
        </p:spPr>
        <p:txBody>
          <a:bodyPr/>
          <a:lstStyle/>
          <a:p>
            <a:r>
              <a:rPr lang="ru-RU" sz="1800" dirty="0" smtClean="0">
                <a:solidFill>
                  <a:srgbClr val="002060"/>
                </a:solidFill>
                <a:latin typeface="Arial Black" panose="020B0A04020102020204" pitchFamily="34" charset="0"/>
              </a:rPr>
              <a:t>9</a:t>
            </a:r>
            <a:endParaRPr lang="ru-RU" sz="1800" dirty="0">
              <a:solidFill>
                <a:srgbClr val="00206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943</TotalTime>
  <Words>1103</Words>
  <Application>Microsoft Office PowerPoint</Application>
  <PresentationFormat>Широкоэкранный</PresentationFormat>
  <Paragraphs>121</Paragraphs>
  <Slides>21</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21</vt:i4>
      </vt:variant>
    </vt:vector>
  </HeadingPairs>
  <TitlesOfParts>
    <vt:vector size="31" baseType="lpstr">
      <vt:lpstr>Arial</vt:lpstr>
      <vt:lpstr>Arial Black</vt:lpstr>
      <vt:lpstr>Book Antiqua</vt:lpstr>
      <vt:lpstr>Calibri</vt:lpstr>
      <vt:lpstr>Lucida Sans</vt:lpstr>
      <vt:lpstr>Times New Roman</vt:lpstr>
      <vt:lpstr>Wingdings</vt:lpstr>
      <vt:lpstr>Wingdings 2</vt:lpstr>
      <vt:lpstr>Wingdings 3</vt: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ТуМаН</dc:creator>
  <cp:lastModifiedBy>Пользователь Windows</cp:lastModifiedBy>
  <cp:revision>41</cp:revision>
  <dcterms:created xsi:type="dcterms:W3CDTF">2018-03-20T12:34:16Z</dcterms:created>
  <dcterms:modified xsi:type="dcterms:W3CDTF">2018-03-30T17:50:49Z</dcterms:modified>
</cp:coreProperties>
</file>