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56" r:id="rId6"/>
    <p:sldId id="265" r:id="rId7"/>
    <p:sldId id="257" r:id="rId8"/>
    <p:sldId id="264" r:id="rId9"/>
    <p:sldId id="270" r:id="rId10"/>
    <p:sldId id="266" r:id="rId11"/>
    <p:sldId id="268" r:id="rId12"/>
    <p:sldId id="269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64896" cy="58326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Число.</a:t>
            </a:r>
            <a:br>
              <a:rPr lang="ru-RU" b="1" dirty="0" smtClean="0"/>
            </a:br>
            <a:r>
              <a:rPr lang="ru-RU" b="1" dirty="0" smtClean="0"/>
              <a:t>Классная работа.</a:t>
            </a:r>
            <a:br>
              <a:rPr lang="ru-RU" b="1" dirty="0" smtClean="0"/>
            </a:br>
            <a:r>
              <a:rPr lang="ru-RU" b="1" dirty="0" smtClean="0"/>
              <a:t>Одна и две буквы «</a:t>
            </a:r>
            <a:r>
              <a:rPr lang="ru-RU" b="1" dirty="0" err="1" smtClean="0"/>
              <a:t>н</a:t>
            </a:r>
            <a:r>
              <a:rPr lang="ru-RU" b="1" dirty="0" smtClean="0"/>
              <a:t>» в суффиксах прилагательных.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Заполните таблицу, образовав от данных существительных имена прилагательные с суффиксами -</a:t>
            </a:r>
            <a:r>
              <a:rPr lang="ru-RU" sz="2200" b="1" dirty="0" err="1" smtClean="0"/>
              <a:t>н</a:t>
            </a:r>
            <a:r>
              <a:rPr lang="ru-RU" sz="2200" b="1" dirty="0" smtClean="0"/>
              <a:t>-, -</a:t>
            </a:r>
            <a:r>
              <a:rPr lang="ru-RU" sz="2200" b="1" dirty="0" err="1" smtClean="0"/>
              <a:t>онн</a:t>
            </a:r>
            <a:r>
              <a:rPr lang="ru-RU" sz="2200" b="1" dirty="0" smtClean="0"/>
              <a:t>-, -</a:t>
            </a:r>
            <a:r>
              <a:rPr lang="ru-RU" sz="2200" b="1" dirty="0" err="1" smtClean="0"/>
              <a:t>енн</a:t>
            </a:r>
            <a:r>
              <a:rPr lang="ru-RU" sz="2200" b="1" dirty="0" smtClean="0"/>
              <a:t>-, -ин-, -ан-, -</a:t>
            </a:r>
            <a:r>
              <a:rPr lang="ru-RU" sz="2200" b="1" dirty="0" err="1" smtClean="0"/>
              <a:t>ян</a:t>
            </a:r>
            <a:r>
              <a:rPr lang="ru-RU" sz="2200" b="1" dirty="0" smtClean="0"/>
              <a:t>-; суффиксы прилагательных выделите: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b="1" i="1" dirty="0" smtClean="0"/>
              <a:t>-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570113"/>
          <a:ext cx="8424936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3054333"/>
                <a:gridCol w="2346267"/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i="1" dirty="0" smtClean="0"/>
                        <a:t>-</a:t>
                      </a:r>
                      <a:r>
                        <a:rPr lang="ru-RU" sz="3200" b="1" i="1" dirty="0" err="1" smtClean="0"/>
                        <a:t>н</a:t>
                      </a:r>
                      <a:r>
                        <a:rPr lang="ru-RU" sz="3200" b="1" i="1" dirty="0" smtClean="0"/>
                        <a:t>-</a:t>
                      </a:r>
                      <a:endParaRPr lang="ru-RU" sz="3200" dirty="0" smtClean="0"/>
                    </a:p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i="1" dirty="0" smtClean="0"/>
                        <a:t>-</a:t>
                      </a:r>
                      <a:r>
                        <a:rPr lang="ru-RU" sz="3200" b="1" i="1" dirty="0" err="1" smtClean="0"/>
                        <a:t>онн</a:t>
                      </a:r>
                      <a:r>
                        <a:rPr lang="ru-RU" sz="3200" b="1" i="1" dirty="0" smtClean="0"/>
                        <a:t>-, -</a:t>
                      </a:r>
                      <a:r>
                        <a:rPr lang="ru-RU" sz="3200" b="1" i="1" dirty="0" err="1" smtClean="0"/>
                        <a:t>енн</a:t>
                      </a:r>
                      <a:r>
                        <a:rPr lang="ru-RU" sz="3200" b="1" i="1" dirty="0" smtClean="0"/>
                        <a:t>-</a:t>
                      </a:r>
                      <a:endParaRPr lang="ru-RU" sz="3200" dirty="0" smtClean="0"/>
                    </a:p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i="1" dirty="0" smtClean="0"/>
                        <a:t>ин-, -ан-, -</a:t>
                      </a:r>
                      <a:r>
                        <a:rPr lang="ru-RU" sz="3200" b="1" i="1" dirty="0" err="1" smtClean="0"/>
                        <a:t>ян</a:t>
                      </a:r>
                      <a:r>
                        <a:rPr lang="ru-RU" sz="3200" b="1" i="1" dirty="0" smtClean="0"/>
                        <a:t>-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95536" y="3140968"/>
          <a:ext cx="8352928" cy="2804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52928"/>
              </a:tblGrid>
              <a:tr h="24482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/>
                        <a:t>(1) Машина, (2) клюква, (3) сокол, (4) корень, (5) искусство, (6) ястреб, (7) овес, (8) листва, (9) телефон, (10) осень, (11) операция, (12) восторг, (13) кожа, (14) овчина, (15) камень, (16) песок.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1340769"/>
          <a:ext cx="7872701" cy="482454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340796"/>
                <a:gridCol w="2340047"/>
                <a:gridCol w="3191858"/>
              </a:tblGrid>
              <a:tr h="689220"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r>
                        <a:rPr lang="ru-RU" sz="24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н</a:t>
                      </a: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r>
                        <a:rPr lang="ru-RU" sz="24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онн</a:t>
                      </a: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-, -</a:t>
                      </a:r>
                      <a:r>
                        <a:rPr lang="ru-RU" sz="24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енн</a:t>
                      </a: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-ин-, -ан-, -</a:t>
                      </a:r>
                      <a:r>
                        <a:rPr lang="ru-RU" sz="24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ян</a:t>
                      </a: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</a:tr>
              <a:tr h="689220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Машинный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клюквенный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соколиный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</a:tr>
              <a:tr h="689220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коренной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искусственный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ястребиный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</a:tr>
              <a:tr h="689220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телефонный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лиственный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овсяной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</a:tr>
              <a:tr h="689220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осенний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операционный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кожаный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</a:tr>
              <a:tr h="689220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овчинный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восторженный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песчаный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</a:tr>
              <a:tr h="689220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каменный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527" marR="59527" marT="0" marB="0"/>
                </a:tc>
              </a:tr>
            </a:tbl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Проверь себя!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0" y="1340768"/>
            <a:ext cx="8820472" cy="4785395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09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Домашнее задание: </a:t>
            </a:r>
            <a:r>
              <a:rPr lang="ru-RU" dirty="0" smtClean="0"/>
              <a:t>§ 64; упражнение № 367 (по заданию</a:t>
            </a:r>
            <a:r>
              <a:rPr lang="ru-RU" dirty="0" smtClean="0"/>
              <a:t>). Выучить алгоритм написания  -</a:t>
            </a:r>
            <a:r>
              <a:rPr lang="ru-RU" dirty="0" err="1" smtClean="0"/>
              <a:t>нн</a:t>
            </a:r>
            <a:r>
              <a:rPr lang="ru-RU" dirty="0" smtClean="0"/>
              <a:t>- и -</a:t>
            </a:r>
            <a:r>
              <a:rPr lang="ru-RU" dirty="0" err="1" smtClean="0"/>
              <a:t>н</a:t>
            </a:r>
            <a:r>
              <a:rPr lang="ru-RU" dirty="0" smtClean="0"/>
              <a:t>-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2" y="144462"/>
            <a:ext cx="8820026" cy="661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568863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Цель: Рассмотреть условия выбора одной или двух букв «</a:t>
            </a:r>
            <a:r>
              <a:rPr lang="ru-RU" dirty="0" err="1" smtClean="0"/>
              <a:t>н</a:t>
            </a:r>
            <a:r>
              <a:rPr lang="ru-RU" dirty="0" smtClean="0"/>
              <a:t>» в суффиксах прилагательных и закрепить это правило при выполнении упражнений.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95536" y="260649"/>
            <a:ext cx="8062664" cy="172819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>Алгоритм для определения написания одной и двух букв </a:t>
            </a:r>
            <a:r>
              <a:rPr lang="ru-RU" sz="3200" b="1" dirty="0" err="1" smtClean="0"/>
              <a:t>н</a:t>
            </a:r>
            <a:r>
              <a:rPr lang="ru-RU" sz="3200" b="1" dirty="0" smtClean="0"/>
              <a:t> в именах прилагательных.</a:t>
            </a:r>
            <a:endParaRPr lang="ru-RU" sz="32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424936" cy="446449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Шаг 1.Определяем часть речи.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Перед нами имя прилагательное.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Шаг 2. Определяем, от какого слова оно образовано.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Оно образовано от имени существительного.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Шаг 3. Выполняем его морфемный разбор, определяем корень и суффикс.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Шаг 4. Анализируем наше слово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085584" cy="489654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900" dirty="0" smtClean="0"/>
              <a:t> </a:t>
            </a:r>
            <a:endParaRPr lang="ru-RU" dirty="0" smtClean="0"/>
          </a:p>
          <a:p>
            <a:pPr lvl="0">
              <a:buFont typeface="Wingdings" pitchFamily="2" charset="2"/>
              <a:buChar char="v"/>
            </a:pPr>
            <a:r>
              <a:rPr lang="ru-RU" sz="4200" b="1" dirty="0" smtClean="0"/>
              <a:t>Если перед нами прилагательное, образованное при помощи суффикса –</a:t>
            </a:r>
            <a:r>
              <a:rPr lang="ru-RU" sz="4200" b="1" dirty="0" err="1" smtClean="0"/>
              <a:t>н</a:t>
            </a:r>
            <a:r>
              <a:rPr lang="ru-RU" sz="4200" b="1" dirty="0" smtClean="0"/>
              <a:t>- от имени существительного с основой на –</a:t>
            </a:r>
            <a:r>
              <a:rPr lang="ru-RU" sz="4200" b="1" dirty="0" err="1" smtClean="0"/>
              <a:t>н</a:t>
            </a:r>
            <a:r>
              <a:rPr lang="ru-RU" sz="4200" b="1" dirty="0" smtClean="0"/>
              <a:t>, то пишем -</a:t>
            </a:r>
            <a:r>
              <a:rPr lang="ru-RU" sz="4200" b="1" dirty="0" err="1" smtClean="0"/>
              <a:t>нн</a:t>
            </a:r>
            <a:r>
              <a:rPr lang="ru-RU" sz="4200" b="1" dirty="0" smtClean="0"/>
              <a:t>-;</a:t>
            </a:r>
          </a:p>
          <a:p>
            <a:pPr>
              <a:buFont typeface="Wingdings" pitchFamily="2" charset="2"/>
              <a:buChar char="v"/>
            </a:pPr>
            <a:endParaRPr lang="ru-RU" sz="4200" b="1" dirty="0" smtClean="0"/>
          </a:p>
          <a:p>
            <a:pPr>
              <a:buFont typeface="Wingdings" pitchFamily="2" charset="2"/>
              <a:buChar char="v"/>
            </a:pPr>
            <a:endParaRPr lang="ru-RU" sz="4200" b="1" dirty="0" smtClean="0"/>
          </a:p>
          <a:p>
            <a:pPr lvl="0">
              <a:buFont typeface="Wingdings" pitchFamily="2" charset="2"/>
              <a:buChar char="v"/>
            </a:pPr>
            <a:r>
              <a:rPr lang="ru-RU" sz="4200" b="1" dirty="0" smtClean="0"/>
              <a:t>Если перед нами прилагательное, образованное при помощи суффикса ­–</a:t>
            </a:r>
            <a:r>
              <a:rPr lang="ru-RU" sz="4200" b="1" dirty="0" err="1" smtClean="0"/>
              <a:t>онн</a:t>
            </a:r>
            <a:r>
              <a:rPr lang="ru-RU" sz="4200" b="1" dirty="0" smtClean="0"/>
              <a:t>-  -</a:t>
            </a:r>
            <a:r>
              <a:rPr lang="ru-RU" sz="4200" b="1" dirty="0" err="1" smtClean="0"/>
              <a:t>енн</a:t>
            </a:r>
            <a:r>
              <a:rPr lang="ru-RU" sz="4200" b="1" dirty="0" smtClean="0"/>
              <a:t>- от имени существительного, то пишем -</a:t>
            </a:r>
            <a:r>
              <a:rPr lang="ru-RU" sz="4200" b="1" dirty="0" err="1" smtClean="0"/>
              <a:t>нн</a:t>
            </a:r>
            <a:r>
              <a:rPr lang="ru-RU" sz="4200" b="1" dirty="0" smtClean="0"/>
              <a:t>- ;</a:t>
            </a:r>
          </a:p>
          <a:p>
            <a:pPr lvl="0">
              <a:buFont typeface="Wingdings" pitchFamily="2" charset="2"/>
              <a:buChar char="v"/>
            </a:pPr>
            <a:r>
              <a:rPr lang="ru-RU" sz="4200" b="1" dirty="0" smtClean="0"/>
              <a:t>Исключение: ветреный.</a:t>
            </a:r>
          </a:p>
          <a:p>
            <a:pPr>
              <a:buFont typeface="Wingdings" pitchFamily="2" charset="2"/>
              <a:buChar char="v"/>
            </a:pPr>
            <a:endParaRPr lang="ru-RU" sz="4200" b="1" dirty="0" smtClean="0"/>
          </a:p>
          <a:p>
            <a:pPr lvl="0">
              <a:buFont typeface="Wingdings" pitchFamily="2" charset="2"/>
              <a:buChar char="v"/>
            </a:pPr>
            <a:r>
              <a:rPr lang="ru-RU" sz="4200" b="1" dirty="0" smtClean="0"/>
              <a:t>Если перед нами прилагательное, образованное при помощи суффикса -ин-  -ан- -</a:t>
            </a:r>
            <a:r>
              <a:rPr lang="ru-RU" sz="4200" b="1" dirty="0" err="1" smtClean="0"/>
              <a:t>ян</a:t>
            </a:r>
            <a:r>
              <a:rPr lang="ru-RU" sz="4200" b="1" dirty="0" smtClean="0"/>
              <a:t>- от имени существительного,  то пишем -</a:t>
            </a:r>
            <a:r>
              <a:rPr lang="ru-RU" sz="4200" b="1" dirty="0" err="1" smtClean="0"/>
              <a:t>н</a:t>
            </a:r>
            <a:r>
              <a:rPr lang="ru-RU" sz="4200" b="1" dirty="0" smtClean="0"/>
              <a:t>-;</a:t>
            </a:r>
          </a:p>
          <a:p>
            <a:pPr lvl="0">
              <a:buFont typeface="Wingdings" pitchFamily="2" charset="2"/>
              <a:buChar char="v"/>
            </a:pPr>
            <a:r>
              <a:rPr lang="ru-RU" sz="4200" b="1" dirty="0" smtClean="0"/>
              <a:t>Исключение: стеклянный, оловянный, деревянный.</a:t>
            </a:r>
          </a:p>
          <a:p>
            <a:pPr>
              <a:buFont typeface="Wingdings" pitchFamily="2" charset="2"/>
              <a:buChar char="v"/>
            </a:pPr>
            <a:endParaRPr lang="ru-RU" sz="4200" b="1" dirty="0" smtClean="0"/>
          </a:p>
          <a:p>
            <a:pPr lvl="0">
              <a:buFont typeface="Wingdings" pitchFamily="2" charset="2"/>
              <a:buChar char="v"/>
            </a:pPr>
            <a:r>
              <a:rPr lang="ru-RU" sz="4200" b="1" dirty="0" smtClean="0"/>
              <a:t>Если перед нами краткое прилагательное, то пишем столько же букв </a:t>
            </a:r>
            <a:r>
              <a:rPr lang="ru-RU" sz="4200" b="1" dirty="0" err="1" smtClean="0"/>
              <a:t>нн</a:t>
            </a:r>
            <a:r>
              <a:rPr lang="ru-RU" sz="4200" b="1" dirty="0" smtClean="0"/>
              <a:t>, сколько и в полных прилагательных.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img14.jpg"/>
          <p:cNvPicPr>
            <a:picLocks noChangeAspect="1" noChangeArrowheads="1"/>
          </p:cNvPicPr>
          <p:nvPr/>
        </p:nvPicPr>
        <p:blipFill>
          <a:blip r:embed="rId2" cstate="print"/>
          <a:srcRect t="22823" r="51351"/>
          <a:stretch>
            <a:fillRect/>
          </a:stretch>
        </p:blipFill>
        <p:spPr bwMode="auto">
          <a:xfrm>
            <a:off x="611560" y="1412776"/>
            <a:ext cx="3744416" cy="4536504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Важно!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26768" cy="3845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гусиный, утиный, лебединый.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r>
              <a:rPr lang="ru-RU" dirty="0" smtClean="0"/>
              <a:t>серебряный, нефтяной</a:t>
            </a:r>
          </a:p>
          <a:p>
            <a:pPr>
              <a:buNone/>
            </a:pPr>
            <a:r>
              <a:rPr lang="ru-RU" dirty="0" smtClean="0"/>
              <a:t>Но: соломенный </a:t>
            </a:r>
          </a:p>
          <a:p>
            <a:pPr>
              <a:buNone/>
            </a:pPr>
            <a:r>
              <a:rPr lang="ru-RU" dirty="0" smtClean="0"/>
              <a:t>        тыквенный</a:t>
            </a:r>
          </a:p>
          <a:p>
            <a:pPr>
              <a:buNone/>
            </a:pPr>
            <a:r>
              <a:rPr lang="ru-RU" dirty="0" smtClean="0"/>
              <a:t>         клюквенный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Проверь себя! Упражнения 369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9" y="1412777"/>
          <a:ext cx="8496943" cy="533666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881919"/>
                <a:gridCol w="2807512"/>
                <a:gridCol w="2807512"/>
              </a:tblGrid>
              <a:tr h="1524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Прилагательные, образованные от существительных с </a:t>
                      </a:r>
                      <a:r>
                        <a:rPr lang="ru-RU" sz="2400" b="1" dirty="0" err="1"/>
                        <a:t>н</a:t>
                      </a:r>
                      <a:r>
                        <a:rPr lang="ru-RU" sz="2400" b="1" dirty="0"/>
                        <a:t> на конце основы.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Прилагательные с суффиксом –ан-, -</a:t>
                      </a:r>
                      <a:r>
                        <a:rPr lang="ru-RU" sz="2400" b="1" dirty="0" err="1"/>
                        <a:t>ян</a:t>
                      </a:r>
                      <a:r>
                        <a:rPr lang="ru-RU" sz="2400" b="1" dirty="0"/>
                        <a:t>-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Прилагательные с суффиксом -</a:t>
                      </a:r>
                      <a:r>
                        <a:rPr lang="ru-RU" sz="2400" b="1" dirty="0" err="1"/>
                        <a:t>енн</a:t>
                      </a:r>
                      <a:r>
                        <a:rPr lang="ru-RU" sz="2400" b="1" dirty="0"/>
                        <a:t>-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Ценный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глиняный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соломенный 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туманный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серебряный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тыквенный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весенний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нефтяной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клюквенный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осенний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деревянный (иск.)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государственный 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старинный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стеклянный (иск)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искусственный 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картинный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оловянный (иск)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хозяйственный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кухонный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/>
                        <a:t>лиственный 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лунный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чугунный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  <a:tr h="381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/>
                        <a:t>лимонный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633" marR="61633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Решение </a:t>
            </a:r>
            <a:r>
              <a:rPr lang="ru-RU" b="1" dirty="0" smtClean="0"/>
              <a:t>лингвистической задачи.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dirty="0" err="1" smtClean="0"/>
              <a:t>Ветр</a:t>
            </a:r>
            <a:r>
              <a:rPr lang="ru-RU" b="1" dirty="0" err="1" smtClean="0">
                <a:solidFill>
                  <a:srgbClr val="FF0000"/>
                </a:solidFill>
              </a:rPr>
              <a:t>Я</a:t>
            </a:r>
            <a:r>
              <a:rPr lang="ru-RU" dirty="0" err="1" smtClean="0"/>
              <a:t>ная</a:t>
            </a:r>
            <a:r>
              <a:rPr lang="ru-RU" dirty="0" smtClean="0"/>
              <a:t> мельница        </a:t>
            </a:r>
            <a:r>
              <a:rPr lang="ru-RU" dirty="0" err="1" smtClean="0"/>
              <a:t>Ветр</a:t>
            </a:r>
            <a:r>
              <a:rPr lang="ru-RU" b="1" dirty="0" err="1" smtClean="0">
                <a:solidFill>
                  <a:srgbClr val="FF0000"/>
                </a:solidFill>
              </a:rPr>
              <a:t>Е</a:t>
            </a:r>
            <a:r>
              <a:rPr lang="ru-RU" dirty="0" err="1" smtClean="0"/>
              <a:t>ный</a:t>
            </a:r>
            <a:r>
              <a:rPr lang="ru-RU" dirty="0" smtClean="0"/>
              <a:t> человек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-Как вы думаете, от чего зависит выбор букв </a:t>
            </a:r>
            <a:r>
              <a:rPr lang="ru-RU" b="1" dirty="0" smtClean="0"/>
              <a:t>я</a:t>
            </a:r>
            <a:r>
              <a:rPr lang="ru-RU" dirty="0" smtClean="0"/>
              <a:t> и </a:t>
            </a:r>
            <a:r>
              <a:rPr lang="ru-RU" b="1" dirty="0" smtClean="0"/>
              <a:t>е</a:t>
            </a:r>
            <a:r>
              <a:rPr lang="ru-RU" dirty="0" smtClean="0"/>
              <a:t>?</a:t>
            </a:r>
          </a:p>
          <a:p>
            <a:r>
              <a:rPr lang="ru-RU" dirty="0" smtClean="0"/>
              <a:t>Нужно определить значение слова.</a:t>
            </a:r>
          </a:p>
          <a:p>
            <a:pPr>
              <a:buNone/>
            </a:pPr>
            <a:r>
              <a:rPr lang="ru-RU" b="1" dirty="0" smtClean="0"/>
              <a:t>                      Действующий силой ветра = Я;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                    С ветром = Е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/>
              <a:t>Проверь себя!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ВетрЕная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погода, 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ветрЕные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дни, 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ветрЕное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утро,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ветрЕная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оспа, 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ветрЕный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юноша, 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ветрЯная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мельница, 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ветрЯной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двигатель.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Работа с пословицами.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Записать пословицы, объяснить написание суффикса.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Очи орлиные, а крылья комариные.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гонись за длинным рублем.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Молоденький умок, что весенний ледок.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старой головой — как за каменной стеной.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Старинного закалу человек.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Весенний лед толст, да прост; осенний — тонок, да цепок.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Петушиным гребнем головы не расчешешь.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0F0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69</TotalTime>
  <Words>438</Words>
  <Application>Microsoft Office PowerPoint</Application>
  <PresentationFormat>Экран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Число. Классная работа. Одна и две буквы «н» в суффиксах прилагательных. </vt:lpstr>
      <vt:lpstr>Цель: Рассмотреть условия выбора одной или двух букв «н» в суффиксах прилагательных и закрепить это правило при выполнении упражнений. </vt:lpstr>
      <vt:lpstr>Алгоритм для определения написания одной и двух букв н в именах прилагательных.</vt:lpstr>
      <vt:lpstr>Шаг 4. Анализируем наше слово</vt:lpstr>
      <vt:lpstr>Важно!</vt:lpstr>
      <vt:lpstr>Проверь себя! Упражнения 369</vt:lpstr>
      <vt:lpstr> Решение лингвистической задачи. </vt:lpstr>
      <vt:lpstr>Проверь себя! </vt:lpstr>
      <vt:lpstr> Работа с пословицами. </vt:lpstr>
      <vt:lpstr>  Заполните таблицу, образовав от данных существительных имена прилагательные с суффиксами -н-, -онн-, -енн-, -ин-, -ан-, -ян-; суффиксы прилагательных выделите: </vt:lpstr>
      <vt:lpstr>Проверь себя!</vt:lpstr>
      <vt:lpstr>Домашнее задание.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11</cp:revision>
  <dcterms:modified xsi:type="dcterms:W3CDTF">2017-09-17T06:02:25Z</dcterms:modified>
</cp:coreProperties>
</file>