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7C0"/>
    <a:srgbClr val="1372AD"/>
    <a:srgbClr val="0060A8"/>
    <a:srgbClr val="40D8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9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8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33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04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11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22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6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27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8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75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4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4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24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3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6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86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0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CF8E54-7D74-422F-8577-D2492F1C816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15EFD8F-B9CF-484F-9930-F076EE53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1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2630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«Педагогический совет – одна из моделей государственно-общественного управления»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91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Методические функции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2756" y="3547872"/>
            <a:ext cx="9145047" cy="247802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Информационные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Обобщающе-аналитические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Развивающие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Обучающие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Активизирующие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83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Социально-педагогические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9858" y="3547872"/>
            <a:ext cx="11152414" cy="303254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Коммуникационные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Координационные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Функция согласования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Функция социальной защиты детей 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и педагогов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3128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Структура годового цикла педсоветов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4157" y="3547871"/>
            <a:ext cx="11054443" cy="265698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Аналитическо-планирующий 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педсовет</a:t>
            </a:r>
            <a:endParaRPr lang="ru-RU" altLang="ru-RU" sz="3200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Тематические педсоветы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 err="1" smtClean="0">
                <a:solidFill>
                  <a:srgbClr val="FF0000"/>
                </a:solidFill>
              </a:rPr>
              <a:t>Итогово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-организационный </a:t>
            </a:r>
            <a:r>
              <a:rPr lang="ru-RU" altLang="ru-RU" sz="3200" b="1" i="1" dirty="0">
                <a:solidFill>
                  <a:srgbClr val="FF0000"/>
                </a:solidFill>
              </a:rPr>
              <a:t>педсовет</a:t>
            </a:r>
          </a:p>
          <a:p>
            <a:endParaRPr lang="ru-RU" alt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2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Требования к планированию педсоветов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7830" y="3547871"/>
            <a:ext cx="9389974" cy="28365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Практическая значимость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Актуальность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Всеобщность темы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Современность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Научность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Перспективность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Концептуальность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</a:rPr>
              <a:t>Системность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5046">
            <a:off x="7933797" y="3459668"/>
            <a:ext cx="2956766" cy="28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17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Группы педсоветов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8457" y="3690256"/>
            <a:ext cx="11070771" cy="27758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Традиционные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Современные интенсифицированные (модернизированные, 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модифицированные</a:t>
            </a:r>
            <a:r>
              <a:rPr lang="ru-RU" altLang="ru-RU" sz="3200" b="1" i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FF0000"/>
                </a:solidFill>
              </a:rPr>
              <a:t>Нетрадиционные (альтернативные)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sz="3200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3583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10275046" cy="1371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Традиционный педсовет на основе: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" y="3547872"/>
            <a:ext cx="9406303" cy="247802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Доклада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Доклада с обсуждением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Доклада с содокладами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Серии сообщений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833" y="3547872"/>
            <a:ext cx="3547886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552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Современный интенсифицированный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6814" y="2547257"/>
            <a:ext cx="9340989" cy="27595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</a:rPr>
              <a:t>Педагогический совет - семинар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03" y="4469239"/>
            <a:ext cx="284625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46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060704"/>
            <a:ext cx="9556589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Нетрадиционные педсоветы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130" y="3265714"/>
            <a:ext cx="9275674" cy="359228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Деловая </a:t>
            </a:r>
            <a:r>
              <a:rPr lang="ru-RU" altLang="ru-RU" sz="9600" b="1" dirty="0" smtClean="0">
                <a:solidFill>
                  <a:srgbClr val="FF0000"/>
                </a:solidFill>
              </a:rPr>
              <a:t>игра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Коллективное творческое дело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Диспут, дискуссия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Консилиум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Творческий отчет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Презентация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>
                <a:solidFill>
                  <a:srgbClr val="FF0000"/>
                </a:solidFill>
              </a:rPr>
              <a:t>Конкурс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 smtClean="0">
                <a:solidFill>
                  <a:srgbClr val="FF0000"/>
                </a:solidFill>
              </a:rPr>
              <a:t>Конференция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9600" b="1" dirty="0" smtClean="0">
                <a:solidFill>
                  <a:srgbClr val="FF0000"/>
                </a:solidFill>
              </a:rPr>
              <a:t>Фестиваль </a:t>
            </a:r>
            <a:endParaRPr lang="ru-RU" altLang="ru-RU" sz="9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3172" y="3480435"/>
            <a:ext cx="3298371" cy="30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994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Недостатки традиционных педсоветов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514" y="3547871"/>
            <a:ext cx="11087100" cy="27222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Авторитарный стиль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Поверхностное обсуждение поставленных проблем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Слабая связь теории с практикой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Отсутствие самостоятельной деятельности воспитателя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Низкая результативность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4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Этапы подготовки и проведение педсовета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515" y="3351929"/>
            <a:ext cx="11103428" cy="365302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1 этап: </a:t>
            </a:r>
            <a:r>
              <a:rPr lang="ru-RU" sz="3200" b="1" i="1" dirty="0" smtClean="0">
                <a:solidFill>
                  <a:srgbClr val="FF0000"/>
                </a:solidFill>
              </a:rPr>
              <a:t>планирование и разработка сценария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2 этап: </a:t>
            </a:r>
            <a:r>
              <a:rPr lang="ru-RU" sz="3200" b="1" i="1" dirty="0" smtClean="0">
                <a:solidFill>
                  <a:srgbClr val="FF0000"/>
                </a:solidFill>
              </a:rPr>
              <a:t>конкретная подготовка конкретного             педсовета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3 этап: </a:t>
            </a:r>
            <a:r>
              <a:rPr lang="ru-RU" sz="3200" b="1" i="1" dirty="0" smtClean="0">
                <a:solidFill>
                  <a:srgbClr val="FF0000"/>
                </a:solidFill>
              </a:rPr>
              <a:t>заседание педсовета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4 этап: </a:t>
            </a:r>
            <a:r>
              <a:rPr lang="ru-RU" sz="3200" b="1" i="1" dirty="0" smtClean="0">
                <a:solidFill>
                  <a:srgbClr val="FF0000"/>
                </a:solidFill>
              </a:rPr>
              <a:t>выполнение решений педсовета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0499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Педагогический совет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513" y="1060704"/>
            <a:ext cx="11168743" cy="6907638"/>
          </a:xfrm>
        </p:spPr>
        <p:txBody>
          <a:bodyPr>
            <a:normAutofit/>
          </a:bodyPr>
          <a:lstStyle/>
          <a:p>
            <a:pPr algn="ctr"/>
            <a:endParaRPr lang="ru-RU" altLang="ru-RU" sz="2800" b="1" dirty="0" smtClean="0">
              <a:solidFill>
                <a:schemeClr val="hlink"/>
              </a:solidFill>
            </a:endParaRPr>
          </a:p>
          <a:p>
            <a:pPr algn="ctr"/>
            <a:endParaRPr lang="ru-RU" altLang="ru-RU" sz="2800" b="1" dirty="0" smtClean="0">
              <a:solidFill>
                <a:schemeClr val="hlink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chemeClr val="hlink"/>
                </a:solidFill>
              </a:rPr>
              <a:t>Постоянно </a:t>
            </a:r>
            <a:r>
              <a:rPr lang="ru-RU" altLang="ru-RU" sz="2800" b="1" dirty="0">
                <a:solidFill>
                  <a:schemeClr val="hlink"/>
                </a:solidFill>
              </a:rPr>
              <a:t>действующий коллегиальный орган самоуправления педагогических работников. Его деятельность определяется «Положением о педагогическом </a:t>
            </a:r>
            <a:r>
              <a:rPr lang="ru-RU" altLang="ru-RU" sz="2800" b="1" dirty="0" smtClean="0">
                <a:solidFill>
                  <a:schemeClr val="hlink"/>
                </a:solidFill>
              </a:rPr>
              <a:t>совете ДОУ». </a:t>
            </a:r>
            <a:r>
              <a:rPr lang="ru-RU" altLang="ru-RU" sz="2800" b="1" dirty="0">
                <a:solidFill>
                  <a:schemeClr val="hlink"/>
                </a:solidFill>
              </a:rPr>
              <a:t>Педсовет создается во всех общеобразовательных учреждениях.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0649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Требования к участникам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4544" y="3547871"/>
            <a:ext cx="11250386" cy="42408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Уметь слушать, не перебивая </a:t>
            </a:r>
            <a:r>
              <a:rPr lang="ru-RU" altLang="ru-RU" sz="3000" b="1" i="1" dirty="0" smtClean="0">
                <a:solidFill>
                  <a:srgbClr val="FF0000"/>
                </a:solidFill>
              </a:rPr>
              <a:t>оратора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Чужое мнение должно </a:t>
            </a:r>
            <a:r>
              <a:rPr lang="ru-RU" altLang="ru-RU" sz="3000" b="1" i="1" dirty="0" smtClean="0">
                <a:solidFill>
                  <a:srgbClr val="FF0000"/>
                </a:solidFill>
              </a:rPr>
              <a:t>уважаться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Мысли и предложения нужно формулировать </a:t>
            </a:r>
            <a:r>
              <a:rPr lang="ru-RU" altLang="ru-RU" sz="3000" b="1" i="1" dirty="0" smtClean="0">
                <a:solidFill>
                  <a:srgbClr val="FF0000"/>
                </a:solidFill>
              </a:rPr>
              <a:t>кратко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Уметь доказать свою точку зрения фактами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Критиковать по-деловому, внося свое предложение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000" b="1" i="1" dirty="0">
                <a:solidFill>
                  <a:srgbClr val="FF0000"/>
                </a:solidFill>
              </a:rPr>
              <a:t>Не допускать эмоциональных всплесков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i="1" dirty="0" smtClean="0">
              <a:solidFill>
                <a:srgbClr val="9900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i="1" dirty="0">
              <a:solidFill>
                <a:srgbClr val="9900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i="1" dirty="0">
              <a:solidFill>
                <a:srgbClr val="9900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743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229" y="2286000"/>
            <a:ext cx="9046028" cy="128995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Благодарю за внимание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6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Главная цель педсовета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Объединить усилия коллектива ДОУ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3529" y="3547872"/>
            <a:ext cx="11234057" cy="2478024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на повышение уровня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воспитательной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работы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 ориентацию деятельности педагогического коллектива 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ачество освоения воспитанниками ООП,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в практике достижений педагогической науки и передового опыта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48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38843"/>
            <a:ext cx="8833104" cy="2628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Виды деятельности педсовета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515" y="2988129"/>
            <a:ext cx="11185072" cy="386987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FF0000"/>
                </a:solidFill>
              </a:rPr>
              <a:t>Обсуждение и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утверждение  </a:t>
            </a:r>
            <a:r>
              <a:rPr lang="ru-RU" altLang="ru-RU" sz="2400" b="1" dirty="0">
                <a:solidFill>
                  <a:srgbClr val="FF0000"/>
                </a:solidFill>
              </a:rPr>
              <a:t>планов,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программ, </a:t>
            </a:r>
            <a:r>
              <a:rPr lang="ru-RU" altLang="ru-RU" sz="2400" b="1" dirty="0">
                <a:solidFill>
                  <a:srgbClr val="FF0000"/>
                </a:solidFill>
              </a:rPr>
              <a:t>форм, методов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ВП </a:t>
            </a:r>
            <a:r>
              <a:rPr lang="ru-RU" altLang="ru-RU" sz="2400" b="1" dirty="0">
                <a:solidFill>
                  <a:srgbClr val="FF0000"/>
                </a:solidFill>
              </a:rPr>
              <a:t>и способов их реализации;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FF0000"/>
                </a:solidFill>
              </a:rPr>
              <a:t>Организация работы по повышению квалификации </a:t>
            </a:r>
            <a:r>
              <a:rPr lang="ru-RU" altLang="ru-RU" sz="2400" b="1" dirty="0" err="1">
                <a:solidFill>
                  <a:srgbClr val="FF0000"/>
                </a:solidFill>
              </a:rPr>
              <a:t>педработников</a:t>
            </a:r>
            <a:r>
              <a:rPr lang="ru-RU" altLang="ru-RU" sz="2400" b="1" dirty="0">
                <a:solidFill>
                  <a:srgbClr val="FF0000"/>
                </a:solidFill>
              </a:rPr>
              <a:t>, распространению передового опыта;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rgbClr val="FF0000"/>
                </a:solidFill>
              </a:rPr>
              <a:t>Решение </a:t>
            </a:r>
            <a:r>
              <a:rPr lang="ru-RU" altLang="ru-RU" sz="2400" b="1" dirty="0">
                <a:solidFill>
                  <a:srgbClr val="FF0000"/>
                </a:solidFill>
              </a:rPr>
              <a:t>вопроса о рекомендации к различным видам поощрения;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FF0000"/>
                </a:solidFill>
              </a:rPr>
              <a:t>Определение направлений взаимодействия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ДОУ с </a:t>
            </a:r>
            <a:r>
              <a:rPr lang="ru-RU" altLang="ru-RU" sz="2400" b="1" dirty="0">
                <a:solidFill>
                  <a:srgbClr val="FF0000"/>
                </a:solidFill>
              </a:rPr>
              <a:t>государственными и общественными организациями и др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.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38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По составу участников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chemeClr val="tx2"/>
                </a:solidFill>
              </a:rPr>
              <a:t>Постоянный</a:t>
            </a:r>
          </a:p>
          <a:p>
            <a:endParaRPr lang="ru-RU" altLang="ru-RU" sz="36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chemeClr val="tx2"/>
                </a:solidFill>
              </a:rPr>
              <a:t>Расширенный</a:t>
            </a:r>
          </a:p>
          <a:p>
            <a:endParaRPr lang="ru-RU" altLang="ru-RU" sz="36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chemeClr val="tx2"/>
                </a:solidFill>
              </a:rPr>
              <a:t>Малый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329" y="3282044"/>
            <a:ext cx="4470814" cy="3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696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Состав постоянного педсовета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16429" y="3547871"/>
            <a:ext cx="9161374" cy="284358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Заведующий</a:t>
            </a:r>
            <a:endParaRPr lang="ru-RU" altLang="ru-RU" sz="3600" b="1" dirty="0">
              <a:solidFill>
                <a:srgbClr val="CC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Старший воспитатель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Воспитатели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Старшая медсестра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Педагог-психолог</a:t>
            </a:r>
            <a:endParaRPr lang="ru-RU" altLang="ru-RU" sz="3600" b="1" dirty="0">
              <a:solidFill>
                <a:srgbClr val="CC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CC0099"/>
                </a:solidFill>
              </a:rPr>
              <a:t>Специалисты ДОУ</a:t>
            </a:r>
            <a:endParaRPr lang="ru-RU" altLang="ru-RU" sz="3600" b="1" dirty="0">
              <a:solidFill>
                <a:srgbClr val="CC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rgbClr val="CC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353" y="2404745"/>
            <a:ext cx="3205347" cy="39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700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 месту и роли в ВП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5172" y="3547871"/>
            <a:ext cx="9422632" cy="269250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Тактический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Стратегический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Стартовый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Текущий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Итоговый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FF6600"/>
                </a:solidFill>
              </a:rPr>
              <a:t>Внеочередной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5" y="3347162"/>
            <a:ext cx="4965545" cy="33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33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Функции педсовета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9229" y="4114799"/>
            <a:ext cx="11397342" cy="2547258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14400" b="1" dirty="0" smtClean="0">
                <a:solidFill>
                  <a:srgbClr val="0060A8"/>
                </a:solidFill>
              </a:rPr>
              <a:t>Управленческие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14400" b="1" dirty="0" smtClean="0">
                <a:solidFill>
                  <a:srgbClr val="0060A8"/>
                </a:solidFill>
              </a:rPr>
              <a:t>Методические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14400" b="1" dirty="0" smtClean="0">
                <a:solidFill>
                  <a:srgbClr val="0060A8"/>
                </a:solidFill>
              </a:rPr>
              <a:t>Воспитательные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14400" b="1" dirty="0" smtClean="0">
                <a:solidFill>
                  <a:srgbClr val="0060A8"/>
                </a:solidFill>
              </a:rPr>
              <a:t>Социально-педагогические</a:t>
            </a:r>
          </a:p>
          <a:p>
            <a:endParaRPr lang="ru-RU" altLang="ru-RU" sz="3200" b="1" dirty="0" smtClean="0">
              <a:solidFill>
                <a:srgbClr val="0060A8"/>
              </a:solidFill>
            </a:endParaRPr>
          </a:p>
          <a:p>
            <a:pPr algn="ctr"/>
            <a:r>
              <a:rPr lang="ru-RU" altLang="ru-RU" sz="11200" b="1" i="1" dirty="0" smtClean="0">
                <a:solidFill>
                  <a:srgbClr val="FF0000"/>
                </a:solidFill>
              </a:rPr>
              <a:t>Приоритетность функций зависит от целевых установок </a:t>
            </a:r>
            <a:r>
              <a:rPr lang="ru-RU" altLang="ru-RU" sz="11200" b="1" i="1" dirty="0" err="1" smtClean="0">
                <a:solidFill>
                  <a:srgbClr val="FF0000"/>
                </a:solidFill>
              </a:rPr>
              <a:t>педколлектива</a:t>
            </a:r>
            <a:r>
              <a:rPr lang="ru-RU" altLang="ru-RU" sz="11200" b="1" i="1" dirty="0" smtClean="0">
                <a:solidFill>
                  <a:srgbClr val="FF0000"/>
                </a:solidFill>
              </a:rPr>
              <a:t> и его руководителей</a:t>
            </a:r>
            <a:endParaRPr lang="ru-RU" altLang="ru-RU" sz="11200" b="1" i="1" dirty="0">
              <a:solidFill>
                <a:srgbClr val="FF0000"/>
              </a:solidFill>
            </a:endParaRPr>
          </a:p>
          <a:p>
            <a:endParaRPr lang="ru-RU" altLang="ru-RU" sz="8600" b="1" i="1" dirty="0">
              <a:solidFill>
                <a:srgbClr val="0060A8"/>
              </a:solidFill>
            </a:endParaRPr>
          </a:p>
          <a:p>
            <a:endParaRPr lang="ru-RU" altLang="ru-RU" sz="3200" i="1" dirty="0" smtClean="0">
              <a:solidFill>
                <a:srgbClr val="0060A8"/>
              </a:solidFill>
            </a:endParaRPr>
          </a:p>
          <a:p>
            <a:endParaRPr lang="ru-RU" altLang="ru-RU" sz="3200" b="1" dirty="0">
              <a:solidFill>
                <a:srgbClr val="0060A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8773" y="3607063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33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Управленческие функции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7829" y="3613186"/>
            <a:ext cx="9400229" cy="293522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 smtClean="0">
                <a:solidFill>
                  <a:srgbClr val="0066FF"/>
                </a:solidFill>
              </a:rPr>
              <a:t>Законодательные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66FF"/>
                </a:solidFill>
              </a:rPr>
              <a:t>Совещательные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66FF"/>
                </a:solidFill>
              </a:rPr>
              <a:t>Обобщающе-диагностические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66FF"/>
                </a:solidFill>
              </a:rPr>
              <a:t>Планово-прогностические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66FF"/>
                </a:solidFill>
              </a:rPr>
              <a:t>Экспертно-контролирующие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rgbClr val="0066FF"/>
                </a:solidFill>
              </a:rPr>
              <a:t>Корректирующие </a:t>
            </a:r>
          </a:p>
          <a:p>
            <a:endParaRPr lang="ru-RU" altLang="ru-RU" sz="2800" b="1" i="1" dirty="0">
              <a:solidFill>
                <a:srgbClr val="0066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327" y="3888954"/>
            <a:ext cx="23812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05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</TotalTime>
  <Words>341</Words>
  <Application>Microsoft Office PowerPoint</Application>
  <PresentationFormat>Произвольный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 (конференц-зал)</vt:lpstr>
      <vt:lpstr>  «Педагогический совет – одна из моделей государственно-общественного управления»</vt:lpstr>
      <vt:lpstr>Педагогический совет</vt:lpstr>
      <vt:lpstr>Главная цель педсовета  Объединить усилия коллектива ДОУ</vt:lpstr>
      <vt:lpstr>Виды деятельности педсовета</vt:lpstr>
      <vt:lpstr>По составу участников</vt:lpstr>
      <vt:lpstr>Состав постоянного педсовета</vt:lpstr>
      <vt:lpstr>По месту и роли в ВП</vt:lpstr>
      <vt:lpstr>Функции педсовета</vt:lpstr>
      <vt:lpstr>Управленческие функции</vt:lpstr>
      <vt:lpstr>Методические функции</vt:lpstr>
      <vt:lpstr>Социально-педагогические</vt:lpstr>
      <vt:lpstr>Структура годового цикла педсоветов</vt:lpstr>
      <vt:lpstr>Требования к планированию педсоветов</vt:lpstr>
      <vt:lpstr>Группы педсоветов</vt:lpstr>
      <vt:lpstr>Традиционный педсовет на основе:</vt:lpstr>
      <vt:lpstr>Современный интенсифицированный</vt:lpstr>
      <vt:lpstr>Нетрадиционные педсоветы</vt:lpstr>
      <vt:lpstr>Недостатки традиционных педсоветов</vt:lpstr>
      <vt:lpstr>Этапы подготовки и проведение педсовета</vt:lpstr>
      <vt:lpstr>Требования к участникам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«Педагогический совет – одна из моделей государственно-общественного управления»</dc:title>
  <dc:creator>admin</dc:creator>
  <cp:lastModifiedBy>adm</cp:lastModifiedBy>
  <cp:revision>23</cp:revision>
  <dcterms:created xsi:type="dcterms:W3CDTF">2015-05-06T06:42:48Z</dcterms:created>
  <dcterms:modified xsi:type="dcterms:W3CDTF">2018-02-21T09:37:38Z</dcterms:modified>
</cp:coreProperties>
</file>