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5" r:id="rId2"/>
    <p:sldId id="278" r:id="rId3"/>
    <p:sldId id="269" r:id="rId4"/>
    <p:sldId id="272" r:id="rId5"/>
    <p:sldId id="258" r:id="rId6"/>
    <p:sldId id="280" r:id="rId7"/>
    <p:sldId id="259" r:id="rId8"/>
    <p:sldId id="260" r:id="rId9"/>
    <p:sldId id="263" r:id="rId10"/>
    <p:sldId id="261" r:id="rId11"/>
    <p:sldId id="262" r:id="rId12"/>
    <p:sldId id="264" r:id="rId13"/>
    <p:sldId id="266" r:id="rId14"/>
    <p:sldId id="268" r:id="rId15"/>
    <p:sldId id="267" r:id="rId16"/>
    <p:sldId id="274" r:id="rId17"/>
    <p:sldId id="271" r:id="rId18"/>
    <p:sldId id="277" r:id="rId19"/>
    <p:sldId id="26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3993" autoAdjust="0"/>
  </p:normalViewPr>
  <p:slideViewPr>
    <p:cSldViewPr>
      <p:cViewPr varScale="1">
        <p:scale>
          <a:sx n="92" d="100"/>
          <a:sy n="92" d="100"/>
        </p:scale>
        <p:origin x="-4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prikaz_10112017_1098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prikaz_10112017_1099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10-870.pdf" TargetMode="External"/><Relationship Id="rId2" Type="http://schemas.openxmlformats.org/officeDocument/2006/relationships/hyperlink" Target="10-718%20&#1074;%20&#1054;&#1048;&#1042;%20&#1086;%20&#1085;&#1072;&#1087;&#1088;&#1072;&#1074;&#1083;&#1077;&#1085;&#1080;&#1080;%20%20&#1052;&#1056;%20&#1087;&#1086;%20&#1089;&#1086;&#1095;&#1080;&#1085;&#1077;&#1085;&#1080;&#1102;%202017-2018%20&#1091;&#1095;&#1077;&#1073;&#1085;&#1099;&#1081;%20&#1075;&#1086;&#1076;.pd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coi61.ru/" TargetMode="External"/><Relationship Id="rId3" Type="http://schemas.openxmlformats.org/officeDocument/2006/relationships/hyperlink" Target="http://www.rostobrnadzor.ru/" TargetMode="External"/><Relationship Id="rId7" Type="http://schemas.openxmlformats.org/officeDocument/2006/relationships/hyperlink" Target="http://www.rustest.ru/" TargetMode="External"/><Relationship Id="rId2" Type="http://schemas.openxmlformats.org/officeDocument/2006/relationships/hyperlink" Target="http://www.&#1084;&#1080;&#1085;&#1086;&#1073;&#1088;&#1085;&#1072;&#1091;&#1082;&#1080;.&#1088;&#1092;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ge.edu.ru/" TargetMode="External"/><Relationship Id="rId5" Type="http://schemas.openxmlformats.org/officeDocument/2006/relationships/hyperlink" Target="http://www.fipi.ru/" TargetMode="External"/><Relationship Id="rId4" Type="http://schemas.openxmlformats.org/officeDocument/2006/relationships/hyperlink" Target="http://www.rostobr.ru/" TargetMode="External"/><Relationship Id="rId9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&#1055;&#1086;&#1089;&#1090;&#1072;&#1085;&#1086;&#1074;&#1083;&#1077;&#1085;&#1080;&#1077;%20&#1055;&#1088;&#1072;&#1080;&#1090;&#1077;&#1083;&#1100;&#1089;&#1090;&#1074;&#1072;%20&#1056;&#1060;.pd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prikaz_%2026122013_1400.rt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Prikaz_&#8470;_312_ot_06.04.2017%20&#1086;&#1073;&#1097;&#1077;&#1089;&#1090;&#1074;.&#1085;&#1072;&#1073;&#1083;&#1102;&#1076;&#1072;&#1090;..pd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700808"/>
            <a:ext cx="76438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cs typeface="Arial" pitchFamily="34" charset="0"/>
              </a:rPr>
              <a:t>Нормативное правовое обеспечение   организации и проведения  государственной итоговой аттестации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Picture 2" descr="http://sch4.org.ru/files/pages/3071_GIA_-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928693" cy="120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14282" y="1571612"/>
            <a:ext cx="8229600" cy="4373563"/>
          </a:xfrm>
        </p:spPr>
        <p:txBody>
          <a:bodyPr/>
          <a:lstStyle/>
          <a:p>
            <a:pPr algn="just">
              <a:buClrTx/>
              <a:buSzPct val="1100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Приказ Министерства образования и науки Российской Федерации от 10.11.2017 г. №1098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«Об утверждении единого расписания и продолжительности проведения государственного выпускного экзамена по образовательным программам основного общего и среднего общего образования по каждому учебному предмету, перечня средств обучения и воспитания, используемых при его проведении в 2018 году»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ch4.org.ru/files/pages/3071_GIA_-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14290"/>
            <a:ext cx="928693" cy="120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403817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52600"/>
            <a:ext cx="8229600" cy="4373563"/>
          </a:xfrm>
        </p:spPr>
        <p:txBody>
          <a:bodyPr/>
          <a:lstStyle/>
          <a:p>
            <a:pPr algn="just">
              <a:buClrTx/>
              <a:buSzPct val="1100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Приказ Министерства образования и науки Российской Федерации от 10.11.2017 г. №1099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«Об утверждении единого расписания и продолжительности проведения единого государственного экзамена по каждому учебному предмету, перечня средств обучения и воспитания, используемых при его проведении в 2018 году»;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84210"/>
            <a:ext cx="3286125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sch4.org.ru/files/pages/3071_GIA_-2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214290"/>
            <a:ext cx="928693" cy="120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74741584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52600"/>
            <a:ext cx="8507413" cy="4373563"/>
          </a:xfrm>
        </p:spPr>
        <p:txBody>
          <a:bodyPr>
            <a:normAutofit lnSpcReduction="10000"/>
          </a:bodyPr>
          <a:lstStyle/>
          <a:p>
            <a:pPr algn="just">
              <a:buClrTx/>
              <a:buSzPct val="110000"/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Письмо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Федеральной службы по надзору в сфере образования и науки от 12.10.2017г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. № 10-718          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направлении методических документов, рекомендуемых к использованию при организации и проведении итогового сочинения (изложения)»;</a:t>
            </a:r>
          </a:p>
          <a:p>
            <a:pPr algn="just" fontAlgn="base" hangingPunct="0">
              <a:buClrTx/>
              <a:buSzPct val="110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Письмо Федеральной службы по надзору в сфере образования и науки от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27.12.2017г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.  №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file"/>
              </a:rPr>
              <a:t>10-870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«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направлении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документов, рекомендуемых к использованию при организации и проведении государственной итоговой аттестации по образовательным программам основного общего и среднего общего образования в 2018 году».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SzPct val="110000"/>
              <a:buFont typeface="Wingdings" panose="05000000000000000000" pitchFamily="2" charset="2"/>
              <a:buChar char="ü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ch4.org.ru/files/pages/3071_GIA_-2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57166"/>
            <a:ext cx="928693" cy="120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446730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НОРМАТИВНЫЕ ПРАВОВЫЕ ДОКУМЕНТЫ РЕГИОНАЛЬНОГО УРОВНЯ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060848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0099"/>
                </a:solidFill>
                <a:latin typeface="Georgia" pitchFamily="18" charset="0"/>
                <a:cs typeface="Times New Roman" panose="02020603050405020304" pitchFamily="18" charset="0"/>
              </a:rPr>
              <a:t>Приказ минобразования Ростовской области 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от 30.12.2016 г. № </a:t>
            </a:r>
            <a:r>
              <a:rPr lang="ru-RU" sz="2000" b="1" dirty="0">
                <a:latin typeface="Georgia" pitchFamily="18" charset="0"/>
                <a:cs typeface="Times New Roman" panose="02020603050405020304" pitchFamily="18" charset="0"/>
              </a:rPr>
              <a:t>897 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>
                <a:latin typeface="Georgia" pitchFamily="18" charset="0"/>
                <a:cs typeface="Times New Roman" panose="02020603050405020304" pitchFamily="18" charset="0"/>
              </a:rPr>
              <a:t>Об 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утверждении организационной </a:t>
            </a:r>
            <a:r>
              <a:rPr lang="ru-RU" sz="2000" b="1" dirty="0">
                <a:latin typeface="Georgia" pitchFamily="18" charset="0"/>
                <a:cs typeface="Times New Roman" panose="02020603050405020304" pitchFamily="18" charset="0"/>
              </a:rPr>
              <a:t>схемы проведения государственной итоговой 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аттестации по </a:t>
            </a:r>
            <a:r>
              <a:rPr lang="ru-RU" sz="2000" b="1" dirty="0">
                <a:latin typeface="Georgia" pitchFamily="18" charset="0"/>
                <a:cs typeface="Times New Roman" panose="02020603050405020304" pitchFamily="18" charset="0"/>
              </a:rPr>
              <a:t>образовательным программам среднего общего образования на территории Ростовской области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b="1" dirty="0">
              <a:latin typeface="Georgia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0099"/>
                </a:solidFill>
                <a:latin typeface="Georgia" pitchFamily="18" charset="0"/>
                <a:cs typeface="Times New Roman" panose="02020603050405020304" pitchFamily="18" charset="0"/>
              </a:rPr>
              <a:t>Приказ минобразования Ростовской области </a:t>
            </a:r>
            <a:r>
              <a:rPr lang="ru-RU" sz="2000" b="1" dirty="0">
                <a:latin typeface="Georgia" pitchFamily="18" charset="0"/>
                <a:cs typeface="Times New Roman" panose="02020603050405020304" pitchFamily="18" charset="0"/>
              </a:rPr>
              <a:t>от 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25.12.2017г. № </a:t>
            </a:r>
            <a:r>
              <a:rPr lang="ru-RU" sz="2000" b="1" dirty="0">
                <a:latin typeface="Georgia" pitchFamily="18" charset="0"/>
                <a:cs typeface="Times New Roman" panose="02020603050405020304" pitchFamily="18" charset="0"/>
              </a:rPr>
              <a:t>931 «Об утверждении состава государственной экзаменационной комиссии Ростовской области для проведения государственной итоговой аттестации по образовательным программам среднего общего образования в 2018 году</a:t>
            </a:r>
            <a:r>
              <a:rPr lang="ru-RU" sz="2000" b="1" dirty="0" smtClean="0">
                <a:latin typeface="Georgia" pitchFamily="18" charset="0"/>
                <a:cs typeface="Times New Roman" panose="02020603050405020304" pitchFamily="18" charset="0"/>
              </a:rPr>
              <a:t>»;</a:t>
            </a:r>
            <a:endParaRPr lang="ru-RU" sz="2000" b="1" dirty="0"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ch4.org.ru/files/pages/3071_GIA_-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928693" cy="120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1797011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428736"/>
            <a:ext cx="8136904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минобразования Ростовской области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составов областной конфликтной комиссии, областной предметной комиссии (подкомиссий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минобразования Ростовской области </a:t>
            </a:r>
            <a:r>
              <a:rPr lang="ru-RU" sz="24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и открытии пунктов проведения экзаменов по каждому учебному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предмету;</a:t>
            </a:r>
          </a:p>
          <a:p>
            <a:pPr algn="just"/>
            <a:endParaRPr lang="ru-RU" sz="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минобразования Ростовской области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аккредитации граждан в качестве общественных наблюдателей при проведении государственной итоговой аттестации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образовательным программам среднего общего  образования  на территории Ростовской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ch4.org.ru/files/pages/3071_GIA_-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214290"/>
            <a:ext cx="828423" cy="1071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0046087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08372"/>
            <a:ext cx="8258204" cy="1039427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latin typeface="Georgia" pitchFamily="18" charset="0"/>
              </a:rPr>
              <a:t>НоРМАТИВНЫЕ</a:t>
            </a:r>
            <a:r>
              <a:rPr lang="ru-RU" sz="2800" b="1" dirty="0" smtClean="0">
                <a:latin typeface="Georgia" pitchFamily="18" charset="0"/>
              </a:rPr>
              <a:t>  ДОКУМЕНТЫ МУНИЦИПАЛЬНОГО УРОВНЯ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813690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lvl="0">
              <a:spcAft>
                <a:spcPts val="300"/>
              </a:spcAft>
              <a:buSzPct val="13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  <a:cs typeface="Times New Roman" panose="02020603050405020304" pitchFamily="18" charset="0"/>
              </a:rPr>
              <a:t>Приказ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«Об утверждении дорожной карты реализации ГИА 2018»</a:t>
            </a:r>
          </a:p>
          <a:p>
            <a:pPr marL="45720" lvl="0">
              <a:spcAft>
                <a:spcPts val="300"/>
              </a:spcAft>
              <a:buSzPct val="13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  <a:cs typeface="Times New Roman" panose="02020603050405020304" pitchFamily="18" charset="0"/>
              </a:rPr>
              <a:t>Приказ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 «О создании условий для проведения ГИА»</a:t>
            </a:r>
          </a:p>
          <a:p>
            <a:pPr marL="45720" lvl="0">
              <a:spcAft>
                <a:spcPts val="300"/>
              </a:spcAft>
              <a:buSzPct val="13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  <a:cs typeface="Times New Roman" panose="02020603050405020304" pitchFamily="18" charset="0"/>
              </a:rPr>
              <a:t>Приказ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 «О проверке технической готовности ППЭ»</a:t>
            </a:r>
          </a:p>
          <a:p>
            <a:pPr marL="45720">
              <a:spcAft>
                <a:spcPts val="300"/>
              </a:spcAft>
              <a:buSzPct val="13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  <a:cs typeface="Times New Roman" panose="02020603050405020304" pitchFamily="18" charset="0"/>
              </a:rPr>
              <a:t>Приказ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 «Об информационной безопасности»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ru-RU" sz="2400" dirty="0"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ch4.org.ru/files/pages/3071_GIA_-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928693" cy="120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8120688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Документы уровня образовательной организации, регламентирующие </a:t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проведение ГИА </a:t>
            </a:r>
            <a:endParaRPr lang="ru-RU" sz="2000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928802"/>
            <a:ext cx="8072494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0" indent="-263525">
              <a:spcAft>
                <a:spcPts val="300"/>
              </a:spcAft>
              <a:buSzPct val="13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  <a:cs typeface="Times New Roman" pitchFamily="18" charset="0"/>
              </a:rPr>
              <a:t>Приказ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 «Об утверждении дорожной карты реализации ГИА 2018»</a:t>
            </a:r>
          </a:p>
          <a:p>
            <a:pPr marL="263525" indent="-263525">
              <a:spcAft>
                <a:spcPts val="300"/>
              </a:spcAft>
              <a:buSzPct val="13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  <a:cs typeface="Times New Roman" pitchFamily="18" charset="0"/>
              </a:rPr>
              <a:t>Приказ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  «Об утверждении плана мероприятий по подготовке обучающихся к ЕГЭ»</a:t>
            </a:r>
          </a:p>
          <a:p>
            <a:pPr marL="263525" indent="-263525">
              <a:spcAft>
                <a:spcPts val="300"/>
              </a:spcAft>
              <a:buSzPct val="13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  <a:cs typeface="Times New Roman" pitchFamily="18" charset="0"/>
              </a:rPr>
              <a:t>Приказ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 «Об организации и проведении итогового сочинения (изложения) в ОО»</a:t>
            </a:r>
          </a:p>
          <a:p>
            <a:pPr marL="263525" indent="-263525">
              <a:spcAft>
                <a:spcPts val="300"/>
              </a:spcAft>
              <a:buSzPct val="13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  <a:cs typeface="Times New Roman" pitchFamily="18" charset="0"/>
              </a:rPr>
              <a:t>Приказ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  «О назначении ответственного за формирование базы ГИА»</a:t>
            </a:r>
          </a:p>
          <a:p>
            <a:pPr marL="263525" indent="-263525">
              <a:spcAft>
                <a:spcPts val="300"/>
              </a:spcAft>
              <a:buSzPct val="13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  <a:cs typeface="Times New Roman" pitchFamily="18" charset="0"/>
              </a:rPr>
              <a:t>Приказ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 «Об участии выпускников 9 и 11 классов ОО в ГИА»</a:t>
            </a:r>
          </a:p>
          <a:p>
            <a:pPr marL="263525" indent="-263525">
              <a:spcAft>
                <a:spcPts val="300"/>
              </a:spcAft>
              <a:buSzPct val="130000"/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99"/>
                </a:solidFill>
                <a:latin typeface="Georgia" pitchFamily="18" charset="0"/>
                <a:cs typeface="Times New Roman" pitchFamily="18" charset="0"/>
              </a:rPr>
              <a:t>Приказ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  «О сопровождении участников ЕГЭ»</a:t>
            </a:r>
          </a:p>
        </p:txBody>
      </p:sp>
      <p:pic>
        <p:nvPicPr>
          <p:cNvPr id="4" name="Picture 2" descr="http://sch4.org.ru/files/pages/3071_GIA_-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928693" cy="120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361"/>
            <a:ext cx="8784976" cy="6422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548680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ИНФОРМАЦИОННЫЕ РЕСУРСЫ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517810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Georgia" pitchFamily="18" charset="0"/>
              </a:rPr>
              <a:t>ИНФОРМАЦИОННОЕ </a:t>
            </a:r>
            <a:br>
              <a:rPr lang="ru-RU" sz="2800" b="1" dirty="0" smtClean="0">
                <a:latin typeface="Georgia" pitchFamily="18" charset="0"/>
              </a:rPr>
            </a:br>
            <a:r>
              <a:rPr lang="ru-RU" sz="2800" b="1" dirty="0" smtClean="0">
                <a:latin typeface="Georgia" pitchFamily="18" charset="0"/>
              </a:rPr>
              <a:t>ОБЕСПЕЧЕНИЕ</a:t>
            </a:r>
            <a:endParaRPr lang="ru-RU" sz="2800" b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14488"/>
            <a:ext cx="8572560" cy="4693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862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ü"/>
            </a:pP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  <a:hlinkClick r:id="rId2"/>
              </a:rPr>
              <a:t>www.минобрнауки.рф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 - Министерства образования и науки Российской Федерации</a:t>
            </a:r>
          </a:p>
          <a:p>
            <a:pPr marL="38862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ü"/>
            </a:pP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  <a:hlinkClick r:id="rId3"/>
              </a:rPr>
              <a:t>www.rostobrnadzor.ru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 - Региональная служба по надзору и контролю в сфере образования Ростовской области</a:t>
            </a:r>
          </a:p>
          <a:p>
            <a:pPr marL="38862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ü"/>
            </a:pP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  <a:hlinkClick r:id="rId4"/>
              </a:rPr>
              <a:t>www.rostobr.ru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 - Министерство образования Ростовской области</a:t>
            </a:r>
          </a:p>
          <a:p>
            <a:pPr marL="38862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ü"/>
            </a:pP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  <a:hlinkClick r:id="rId5"/>
              </a:rPr>
              <a:t>www.fipi.ru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 - Федеральный институт педагогических измерений</a:t>
            </a:r>
            <a:endParaRPr lang="ru-RU" sz="20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8862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ü"/>
            </a:pP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  <a:hlinkClick r:id="rId6"/>
              </a:rPr>
              <a:t>www.ege.edu.ru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 - официальный портал ЕГЭ</a:t>
            </a:r>
            <a:endParaRPr lang="ru-RU" sz="20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8862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ü"/>
            </a:pPr>
            <a:r>
              <a:rPr lang="ru-RU" sz="2000" b="1" dirty="0" err="1" smtClean="0">
                <a:solidFill>
                  <a:srgbClr val="002060"/>
                </a:solidFill>
                <a:latin typeface="Georgia" panose="02040502050405020303" pitchFamily="18" charset="0"/>
                <a:hlinkClick r:id="rId7"/>
              </a:rPr>
              <a:t>www.rustest.ru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 - ФГБУ «Федеральный центр тестирования»</a:t>
            </a:r>
            <a:endParaRPr lang="ru-RU" sz="2000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388620" indent="-34290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  <a:hlinkClick r:id="rId8"/>
              </a:rPr>
              <a:t>www.rcoi61.ru</a:t>
            </a:r>
            <a:r>
              <a:rPr lang="ru-RU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 – Ростовский областной центр обработки информации в сфере образования</a:t>
            </a:r>
          </a:p>
        </p:txBody>
      </p:sp>
      <p:pic>
        <p:nvPicPr>
          <p:cNvPr id="5" name="Picture 2" descr="http://sch4.org.ru/files/pages/3071_GIA_-20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285728"/>
            <a:ext cx="928693" cy="120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2910" y="1000108"/>
            <a:ext cx="807249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ПОМНИТЕ!!!</a:t>
            </a:r>
          </a:p>
          <a:p>
            <a:pPr algn="ctr"/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НОРМАТИВНОЕ ПРАВОВОЕ РЕГУЛИРОВАНИЕ –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ЗАЛОГ  УСПЕХА ПРОВЕДЕНИЯ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ГИА!!!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050" name="Picture 2" descr="http://www.kanschool4.ru/docs/Itogovaya%20attestaciya/oge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875012"/>
            <a:ext cx="2643206" cy="1982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sch4.org.ru/files/pages/3071_GIA_-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14290"/>
            <a:ext cx="928693" cy="120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3810047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ГЛОССАРИЙ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8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Закон</a:t>
            </a:r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 - это нормативный правовой акт, обладающий высшей юридической силой, принимаемый в особом законодательном порядке народом или парламентом, регулирующий наиболее важные общественные отношения.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8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Постановление</a:t>
            </a:r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 – один из видов подзаконных нормативно-правовых актов, принимаемых органом исполнительной власти.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8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Нормативно-правовой акт </a:t>
            </a:r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— это изданный в особом порядке правовой акт, принятый полномочным на то органом и содержащий правовые нормы.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8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Приказ –</a:t>
            </a:r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 это правовой акт, который издаётся единолично руководителем организации.</a:t>
            </a:r>
          </a:p>
          <a:p>
            <a:pPr>
              <a:buFont typeface="Wingdings" pitchFamily="2" charset="2"/>
              <a:buChar char="ü"/>
            </a:pPr>
            <a:r>
              <a:rPr lang="ru-RU" sz="8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ГИА</a:t>
            </a:r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 – государственная итоговая аттестация.</a:t>
            </a:r>
          </a:p>
          <a:p>
            <a:pPr>
              <a:buFont typeface="Wingdings" pitchFamily="2" charset="2"/>
              <a:buChar char="ü"/>
            </a:pPr>
            <a:r>
              <a:rPr lang="ru-RU" sz="8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ЕГЭ</a:t>
            </a:r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 – единый государственный экзамен.</a:t>
            </a:r>
          </a:p>
          <a:p>
            <a:pPr>
              <a:buFont typeface="Wingdings" pitchFamily="2" charset="2"/>
              <a:buChar char="ü"/>
            </a:pPr>
            <a:r>
              <a:rPr lang="ru-RU" sz="8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ОГЭ</a:t>
            </a:r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 – основной государственный экзамен.</a:t>
            </a:r>
          </a:p>
          <a:p>
            <a:pPr>
              <a:buFont typeface="Wingdings" pitchFamily="2" charset="2"/>
              <a:buChar char="ü"/>
            </a:pPr>
            <a:r>
              <a:rPr lang="ru-RU" sz="80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ГВЭ</a:t>
            </a:r>
            <a:r>
              <a:rPr lang="ru-RU" sz="8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  <a:cs typeface="Times New Roman" pitchFamily="18" charset="0"/>
              </a:rPr>
              <a:t> – государственный выпускной экзамен.</a:t>
            </a:r>
          </a:p>
          <a:p>
            <a:endParaRPr lang="ru-RU" dirty="0"/>
          </a:p>
        </p:txBody>
      </p:sp>
      <p:pic>
        <p:nvPicPr>
          <p:cNvPr id="4" name="Picture 2" descr="http://sch4.org.ru/files/pages/3071_GIA_-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928693" cy="120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548681"/>
            <a:ext cx="8229600" cy="216023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1">
                <a:lumMod val="40000"/>
                <a:lumOff val="60000"/>
              </a:schemeClr>
            </a:extrusionClr>
          </a:sp3d>
        </p:spPr>
        <p:txBody>
          <a:bodyPr>
            <a:normAutofit fontScale="92500"/>
          </a:bodyPr>
          <a:lstStyle/>
          <a:p>
            <a:pPr marL="114300" indent="0" algn="just">
              <a:buNone/>
            </a:pPr>
            <a:r>
              <a:rPr lang="ru-RU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Нормативное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правовое</a:t>
            </a:r>
            <a:r>
              <a:rPr lang="ru-RU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регулирование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это система деятельности, с помощью которой определяется мера наличной возможности самореализации субъекта права (полномочие и правомочие), возможность и обязанность действовать, поступать в соответствии с этой мерой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4340" name="Picture 4" descr="http://bookmirs.ru/media/Pic/9d92177d-eefa-11e5-9408-003048d502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96952"/>
            <a:ext cx="2081808" cy="312791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  <p:pic>
        <p:nvPicPr>
          <p:cNvPr id="14338" name="Picture 2" descr="http://static.ozone.ru/multimedia/books_covers/10118858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068960"/>
            <a:ext cx="2225874" cy="3125763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  <p:pic>
        <p:nvPicPr>
          <p:cNvPr id="14342" name="Picture 6" descr="http://militariorg.ucoz.ru/_pu/759/12816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996952"/>
            <a:ext cx="2403065" cy="3161928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</p:pic>
    </p:spTree>
    <p:extLst>
      <p:ext uri="{BB962C8B-B14F-4D97-AF65-F5344CB8AC3E}">
        <p14:creationId xmlns="" xmlns:p14="http://schemas.microsoft.com/office/powerpoint/2010/main" val="327416443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85918" y="3143248"/>
            <a:ext cx="3500462" cy="8640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РЕГИОНАЛЬНЫЙ УРОВЕНЬ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4357694"/>
            <a:ext cx="392909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МУНИЦИПАЛЬНЫЙ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УРОВЕНЬ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00694" y="5572140"/>
            <a:ext cx="3429024" cy="78581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УРОВЕНЬ ОО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000100" y="500042"/>
            <a:ext cx="7686700" cy="947757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Georgia" pitchFamily="18" charset="0"/>
              </a:rPr>
              <a:t>НОРМАТИВНОе</a:t>
            </a:r>
            <a:r>
              <a:rPr lang="ru-RU" sz="3200" b="1" dirty="0" smtClean="0">
                <a:latin typeface="Georgia" pitchFamily="18" charset="0"/>
              </a:rPr>
              <a:t> ПРАВОВОЕ ОБЕСПЕЧЕНИЕ ГИА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20" y="1857364"/>
            <a:ext cx="3071834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ФЕДЕРАЛЬНЫЙ УРОВЕНЬ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pic>
        <p:nvPicPr>
          <p:cNvPr id="9" name="Picture 2" descr="http://sch4.org.ru/files/pages/3071_GIA_-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928693" cy="120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Georgia" pitchFamily="18" charset="0"/>
              </a:rPr>
              <a:t>Нормативные  ПРАВОВЫЕ </a:t>
            </a:r>
            <a:br>
              <a:rPr lang="ru-RU" sz="2000" b="1" dirty="0" smtClean="0">
                <a:latin typeface="Georgia" pitchFamily="18" charset="0"/>
              </a:rPr>
            </a:br>
            <a:r>
              <a:rPr lang="ru-RU" sz="2000" b="1" dirty="0" smtClean="0">
                <a:latin typeface="Georgia" pitchFamily="18" charset="0"/>
              </a:rPr>
              <a:t>документы, регламентирующие  ГИА Федерального уровня</a:t>
            </a:r>
            <a:endParaRPr lang="ru-RU" sz="2000" b="1" dirty="0">
              <a:latin typeface="Georgia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12568"/>
          </a:xfrm>
        </p:spPr>
        <p:txBody>
          <a:bodyPr>
            <a:noAutofit/>
          </a:bodyPr>
          <a:lstStyle/>
          <a:p>
            <a:pPr>
              <a:buClrTx/>
              <a:buSzPct val="110000"/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0099"/>
                </a:solidFill>
                <a:latin typeface="Georgia" pitchFamily="18" charset="0"/>
                <a:cs typeface="Times New Roman" panose="02020603050405020304" pitchFamily="18" charset="0"/>
              </a:rPr>
              <a:t>Конституция Российской Федерации (РФ</a:t>
            </a: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0099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114300" indent="0" algn="just">
              <a:buClrTx/>
              <a:buSzPct val="110000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Ст.43</a:t>
            </a:r>
            <a:r>
              <a:rPr lang="ru-RU" sz="2000" b="1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  <a:cs typeface="Times New Roman" panose="02020603050405020304" pitchFamily="18" charset="0"/>
              </a:rPr>
              <a:t> Каждый имеет право на образование. </a:t>
            </a:r>
            <a:endParaRPr lang="ru-RU" sz="2000" dirty="0" smtClean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114300" indent="0" algn="just">
              <a:buClrTx/>
              <a:buSzPct val="110000"/>
              <a:buNone/>
            </a:pPr>
            <a:endParaRPr lang="ru-RU" sz="2000" dirty="0">
              <a:solidFill>
                <a:schemeClr val="tx1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just">
              <a:buClrTx/>
              <a:buSzPct val="110000"/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  <a:cs typeface="Times New Roman" pitchFamily="18" charset="0"/>
              </a:rPr>
              <a:t>Федеральный </a:t>
            </a:r>
            <a:r>
              <a:rPr lang="ru-RU" sz="2000" b="1" dirty="0">
                <a:solidFill>
                  <a:srgbClr val="000099"/>
                </a:solidFill>
                <a:latin typeface="Georgia" pitchFamily="18" charset="0"/>
                <a:cs typeface="Times New Roman" pitchFamily="18" charset="0"/>
              </a:rPr>
              <a:t>закон </a:t>
            </a: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  <a:cs typeface="Times New Roman" pitchFamily="18" charset="0"/>
              </a:rPr>
              <a:t>«Об образовании в Российской Федерации» от </a:t>
            </a:r>
            <a:r>
              <a:rPr lang="ru-RU" sz="2000" b="1" dirty="0">
                <a:solidFill>
                  <a:srgbClr val="000099"/>
                </a:solidFill>
                <a:latin typeface="Georgia" pitchFamily="18" charset="0"/>
                <a:cs typeface="Times New Roman" pitchFamily="18" charset="0"/>
              </a:rPr>
              <a:t>29 декабря 2012 г.  № </a:t>
            </a: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  <a:cs typeface="Times New Roman" pitchFamily="18" charset="0"/>
              </a:rPr>
              <a:t>273-ФЗ</a:t>
            </a:r>
            <a:endParaRPr lang="ru-RU" sz="2000" b="1" dirty="0">
              <a:solidFill>
                <a:srgbClr val="000099"/>
              </a:solidFill>
              <a:latin typeface="Georgia" pitchFamily="18" charset="0"/>
              <a:cs typeface="Times New Roman" pitchFamily="18" charset="0"/>
            </a:endParaRPr>
          </a:p>
          <a:p>
            <a:pPr marL="11430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Ст. 59. </a:t>
            </a:r>
            <a:r>
              <a:rPr lang="ru-RU" sz="2000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Итоговая аттестация</a:t>
            </a:r>
          </a:p>
          <a:p>
            <a:pPr marL="754380" lvl="1" indent="-342900" algn="just">
              <a:buClrTx/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Итоговая аттестация, завершающая освоение основных образовательных программ, является государственной итоговой аттестацией. </a:t>
            </a:r>
          </a:p>
          <a:p>
            <a:pPr marL="754380" lvl="1" indent="-342900" algn="just">
              <a:buClrTx/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Georgia" pitchFamily="18" charset="0"/>
                <a:cs typeface="Times New Roman" pitchFamily="18" charset="0"/>
              </a:rPr>
              <a:t>Государственная итоговая аттестация по образовательным программам среднего общего образования проводится в форме единого государственного экзамена.</a:t>
            </a:r>
          </a:p>
          <a:p>
            <a:pPr marL="114300" indent="0" algn="just">
              <a:buClrTx/>
              <a:buSzPct val="110000"/>
              <a:buNone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http://sch4.org.ru/files/pages/3071_GIA_-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928693" cy="120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1020250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214422"/>
            <a:ext cx="7143800" cy="490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500"/>
              </a:spcAft>
            </a:pP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Ст. 19.30. Нарушение требований к ведению образовательной деятельности и организации образовательного процесса</a:t>
            </a:r>
          </a:p>
          <a:p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п. 4 </a:t>
            </a:r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Умышленное искажение результатов государственной итоговой аттестации и предусмотренных законодательством об образовании олимпиад школьников, а равно нарушение установленного законодательством об образовании порядка проведения государственной итоговой аттестации -</a:t>
            </a:r>
          </a:p>
          <a:p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eorgia" pitchFamily="18" charset="0"/>
              </a:rPr>
              <a:t>влечет наложение административного штрафа на граждан в размере от 3 тысяч до 5 тысяч рублей; на должностных лиц - от 20 тысяч</a:t>
            </a:r>
          </a:p>
          <a:p>
            <a:endPara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Georgia" pitchFamily="18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Федеральный закон «О персональных данных» от 27.07.2006 № 152-ФЗ</a:t>
            </a:r>
          </a:p>
        </p:txBody>
      </p:sp>
      <p:pic>
        <p:nvPicPr>
          <p:cNvPr id="3" name="Picture 6" descr="http://www.auto-edu.ru/pars_docs/refs/14/13489/13489_html_m1d8cd39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429520" y="1428736"/>
            <a:ext cx="1500166" cy="222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0099"/>
                </a:solidFill>
                <a:latin typeface="Georgia" pitchFamily="18" charset="0"/>
              </a:rPr>
              <a:t>Федеральный закон «Кодекс Российской Федерации об административных  правонарушениях» от 30.12.2001 № 195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57158" y="1285860"/>
            <a:ext cx="8147050" cy="354806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ClrTx/>
              <a:buSzPct val="110000"/>
              <a:buFont typeface="Wingdings" panose="05000000000000000000" pitchFamily="2" charset="2"/>
              <a:buChar char="ü"/>
            </a:pPr>
            <a:r>
              <a:rPr lang="ru-RU" sz="9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Постановление Правительства Российской Федерации от 31.08.2013 № </a:t>
            </a:r>
            <a:r>
              <a:rPr lang="ru-RU" sz="9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755 </a:t>
            </a:r>
            <a:r>
              <a:rPr lang="ru-RU" sz="9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 федеральной информационной системе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образования, и приема граждан в образовательные организации для получения среднего профессионального и высшего образования и региональных информационных системах обеспечения проведения государственной итоговой аттестации обучающихся, освоивших основные образовательные программы основного общего и среднего общего образования</a:t>
            </a:r>
            <a:r>
              <a:rPr lang="ru-RU" sz="9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9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sch4.org.ru/files/pages/3071_GIA_-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4" y="214290"/>
            <a:ext cx="717966" cy="9286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9980562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5720" y="1357298"/>
            <a:ext cx="8229600" cy="4373563"/>
          </a:xfrm>
        </p:spPr>
        <p:txBody>
          <a:bodyPr/>
          <a:lstStyle/>
          <a:p>
            <a:pPr algn="just">
              <a:buClrTx/>
              <a:buSzPct val="110000"/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Порядок проведения государственной итоговой аттестации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образовательным программам среднего общего образования, утвержденный приказом Минобрнауки России от 26.12.2013 г. № 1400 (зарегистрирован Минюстом России 03.02.2014, регистрационный № 31205)</a:t>
            </a:r>
            <a:endParaRPr lang="ru-RU" dirty="0"/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528392" cy="2837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sch4.org.ru/files/pages/3071_GIA_-2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3" y="214290"/>
            <a:ext cx="785817" cy="1016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7854585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752600"/>
            <a:ext cx="8507413" cy="4373563"/>
          </a:xfrm>
        </p:spPr>
        <p:txBody>
          <a:bodyPr/>
          <a:lstStyle/>
          <a:p>
            <a:pPr algn="just">
              <a:buClrTx/>
              <a:buSzPct val="1100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Приказ Министерства образования и науки Российской Федерации от 06.04.2017 г. №312 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внесении изменений в Порядок аккредитации граждан в качестве общественных наблюдателей  при проведении государственной итоговой аттестации по образовательным программам основного общего и среднего общего образования, всероссийской олимпиады школьников и олимпиад школьников, утвержденный приказом Министерства образования и науки Российской Федерации от 28 июня 2013 г. № 491»;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://sch4.org.ru/files/pages/3071_GIA_-2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214290"/>
            <a:ext cx="928693" cy="1201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4066154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479</TotalTime>
  <Words>819</Words>
  <Application>Microsoft Office PowerPoint</Application>
  <PresentationFormat>Экран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Аптека</vt:lpstr>
      <vt:lpstr>Слайд 1</vt:lpstr>
      <vt:lpstr>ГЛОССАРИЙ</vt:lpstr>
      <vt:lpstr>Слайд 3</vt:lpstr>
      <vt:lpstr>НОРМАТИВНОе ПРАВОВОЕ ОБЕСПЕЧЕНИЕ ГИА</vt:lpstr>
      <vt:lpstr>Нормативные  ПРАВОВЫЕ  документы, регламентирующие  ГИА Федерального уровня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НОРМАТИВНЫЕ ПРАВОВЫЕ ДОКУМЕНТЫ РЕГИОНАЛЬНОГО УРОВНЯ</vt:lpstr>
      <vt:lpstr>Слайд 14</vt:lpstr>
      <vt:lpstr>НоРМАТИВНЫЕ  ДОКУМЕНТЫ МУНИЦИПАЛЬНОГО УРОВНЯ</vt:lpstr>
      <vt:lpstr>Документы уровня образовательной организации, регламентирующие  проведение ГИА </vt:lpstr>
      <vt:lpstr>Слайд 17</vt:lpstr>
      <vt:lpstr>ИНФОРМАЦИОННОЕ  ОБЕСПЕЧЕНИЕ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ПУ№ 46</dc:creator>
  <cp:lastModifiedBy>User</cp:lastModifiedBy>
  <cp:revision>49</cp:revision>
  <dcterms:created xsi:type="dcterms:W3CDTF">2018-02-05T08:15:54Z</dcterms:created>
  <dcterms:modified xsi:type="dcterms:W3CDTF">2018-02-10T11:27:35Z</dcterms:modified>
</cp:coreProperties>
</file>