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7" r:id="rId2"/>
    <p:sldId id="295" r:id="rId3"/>
    <p:sldId id="296" r:id="rId4"/>
    <p:sldId id="290" r:id="rId5"/>
    <p:sldId id="291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92" r:id="rId33"/>
    <p:sldId id="285" r:id="rId34"/>
    <p:sldId id="286" r:id="rId35"/>
    <p:sldId id="287" r:id="rId36"/>
    <p:sldId id="288" r:id="rId37"/>
    <p:sldId id="289" r:id="rId38"/>
    <p:sldId id="293" r:id="rId39"/>
    <p:sldId id="297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9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48730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3838D-5401-48A5-8A82-2035FE88C0BB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1048731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1048732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733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48734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718AF-2DEC-4551-B1D6-8D0B02FCA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2016 году проводился этот районный конкурс совместного изобразительного творчества взрослых и детей. Родители</a:t>
            </a:r>
            <a:r>
              <a:rPr lang="ru-RU" baseline="0" dirty="0" smtClean="0"/>
              <a:t> и дети </a:t>
            </a:r>
            <a:r>
              <a:rPr lang="ru-RU" dirty="0" smtClean="0"/>
              <a:t> нашей</a:t>
            </a:r>
            <a:r>
              <a:rPr lang="ru-RU" baseline="0" dirty="0" smtClean="0"/>
              <a:t> группы </a:t>
            </a:r>
            <a:r>
              <a:rPr lang="ru-RU" dirty="0" smtClean="0"/>
              <a:t>приняли в нем активное участие . Было представлено более 10 работ. Две из которых</a:t>
            </a:r>
            <a:r>
              <a:rPr lang="ru-RU" baseline="0" dirty="0" smtClean="0"/>
              <a:t> прошли отбор и приняли участие в финале конкурса.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718AF-2DEC-4551-B1D6-8D0B02FCA0F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36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 кого-то получалось чуть лучше….</a:t>
            </a:r>
            <a:endParaRPr lang="ru-RU" dirty="0"/>
          </a:p>
        </p:txBody>
      </p:sp>
      <p:sp>
        <p:nvSpPr>
          <p:cNvPr id="1048637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718AF-2DEC-4551-B1D6-8D0B02FCA0F2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40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 кого-то чуть хуже….</a:t>
            </a:r>
            <a:endParaRPr lang="ru-RU" dirty="0"/>
          </a:p>
        </p:txBody>
      </p:sp>
      <p:sp>
        <p:nvSpPr>
          <p:cNvPr id="1048641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718AF-2DEC-4551-B1D6-8D0B02FCA0F2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44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Но многие отнеслись очень добросовестно к заданию….</a:t>
            </a:r>
            <a:endParaRPr lang="ru-RU" dirty="0"/>
          </a:p>
        </p:txBody>
      </p:sp>
      <p:sp>
        <p:nvSpPr>
          <p:cNvPr id="1048645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718AF-2DEC-4551-B1D6-8D0B02FCA0F2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48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Дети</a:t>
            </a:r>
            <a:r>
              <a:rPr lang="ru-RU" baseline="0" dirty="0" smtClean="0"/>
              <a:t> на занятии по ИЗО тоже рисовали портреты своих мамочек.</a:t>
            </a:r>
            <a:endParaRPr lang="ru-RU" dirty="0"/>
          </a:p>
        </p:txBody>
      </p:sp>
      <p:sp>
        <p:nvSpPr>
          <p:cNvPr id="1048649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718AF-2DEC-4551-B1D6-8D0B02FCA0F2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54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Затем</a:t>
            </a:r>
            <a:r>
              <a:rPr lang="ru-RU" baseline="0" dirty="0" smtClean="0"/>
              <a:t> на занятии по художественно-эстетическому развитию  дети изготовили открытки-аппликации. В которые потом были вклеены портреты мам и детей. И  результат понравился всем - и родителям и детям!</a:t>
            </a:r>
            <a:endParaRPr lang="ru-RU" dirty="0"/>
          </a:p>
        </p:txBody>
      </p:sp>
      <p:sp>
        <p:nvSpPr>
          <p:cNvPr id="1048655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718AF-2DEC-4551-B1D6-8D0B02FCA0F2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58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Родители и дети группы приняли активное участив этом конкурсе. Работы были выполнены в различных техниках ( объемная поделка, рисунок, аппликация и др.)</a:t>
            </a:r>
            <a:endParaRPr lang="ru-RU" dirty="0"/>
          </a:p>
        </p:txBody>
      </p:sp>
      <p:sp>
        <p:nvSpPr>
          <p:cNvPr id="1048659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718AF-2DEC-4551-B1D6-8D0B02FCA0F2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67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Участники конкурса были награждены грамотами и дипломами </a:t>
            </a:r>
            <a:endParaRPr lang="ru-RU" dirty="0"/>
          </a:p>
        </p:txBody>
      </p:sp>
      <p:sp>
        <p:nvSpPr>
          <p:cNvPr id="1048668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718AF-2DEC-4551-B1D6-8D0B02FCA0F2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71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декабре 2017 г. был организован конкурс по оформлению детского сада к Новому году. В этом конкурсе приняли участие родители нашей</a:t>
            </a:r>
            <a:r>
              <a:rPr lang="ru-RU" baseline="0" dirty="0" smtClean="0"/>
              <a:t> группы. </a:t>
            </a:r>
            <a:endParaRPr lang="ru-RU" dirty="0"/>
          </a:p>
        </p:txBody>
      </p:sp>
      <p:sp>
        <p:nvSpPr>
          <p:cNvPr id="1048672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718AF-2DEC-4551-B1D6-8D0B02FCA0F2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76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1048677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718AF-2DEC-4551-B1D6-8D0B02FCA0F2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81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1048682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718AF-2DEC-4551-B1D6-8D0B02FCA0F2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Ержанин Эрик с мамой заняли 2 место.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718AF-2DEC-4551-B1D6-8D0B02FCA0F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85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1048686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718AF-2DEC-4551-B1D6-8D0B02FCA0F2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98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Конкурс проводился</a:t>
            </a:r>
            <a:r>
              <a:rPr lang="ru-RU" baseline="0" dirty="0" smtClean="0"/>
              <a:t> в группе в декабре 2016 г. На конкурс принимались творческие работы любых направлений художественного творчества родителей совместно с детьми.</a:t>
            </a:r>
            <a:endParaRPr lang="ru-RU" dirty="0"/>
          </a:p>
        </p:txBody>
      </p:sp>
      <p:sp>
        <p:nvSpPr>
          <p:cNvPr id="1048599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718AF-2DEC-4551-B1D6-8D0B02FCA0F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2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октябре 2017г  был объявлен садовский конкурс «Осенние фантазии», в котором родители и дети нашей группы приняли активное участие.</a:t>
            </a:r>
            <a:endParaRPr lang="ru-RU" dirty="0"/>
          </a:p>
        </p:txBody>
      </p:sp>
      <p:sp>
        <p:nvSpPr>
          <p:cNvPr id="1048603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718AF-2DEC-4551-B1D6-8D0B02FCA0F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6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1048607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718AF-2DEC-4551-B1D6-8D0B02FCA0F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20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рамках тематической недели в ноябре 2017г  «Достопримечательности города. Цирк» было проведено итоговое занятие «Аппликация  «Веселый клоун». Родители помогали в изображении клоуна, дети на занятии наклеивали детали ( пуговицы, бант, мыльные пузыри)</a:t>
            </a:r>
            <a:endParaRPr lang="ru-RU" dirty="0"/>
          </a:p>
        </p:txBody>
      </p:sp>
      <p:sp>
        <p:nvSpPr>
          <p:cNvPr id="1048621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718AF-2DEC-4551-B1D6-8D0B02FCA0F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24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 Дню матери был организован</a:t>
            </a:r>
            <a:r>
              <a:rPr lang="ru-RU" baseline="0" dirty="0" smtClean="0"/>
              <a:t> проект «</a:t>
            </a:r>
            <a:r>
              <a:rPr lang="ru-RU" baseline="0" dirty="0" err="1" smtClean="0"/>
              <a:t>Я-твое</a:t>
            </a:r>
            <a:r>
              <a:rPr lang="ru-RU" baseline="0" dirty="0" smtClean="0"/>
              <a:t> отражение» .</a:t>
            </a:r>
            <a:r>
              <a:rPr lang="ru-RU" dirty="0" smtClean="0"/>
              <a:t>Продуктом</a:t>
            </a:r>
            <a:r>
              <a:rPr lang="ru-RU" baseline="0" dirty="0" smtClean="0"/>
              <a:t> творческого проекта стали поздравительные открытки мамам к празднику «День матери» . Проект краткосрочный -2 недели. </a:t>
            </a:r>
            <a:endParaRPr lang="ru-RU" dirty="0"/>
          </a:p>
        </p:txBody>
      </p:sp>
      <p:sp>
        <p:nvSpPr>
          <p:cNvPr id="1048625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718AF-2DEC-4551-B1D6-8D0B02FCA0F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28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Родители получили задание нарисовать портрет своего ребенка….</a:t>
            </a:r>
            <a:endParaRPr lang="ru-RU" dirty="0"/>
          </a:p>
        </p:txBody>
      </p:sp>
      <p:sp>
        <p:nvSpPr>
          <p:cNvPr id="1048629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718AF-2DEC-4551-B1D6-8D0B02FCA0F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32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 родители старались  , как могли….</a:t>
            </a:r>
            <a:endParaRPr lang="ru-RU" dirty="0"/>
          </a:p>
        </p:txBody>
      </p:sp>
      <p:sp>
        <p:nvSpPr>
          <p:cNvPr id="1048633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718AF-2DEC-4551-B1D6-8D0B02FCA0F2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58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4858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C3E2-256C-4828-A0E9-21F14B4C6F33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104858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58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4B57E-F792-4673-A2BB-00AB2DE60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701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70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C3E2-256C-4828-A0E9-21F14B4C6F33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104870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70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4B57E-F792-4673-A2BB-00AB2DE60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96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9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C3E2-256C-4828-A0E9-21F14B4C6F33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104869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9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4B57E-F792-4673-A2BB-00AB2DE60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58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58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C3E2-256C-4828-A0E9-21F14B4C6F33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104859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59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4B57E-F792-4673-A2BB-00AB2DE60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88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8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C3E2-256C-4828-A0E9-21F14B4C6F33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104869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9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4B57E-F792-4673-A2BB-00AB2DE60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1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1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1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C3E2-256C-4828-A0E9-21F14B4C6F33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104861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1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4B57E-F792-4673-A2BB-00AB2DE60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722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723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724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725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72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C3E2-256C-4828-A0E9-21F14B4C6F33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1048727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728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4B57E-F792-4673-A2BB-00AB2DE60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706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C3E2-256C-4828-A0E9-21F14B4C6F33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1048707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70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4B57E-F792-4673-A2BB-00AB2DE60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C3E2-256C-4828-A0E9-21F14B4C6F33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104869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9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4B57E-F792-4673-A2BB-00AB2DE60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716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717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71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C3E2-256C-4828-A0E9-21F14B4C6F33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104871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72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4B57E-F792-4673-A2BB-00AB2DE60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710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1048711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712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C3E2-256C-4828-A0E9-21F14B4C6F33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1048713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71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4B57E-F792-4673-A2BB-00AB2DE60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577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578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FC3E2-256C-4828-A0E9-21F14B4C6F33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104857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4858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4B57E-F792-4673-A2BB-00AB2DE60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Заголовок 1"/>
          <p:cNvSpPr>
            <a:spLocks noGrp="1"/>
          </p:cNvSpPr>
          <p:nvPr>
            <p:ph type="ctrTitle"/>
          </p:nvPr>
        </p:nvSpPr>
        <p:spPr>
          <a:xfrm>
            <a:off x="685800" y="1285861"/>
            <a:ext cx="7772400" cy="231459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Организация совместной творческой деятельности детей и родителей  как одна из форм </a:t>
            </a:r>
            <a:r>
              <a:rPr lang="ru" sz="2400" dirty="0" smtClean="0"/>
              <a:t>взаимодействия</a:t>
            </a:r>
            <a:r>
              <a:rPr lang="en-US" altLang="ru" sz="2400" dirty="0" smtClean="0"/>
              <a:t> </a:t>
            </a:r>
            <a:r>
              <a:rPr lang="ru" altLang="ru" sz="2400" dirty="0" smtClean="0"/>
              <a:t>ДОУ</a:t>
            </a:r>
            <a:r>
              <a:rPr lang="en-US" altLang="ru" sz="2400" dirty="0" smtClean="0"/>
              <a:t> </a:t>
            </a:r>
            <a:r>
              <a:rPr lang="ru" altLang="ru" sz="2400" dirty="0" smtClean="0"/>
              <a:t>и</a:t>
            </a:r>
            <a:r>
              <a:rPr lang="en-US" altLang="ru" sz="2400" dirty="0" smtClean="0"/>
              <a:t> </a:t>
            </a:r>
            <a:r>
              <a:rPr lang="ru" altLang="ru" sz="2400" dirty="0" smtClean="0"/>
              <a:t>семьи</a:t>
            </a:r>
            <a:r>
              <a:rPr lang="ru-RU" altLang="ru" sz="2400" dirty="0" smtClean="0"/>
              <a:t> в интересах ребенка.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714744" y="357166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МБДОУ №26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86182" y="592933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 .Екатеринбург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86248" y="635795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2018г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357290" y="3071810"/>
            <a:ext cx="6357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Доклад-презентация на педагогическом совете №3                           « Взаимодействие детского сада и семьи в интересах                                        ребенка»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786578" y="4500570"/>
            <a:ext cx="178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Составила воспитатель Нестерова Т.Р.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Объемная поделка из природного материала</a:t>
            </a:r>
            <a:endParaRPr lang="ru-RU" sz="3600" dirty="0"/>
          </a:p>
        </p:txBody>
      </p:sp>
      <p:pic>
        <p:nvPicPr>
          <p:cNvPr id="2097157" name="Содержимое 3" descr="IMG_20171122_095649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214422"/>
            <a:ext cx="8143932" cy="538324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Пингвин из баклажана</a:t>
            </a:r>
            <a:endParaRPr lang="ru-RU" sz="3600" dirty="0"/>
          </a:p>
        </p:txBody>
      </p:sp>
      <p:pic>
        <p:nvPicPr>
          <p:cNvPr id="2097158" name="Содержимое 3" descr="IMG_7093 - коп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142984"/>
            <a:ext cx="6148503" cy="555470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/>
              <a:t>Ок</a:t>
            </a:r>
            <a:endParaRPr lang="ru-RU"/>
          </a:p>
        </p:txBody>
      </p:sp>
      <p:pic>
        <p:nvPicPr>
          <p:cNvPr id="2097159" name="Содержимое 3" descr="IMG_7092 - коп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285728"/>
            <a:ext cx="4286280" cy="5991212"/>
          </a:xfrm>
        </p:spPr>
      </p:pic>
      <p:sp>
        <p:nvSpPr>
          <p:cNvPr id="7" name="TextBox 6"/>
          <p:cNvSpPr txBox="1"/>
          <p:nvPr/>
        </p:nvSpPr>
        <p:spPr>
          <a:xfrm>
            <a:off x="5643570" y="642918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Композиция из фруктов</a:t>
            </a:r>
            <a:endParaRPr lang="ru-RU" sz="2400" dirty="0"/>
          </a:p>
        </p:txBody>
      </p:sp>
      <p:sp>
        <p:nvSpPr>
          <p:cNvPr id="45060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2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4" name="AutoShape 8" descr="Картинки по запросу кисть винограда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5065" name="Picture 9" descr="C:\Users\Администратор\Desktop\Без назван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500306"/>
            <a:ext cx="2419350" cy="1895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Совместная аппликация «Веселый клоун»</a:t>
            </a:r>
            <a:endParaRPr lang="ru-RU" sz="3600" dirty="0"/>
          </a:p>
        </p:txBody>
      </p:sp>
      <p:pic>
        <p:nvPicPr>
          <p:cNvPr id="2097160" name="Содержимое 5" descr="IMG_20171107_18205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85786" y="928670"/>
            <a:ext cx="3299844" cy="4525963"/>
          </a:xfrm>
        </p:spPr>
      </p:pic>
      <p:pic>
        <p:nvPicPr>
          <p:cNvPr id="2097161" name="Содержимое 6" descr="IMG_20171109_115747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572000" y="928670"/>
            <a:ext cx="3904391" cy="4525963"/>
          </a:xfrm>
        </p:spPr>
      </p:pic>
      <p:sp>
        <p:nvSpPr>
          <p:cNvPr id="7" name="TextBox 6"/>
          <p:cNvSpPr txBox="1"/>
          <p:nvPr/>
        </p:nvSpPr>
        <p:spPr>
          <a:xfrm>
            <a:off x="642910" y="5572140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рамках тематической недели в ноябре 2017г  «Достопримечательности города. Цирк» было проведено итоговое занятие «Аппликация  «Веселый клоун». Родители помогали в изображении клоуна, дети на занятии наклеивали детали ( пуговицы, бант, мыльные пузыри)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Проект ко Дню матери-2017 «Я - твоё отражение»</a:t>
            </a:r>
            <a:endParaRPr lang="ru-RU" sz="3600" dirty="0"/>
          </a:p>
        </p:txBody>
      </p:sp>
      <p:pic>
        <p:nvPicPr>
          <p:cNvPr id="2097162" name="Содержимое 3" descr="IMG_20171124_132320 (2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4348" y="1142984"/>
            <a:ext cx="7543272" cy="4525963"/>
          </a:xfrm>
        </p:spPr>
      </p:pic>
      <p:sp>
        <p:nvSpPr>
          <p:cNvPr id="4" name="TextBox 3"/>
          <p:cNvSpPr txBox="1"/>
          <p:nvPr/>
        </p:nvSpPr>
        <p:spPr>
          <a:xfrm>
            <a:off x="857224" y="5786454"/>
            <a:ext cx="7429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 Дню матери в группе был организован проект «Я - твое отражение». Продуктом творческого проекта стали поздравительные открытки мамам к празднику «День матери» . Проект краткосрочный -2 недели. 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Дочка и мама</a:t>
            </a:r>
            <a:endParaRPr lang="ru-RU" sz="3200" dirty="0"/>
          </a:p>
        </p:txBody>
      </p:sp>
      <p:pic>
        <p:nvPicPr>
          <p:cNvPr id="2097163" name="Содержимое 3" descr="IMG_20171124_131210 (2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5786" y="1142984"/>
            <a:ext cx="7543272" cy="4525963"/>
          </a:xfrm>
        </p:spPr>
      </p:pic>
      <p:sp>
        <p:nvSpPr>
          <p:cNvPr id="5" name="TextBox 4"/>
          <p:cNvSpPr txBox="1"/>
          <p:nvPr/>
        </p:nvSpPr>
        <p:spPr>
          <a:xfrm>
            <a:off x="857224" y="5929330"/>
            <a:ext cx="742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Родители получили задание нарисовать портрет своего ребенка….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Сыночек и мамочка)))</a:t>
            </a:r>
            <a:endParaRPr lang="ru-RU" sz="3200" dirty="0"/>
          </a:p>
        </p:txBody>
      </p:sp>
      <p:pic>
        <p:nvPicPr>
          <p:cNvPr id="2097164" name="Содержимое 3" descr="IMG_20171124_13122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5786" y="1214422"/>
            <a:ext cx="7543272" cy="4525963"/>
          </a:xfrm>
        </p:spPr>
      </p:pic>
      <p:sp>
        <p:nvSpPr>
          <p:cNvPr id="4" name="TextBox 3"/>
          <p:cNvSpPr txBox="1"/>
          <p:nvPr/>
        </p:nvSpPr>
        <p:spPr>
          <a:xfrm>
            <a:off x="2714612" y="6000768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 родители старались  , как могли….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2097165" name="Содержимое 4" descr="IMG_20171124_131241 (2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910" y="1142984"/>
            <a:ext cx="8143932" cy="5357850"/>
          </a:xfrm>
        </p:spPr>
      </p:pic>
      <p:sp>
        <p:nvSpPr>
          <p:cNvPr id="4" name="Прямоугольник 3"/>
          <p:cNvSpPr/>
          <p:nvPr/>
        </p:nvSpPr>
        <p:spPr>
          <a:xfrm>
            <a:off x="2777214" y="285728"/>
            <a:ext cx="35895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У кого-то получалось чуть лучше….</a:t>
            </a:r>
            <a:endParaRPr lang="ru-RU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У кого-то чуть хуже….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97166" name="Содержимое 3" descr="IMG_20171124_13130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910" y="1000108"/>
            <a:ext cx="8215370" cy="5500726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Но многие отнеслись очень добросовестно к заданию.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2097167" name="Содержимое 3" descr="IMG_20171124_131345 (2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1500174"/>
            <a:ext cx="8072494" cy="514356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71504"/>
          </a:xfrm>
        </p:spPr>
        <p:txBody>
          <a:bodyPr/>
          <a:lstStyle/>
          <a:p>
            <a:r>
              <a:rPr lang="ru-RU" sz="2800" b="1" dirty="0" smtClean="0"/>
              <a:t>Вступление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8115328" cy="5286412"/>
          </a:xfrm>
        </p:spPr>
        <p:txBody>
          <a:bodyPr>
            <a:noAutofit/>
          </a:bodyPr>
          <a:lstStyle/>
          <a:p>
            <a:r>
              <a:rPr lang="ru-RU" sz="1200" dirty="0" smtClean="0"/>
              <a:t>Проблема взаимодействия ДОУ и семьи в последнее время попала в разряд самых актуальных. Изменившаяся современная семья (финансовое и социальное расслоение, обилие новейших социальных технологий, более широкие возможности получения образования и др.) заставляют искать новые формы взаимодействия, уйдя при этом от  скучных шаблонов. Нужно стремиться  не  поощрять принятие родителями позиции потребителя образовательных услуг, а помочь им стать ребенку настоящим другом и авторитетным наставником.  ДОУ должно построить работу так, чтобы родители понимали, что детский сад только помощник в воспитании ребенка, потому они не должны перекладывать всю ответственность на педагогов и устраняться от воспитательно-образовательного процесса, а стремиться стать его равноправными участником.</a:t>
            </a:r>
          </a:p>
          <a:p>
            <a:r>
              <a:rPr lang="ru-RU" sz="1200" dirty="0" smtClean="0"/>
              <a:t> </a:t>
            </a:r>
          </a:p>
          <a:p>
            <a:r>
              <a:rPr lang="ru-RU" sz="1200" dirty="0" smtClean="0"/>
              <a:t>           Цель, которую я поставила перед собой  в организации взаимодействия с  родителями воспитанников группы следующая:</a:t>
            </a:r>
          </a:p>
          <a:p>
            <a:r>
              <a:rPr lang="ru-RU" sz="1200" dirty="0" smtClean="0"/>
              <a:t>   «Создание единого образовательного пространства  «Детский  сад +семья».</a:t>
            </a:r>
          </a:p>
          <a:p>
            <a:r>
              <a:rPr lang="ru-RU" sz="1200" dirty="0" smtClean="0"/>
              <a:t>       В работе с родителями решаются следующие, выделенные мной, как приоритетные, задачи:</a:t>
            </a:r>
          </a:p>
          <a:p>
            <a:r>
              <a:rPr lang="ru-RU" sz="1200" dirty="0" smtClean="0"/>
              <a:t>1.Повышение педагогической культуры родителей.</a:t>
            </a:r>
          </a:p>
          <a:p>
            <a:r>
              <a:rPr lang="ru-RU" sz="1200" dirty="0" smtClean="0"/>
              <a:t>2.Изучение и обобщение лучшего опыта семейного воспитания.</a:t>
            </a:r>
          </a:p>
          <a:p>
            <a:r>
              <a:rPr lang="ru-RU" sz="1200" dirty="0" smtClean="0"/>
              <a:t>3.Приобщение родителей к участию в жизни детского сада через поиск и внедрение наиболее эффективных форм работы.</a:t>
            </a:r>
          </a:p>
          <a:p>
            <a:r>
              <a:rPr lang="ru-RU" sz="1200" dirty="0" smtClean="0"/>
              <a:t> </a:t>
            </a:r>
          </a:p>
          <a:p>
            <a:r>
              <a:rPr lang="ru-RU" sz="1200" dirty="0" smtClean="0"/>
              <a:t>Проблемы, которые я выявила в процессе работы:</a:t>
            </a:r>
          </a:p>
          <a:p>
            <a:r>
              <a:rPr lang="ru-RU" sz="1200" dirty="0" smtClean="0"/>
              <a:t>1.	Принятие  родителями  позиции сторонних  наблюдателей и безучастных потребителей услуг. </a:t>
            </a:r>
          </a:p>
          <a:p>
            <a:r>
              <a:rPr lang="ru-RU" sz="1200" dirty="0" smtClean="0"/>
              <a:t>2.	Низкий уровень заинтересованности во взаимодействии с детским садом, который родители часто оправдывают нехваткой времени.</a:t>
            </a:r>
          </a:p>
          <a:p>
            <a:r>
              <a:rPr lang="ru-RU" sz="1200" dirty="0" smtClean="0"/>
              <a:t>    Одним из путей решения этих проблем  я вижу в  использовании творческих форм взаимодействия с родителями. Это организация совместной творческой деятельности детей и родителей. И как результат этой работы  - организация и проведение выставок совместных работ , оформление и представление  проектной  деятельности ,готовность родителей участвовать в творческих конкурсах.           </a:t>
            </a:r>
          </a:p>
          <a:p>
            <a:endParaRPr lang="ru-RU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Дети на занятии по ИЗО тоже рисовали портреты своих мамочек.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2097168" name="Содержимое 3" descr="IMG_20171124_13140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472" y="1071546"/>
            <a:ext cx="8143932" cy="5286412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Ребята тоже очень старались</a:t>
            </a:r>
            <a:endParaRPr lang="ru-RU" sz="3200" dirty="0"/>
          </a:p>
        </p:txBody>
      </p:sp>
      <p:pic>
        <p:nvPicPr>
          <p:cNvPr id="2097169" name="Содержимое 3" descr="IMG_20171124_1315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357298"/>
            <a:ext cx="7543272" cy="5072098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r>
              <a:rPr lang="ru-RU" sz="3600" dirty="0" smtClean="0"/>
              <a:t>Портрет мамы и сына</a:t>
            </a:r>
            <a:endParaRPr lang="ru-RU" sz="3600" dirty="0"/>
          </a:p>
        </p:txBody>
      </p:sp>
      <p:pic>
        <p:nvPicPr>
          <p:cNvPr id="2097170" name="Содержимое 3" descr="IMG_20171124_13143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214398"/>
            <a:ext cx="7929618" cy="5286436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Открытки</a:t>
            </a:r>
            <a:endParaRPr lang="ru-RU" dirty="0"/>
          </a:p>
        </p:txBody>
      </p:sp>
      <p:pic>
        <p:nvPicPr>
          <p:cNvPr id="2097171" name="Содержимое 4" descr="IMG_20171124_13233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85918" y="928670"/>
            <a:ext cx="5387305" cy="4668839"/>
          </a:xfrm>
        </p:spPr>
      </p:pic>
      <p:sp>
        <p:nvSpPr>
          <p:cNvPr id="4" name="TextBox 3"/>
          <p:cNvSpPr txBox="1"/>
          <p:nvPr/>
        </p:nvSpPr>
        <p:spPr>
          <a:xfrm>
            <a:off x="1142976" y="5643579"/>
            <a:ext cx="7215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Затем на занятии по художественно-эстетическому развитию  дети изготовили открытки – аппликации , в которые потом были вклеены портреты мам и детей. И  результат понравился всем - и родителям и детям!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Конкурс «Новогодние фантазии»</a:t>
            </a:r>
            <a:endParaRPr lang="ru-RU" sz="3200" dirty="0"/>
          </a:p>
        </p:txBody>
      </p:sp>
      <p:pic>
        <p:nvPicPr>
          <p:cNvPr id="2097172" name="Содержимое 3" descr="IMG_20171127_08552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43240" y="1000108"/>
            <a:ext cx="4786345" cy="5500726"/>
          </a:xfrm>
        </p:spPr>
      </p:pic>
      <p:sp>
        <p:nvSpPr>
          <p:cNvPr id="7" name="TextBox 6"/>
          <p:cNvSpPr txBox="1"/>
          <p:nvPr/>
        </p:nvSpPr>
        <p:spPr>
          <a:xfrm>
            <a:off x="714348" y="1214422"/>
            <a:ext cx="20002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декабре 2017г в садике проводился конкурс «Новогодние фантазии». Родители и дети группы приняли активное участив этом конкурсе. Работы были выполнены в различных техниках                   ( объемная поделка, рисунок, аппликация и др.)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Объемная поделка</a:t>
            </a:r>
            <a:endParaRPr lang="ru-RU" sz="3200" dirty="0"/>
          </a:p>
        </p:txBody>
      </p:sp>
      <p:pic>
        <p:nvPicPr>
          <p:cNvPr id="2097173" name="Содержимое 7" descr="IMG_20171227_143530_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pic>
        <p:nvPicPr>
          <p:cNvPr id="2097174" name="Содержимое 9" descr="IMG_20171204_14433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2357430"/>
            <a:ext cx="4038600" cy="3071834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Рисунок</a:t>
            </a:r>
            <a:endParaRPr lang="ru-RU" sz="3200" dirty="0"/>
          </a:p>
        </p:txBody>
      </p:sp>
      <p:pic>
        <p:nvPicPr>
          <p:cNvPr id="2097175" name="Содержимое 4" descr="IMG_20171227_143045_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41178" y="1714488"/>
            <a:ext cx="3270644" cy="4143403"/>
          </a:xfrm>
        </p:spPr>
      </p:pic>
      <p:pic>
        <p:nvPicPr>
          <p:cNvPr id="2097176" name="Содержимое 5" descr="IMG_20171227_143221_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1785926"/>
            <a:ext cx="4038600" cy="4071966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Аппликация</a:t>
            </a:r>
            <a:endParaRPr lang="ru-RU" sz="3200" dirty="0"/>
          </a:p>
        </p:txBody>
      </p:sp>
      <p:pic>
        <p:nvPicPr>
          <p:cNvPr id="2097177" name="Содержимое 4" descr="IMG_20171227_143255_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428868"/>
            <a:ext cx="4038600" cy="2928958"/>
          </a:xfrm>
        </p:spPr>
      </p:pic>
      <p:pic>
        <p:nvPicPr>
          <p:cNvPr id="2097178" name="Содержимое 5" descr="IMG_20171204_14421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428868"/>
            <a:ext cx="4038600" cy="2928958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Объемная поделка</a:t>
            </a:r>
            <a:endParaRPr lang="ru-RU" sz="3200" dirty="0"/>
          </a:p>
        </p:txBody>
      </p:sp>
      <p:pic>
        <p:nvPicPr>
          <p:cNvPr id="2097179" name="Содержимое 4" descr="IMG_20171227_143006_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2097180" name="Содержимое 5" descr="IMG_20171227_143313_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Коллаж</a:t>
            </a:r>
            <a:endParaRPr lang="ru-RU" dirty="0"/>
          </a:p>
        </p:txBody>
      </p:sp>
      <p:pic>
        <p:nvPicPr>
          <p:cNvPr id="2097181" name="Содержимое 5" descr="IMG_20171227_143142_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pic>
        <p:nvPicPr>
          <p:cNvPr id="2097182" name="Содержимое 7" descr="IMG_20171204_14425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118711" y="1600200"/>
            <a:ext cx="2715578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1300" dirty="0" smtClean="0"/>
              <a:t>Для современной молодежи, кем является больший контингент родителей воспитанников детского сада характерны мотивы самоутверждения, достижений, ощущения собственной значимости, часто достигается это за счет собственного ребенка. Участие в  делах, приносящее всеобщую популярность, успех, как ребенка так и его родителей позволяет удовлетворить эти мотивы. Практика показывает, что даже  благодарственное письмо, грамота, демонстрация творческих работ в группе, на сайте  являются значимыми оценками и результатом достижений. </a:t>
            </a:r>
            <a:br>
              <a:rPr lang="ru-RU" sz="1300" dirty="0" smtClean="0"/>
            </a:br>
            <a:r>
              <a:rPr lang="ru-RU" sz="1300" dirty="0" smtClean="0"/>
              <a:t> Поэтому, с  целью морального стимулирования ,наиболее активные родители награждаются благодарственными письмами  от администрации МДОУ, грамотами  и   небольшими подарками.                                                                                                                         Некоторые родители с удовольствием участвуют в таких формах работы, которые уже становятся традиционными и вызывают огромный интерес детей, и желание родителей заниматься со своими детьми изобразительным искусством. Например, родители совместно с детьми участвуют в творческих конкурсах, которые проводятся на базе группы и на базе детского сада, принимают участие в оформлении помещений группы и детского сада, оформлении участка на улице  к различным праздникам и мероприятиям, принимают участие в проектной деятельности.                                                           </a:t>
            </a:r>
            <a:br>
              <a:rPr lang="ru-RU" sz="1300" dirty="0" smtClean="0"/>
            </a:br>
            <a:r>
              <a:rPr lang="ru-RU" sz="1300" dirty="0" smtClean="0"/>
              <a:t> </a:t>
            </a:r>
            <a:br>
              <a:rPr lang="ru-RU" sz="1300" dirty="0" smtClean="0"/>
            </a:br>
            <a:r>
              <a:rPr lang="ru-RU" sz="1300" dirty="0" smtClean="0"/>
              <a:t>   В моей презентации представлены результаты совместной творческой деятельности детей и их родителей за время моей работы  в качестве педагога  2 младшей группы МБДОУ №26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 </a:t>
            </a:r>
            <a:br>
              <a:rPr lang="ru-RU" sz="1200" dirty="0" smtClean="0"/>
            </a:br>
            <a:r>
              <a:rPr lang="ru-RU" sz="1300" dirty="0" smtClean="0"/>
              <a:t>Предлагаю для просмотра презентацию.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Поделка</a:t>
            </a:r>
            <a:endParaRPr lang="ru-RU" sz="3200" dirty="0"/>
          </a:p>
        </p:txBody>
      </p:sp>
      <p:pic>
        <p:nvPicPr>
          <p:cNvPr id="2097183" name="Содержимое 4" descr="IMG_20171227_143100_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2097184" name="Содержимое 5" descr="IMG_20171227_143115_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Конкурс дизайн - проектов по новогоднему оформлению фойе детского сада.</a:t>
            </a:r>
            <a:endParaRPr lang="ru-RU" sz="2800" dirty="0"/>
          </a:p>
        </p:txBody>
      </p:sp>
      <p:pic>
        <p:nvPicPr>
          <p:cNvPr id="2097185" name="Содержимое 3" descr="IMG_20171127_08562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6248" y="1571612"/>
            <a:ext cx="2715578" cy="4525963"/>
          </a:xfrm>
        </p:spPr>
      </p:pic>
      <p:sp>
        <p:nvSpPr>
          <p:cNvPr id="4" name="TextBox 3"/>
          <p:cNvSpPr txBox="1"/>
          <p:nvPr/>
        </p:nvSpPr>
        <p:spPr>
          <a:xfrm>
            <a:off x="1357290" y="1714488"/>
            <a:ext cx="17859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декабре 2017г. был организован конкурс по оформлению детского сада к Новому году. В этом конкурсе приняли участие родители нашей группы. 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Был представлен и утвержден дизайн-проект</a:t>
            </a:r>
            <a:endParaRPr lang="ru-RU" sz="3200" dirty="0"/>
          </a:p>
        </p:txBody>
      </p:sp>
      <p:pic>
        <p:nvPicPr>
          <p:cNvPr id="4" name="Содержимое 3" descr="IMG_20180114_1823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Так было….</a:t>
            </a:r>
            <a:endParaRPr lang="ru-RU" sz="3200" dirty="0"/>
          </a:p>
        </p:txBody>
      </p:sp>
      <p:pic>
        <p:nvPicPr>
          <p:cNvPr id="2097186" name="Содержимое 4" descr="IMG-20171227-WA000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2097187" name="Содержимое 5" descr="IMG-20171227-WA000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…и так стало!</a:t>
            </a:r>
            <a:endParaRPr lang="ru-RU" sz="3200" dirty="0"/>
          </a:p>
        </p:txBody>
      </p:sp>
      <p:pic>
        <p:nvPicPr>
          <p:cNvPr id="2097188" name="Содержимое 4" descr="IMG-20171227-WA0003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2097189" name="Содержимое 5" descr="IMG-20171227-WA0002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Вместе украшали группу к Новому году</a:t>
            </a:r>
            <a:endParaRPr lang="ru-RU" sz="3200" dirty="0"/>
          </a:p>
        </p:txBody>
      </p:sp>
      <p:pic>
        <p:nvPicPr>
          <p:cNvPr id="2097190" name="Содержимое 3" descr="IMG_20171227_143341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Вместе оформляли участок</a:t>
            </a:r>
            <a:endParaRPr lang="ru-RU" sz="3200" dirty="0"/>
          </a:p>
        </p:txBody>
      </p:sp>
      <p:pic>
        <p:nvPicPr>
          <p:cNvPr id="2097191" name="Содержимое 3" descr="IMG_20161129_11393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Вместе оформляли новогоднюю сказку</a:t>
            </a:r>
            <a:endParaRPr lang="ru-RU" sz="3200" dirty="0"/>
          </a:p>
        </p:txBody>
      </p:sp>
      <p:pic>
        <p:nvPicPr>
          <p:cNvPr id="2097192" name="Содержимое 3" descr="IMG_20171220_18514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0364" y="1600200"/>
            <a:ext cx="7543272" cy="4525963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357298"/>
            <a:ext cx="67151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Родители с удовольствием участвуют в подобных формах работы , как совместное изобразительное творчество.  Организация совместной творческой деятельности вызывает большой  интерес детей и желание родителей заниматься со своими детьми изобразительным искусством. </a:t>
            </a:r>
            <a:endParaRPr lang="ru-RU" sz="28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0" y="0"/>
            <a:ext cx="9144000" cy="49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Заключительная часть.  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Для того ,что бы взаимодействие с родителями давало положительные результаты нужно использовать разнообразные формы работы с семьями воспитанников:   анкетирования, родительские собрания, индивидуальные и групповые консультации ,проведение «мастер-классов», совместных праздников, «круглых столов» ,использование уголков родителей в группе для наглядной агитации по вопросам воспитания и оздоровления детей .              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Исходя из своего опыта работы, считаю результативными следующие основные приемы взаимодействия с родителями: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	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Доброжелательный стиль общения педагогов с родителями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Позитивный настрой на общение является тем самым прочным фундаментом, на котором строится вся работа педагогов группы с родителями. В общении воспитателя с родителями неуместны категоричность, требовательный тон.. Педагог общается с родителями ежедневно, и именно от него зависит, каким будет отношение семьи к детскому саду в целом. Ежедневное доброжелательное взаимодействие педагогов с родителями значит гораздо больше, чем отдельное хорошо проведенное мероприятие.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	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Индивидуальный подход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Необходим  не только в работе с детьми, но и в работе с родителями. Воспитатель, общаясь с родителями, должен чувствовать ситуацию, настроение мамы или папы. Здесь и пригодится человеческое и педагогическое умение воспитателя успокоить родителя, посочувствовать и вместе подумать, как помочь ребенку в той или иной ситуации.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	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Сотрудничество, а не наставничество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Современные мамы и папы в большинстве своем люди грамотные, осведомленные .Поэтому позиция наставления сегодня вряд ли принесет положительные результаты. Гораздо эффективнее будут создание атмосферы взаимопомощи и поддержки семьи в сложных педагогических ситуациях, демонстрация заинтересованности коллектива детского сада разобраться в проблемах семьи и искреннее желание помочь.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	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Готовимся серьезно.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Любое, даже самое небольшое мероприятие по работе с родителями необходимо тщательно и серьезно готовить. Главное в этой работе – качество, а не количество 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	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Динамичность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Детский сад сегодня должен быстро реагировать на изменения социального состава родителей, их образовательные потребности и воспитательные запросы. В зависимости от этого должны меняться формы и направления работы детского сада с семьей.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Конкурс «Сказки дедушки Корнея»</a:t>
            </a:r>
            <a:endParaRPr lang="ru-RU" sz="3600" dirty="0"/>
          </a:p>
        </p:txBody>
      </p:sp>
      <p:pic>
        <p:nvPicPr>
          <p:cNvPr id="4" name="Содержимое 3" descr="2018-01-09 16-26-0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488" y="1428736"/>
            <a:ext cx="6034617" cy="4525963"/>
          </a:xfrm>
        </p:spPr>
      </p:pic>
      <p:sp>
        <p:nvSpPr>
          <p:cNvPr id="5" name="Прямоугольник 4"/>
          <p:cNvSpPr/>
          <p:nvPr/>
        </p:nvSpPr>
        <p:spPr>
          <a:xfrm>
            <a:off x="214282" y="1428736"/>
            <a:ext cx="250033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2016 году проводился этот районный конкурс совместного изобразительного творчества взрослых и детей. Родители и дети  нашей группы приняли в нем активное участие. Было представлено более 10 работ. Две из которых прошли отбор и приняли участие в финале конкурса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Работа-призер</a:t>
            </a:r>
            <a:endParaRPr lang="ru-RU" sz="3600" dirty="0"/>
          </a:p>
        </p:txBody>
      </p:sp>
      <p:pic>
        <p:nvPicPr>
          <p:cNvPr id="6" name="Содержимое 5" descr="2018-01-09 16-25-1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8728" y="1214422"/>
            <a:ext cx="6103477" cy="4525963"/>
          </a:xfrm>
        </p:spPr>
      </p:pic>
      <p:sp>
        <p:nvSpPr>
          <p:cNvPr id="9" name="Прямоугольник 8"/>
          <p:cNvSpPr/>
          <p:nvPr/>
        </p:nvSpPr>
        <p:spPr>
          <a:xfrm>
            <a:off x="2214546" y="5929330"/>
            <a:ext cx="6000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Ержанин Эрик с мамой заняли 2 место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Конкурс совместных поделок «Символ года –Петушок »</a:t>
            </a:r>
            <a:endParaRPr lang="ru-RU" sz="3600" dirty="0"/>
          </a:p>
        </p:txBody>
      </p:sp>
      <p:pic>
        <p:nvPicPr>
          <p:cNvPr id="2097153" name="Содержимое 3" descr="IMG_20161223_142734 Копирование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00298" y="1428736"/>
            <a:ext cx="6019568" cy="4525963"/>
          </a:xfrm>
        </p:spPr>
      </p:pic>
      <p:sp>
        <p:nvSpPr>
          <p:cNvPr id="4" name="Прямоугольник 3"/>
          <p:cNvSpPr/>
          <p:nvPr/>
        </p:nvSpPr>
        <p:spPr>
          <a:xfrm>
            <a:off x="285720" y="1500174"/>
            <a:ext cx="192882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Конкурс проводился в группе в декабре 2016 г. На конкурс принимались творческие работы любых направлений художественного творчества родителей совместно с детьми.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Конкурс «Осенние фантазии»</a:t>
            </a:r>
            <a:endParaRPr lang="ru-RU" sz="3600" dirty="0"/>
          </a:p>
        </p:txBody>
      </p:sp>
      <p:pic>
        <p:nvPicPr>
          <p:cNvPr id="2097154" name="Содержимое 3" descr="IMG-20171005-WA000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86050" y="1071546"/>
            <a:ext cx="3394472" cy="4525963"/>
          </a:xfrm>
        </p:spPr>
      </p:pic>
      <p:sp>
        <p:nvSpPr>
          <p:cNvPr id="4" name="Прямоугольник 3"/>
          <p:cNvSpPr/>
          <p:nvPr/>
        </p:nvSpPr>
        <p:spPr>
          <a:xfrm>
            <a:off x="1500166" y="5715015"/>
            <a:ext cx="62151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октябре 2017г  был объявлен </a:t>
            </a:r>
            <a:r>
              <a:rPr lang="ru-RU" dirty="0" err="1" smtClean="0"/>
              <a:t>общесадовский</a:t>
            </a:r>
            <a:r>
              <a:rPr lang="ru-RU" dirty="0" smtClean="0"/>
              <a:t> конкурс «Осенние фантазии», в котором родители и дети нашей группы приняли активное участие. Были представлены работы в разных техниках исполнения.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Коллаж «Осенний дождик»</a:t>
            </a:r>
            <a:endParaRPr lang="ru-RU" sz="3600" dirty="0"/>
          </a:p>
        </p:txBody>
      </p:sp>
      <p:pic>
        <p:nvPicPr>
          <p:cNvPr id="2097155" name="Содержимое 3" descr="IMG_20171122_095600 (2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7224" y="1285860"/>
            <a:ext cx="7362693" cy="488904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Аппликации из осенних листьев</a:t>
            </a:r>
            <a:endParaRPr lang="ru-RU" sz="3600" dirty="0"/>
          </a:p>
        </p:txBody>
      </p:sp>
      <p:pic>
        <p:nvPicPr>
          <p:cNvPr id="2097156" name="Содержимое 3" descr="IMG_20171122_095638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357298"/>
            <a:ext cx="8286808" cy="5311781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</TotalTime>
  <Words>1109</Words>
  <Application>Microsoft Office PowerPoint</Application>
  <PresentationFormat>Экран (4:3)</PresentationFormat>
  <Paragraphs>113</Paragraphs>
  <Slides>39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Организация совместной творческой деятельности детей и родителей  как одна из форм взаимодействия ДОУ и семьи в интересах ребенка.</vt:lpstr>
      <vt:lpstr>Вступление</vt:lpstr>
      <vt:lpstr>Для современной молодежи, кем является больший контингент родителей воспитанников детского сада характерны мотивы самоутверждения, достижений, ощущения собственной значимости, часто достигается это за счет собственного ребенка. Участие в  делах, приносящее всеобщую популярность, успех, как ребенка так и его родителей позволяет удовлетворить эти мотивы. Практика показывает, что даже  благодарственное письмо, грамота, демонстрация творческих работ в группе, на сайте  являются значимыми оценками и результатом достижений.   Поэтому, с  целью морального стимулирования ,наиболее активные родители награждаются благодарственными письмами  от администрации МДОУ, грамотами  и   небольшими подарками.                                                                                                                         Некоторые родители с удовольствием участвуют в таких формах работы, которые уже становятся традиционными и вызывают огромный интерес детей, и желание родителей заниматься со своими детьми изобразительным искусством. Например, родители совместно с детьми участвуют в творческих конкурсах, которые проводятся на базе группы и на базе детского сада, принимают участие в оформлении помещений группы и детского сада, оформлении участка на улице  к различным праздникам и мероприятиям, принимают участие в проектной деятельности.                                                                 В моей презентации представлены результаты совместной творческой деятельности детей и их родителей за время моей работы  в качестве педагога  2 младшей группы МБДОУ №26   Предлагаю для просмотра презентацию. </vt:lpstr>
      <vt:lpstr>Конкурс «Сказки дедушки Корнея»</vt:lpstr>
      <vt:lpstr>Работа-призер</vt:lpstr>
      <vt:lpstr>Конкурс совместных поделок «Символ года –Петушок »</vt:lpstr>
      <vt:lpstr>Конкурс «Осенние фантазии»</vt:lpstr>
      <vt:lpstr>Коллаж «Осенний дождик»</vt:lpstr>
      <vt:lpstr>Аппликации из осенних листьев</vt:lpstr>
      <vt:lpstr>Объемная поделка из природного материала</vt:lpstr>
      <vt:lpstr>Пингвин из баклажана</vt:lpstr>
      <vt:lpstr>Ок</vt:lpstr>
      <vt:lpstr>Совместная аппликация «Веселый клоун»</vt:lpstr>
      <vt:lpstr>Проект ко Дню матери-2017 «Я - твоё отражение»</vt:lpstr>
      <vt:lpstr>Дочка и мама</vt:lpstr>
      <vt:lpstr>Сыночек и мамочка)))</vt:lpstr>
      <vt:lpstr> </vt:lpstr>
      <vt:lpstr>У кого-то чуть хуже…. </vt:lpstr>
      <vt:lpstr>Но многие отнеслись очень добросовестно к заданию. </vt:lpstr>
      <vt:lpstr>Дети на занятии по ИЗО тоже рисовали портреты своих мамочек. </vt:lpstr>
      <vt:lpstr>Ребята тоже очень старались</vt:lpstr>
      <vt:lpstr>Портрет мамы и сына</vt:lpstr>
      <vt:lpstr>Открытки</vt:lpstr>
      <vt:lpstr>Конкурс «Новогодние фантазии»</vt:lpstr>
      <vt:lpstr>Объемная поделка</vt:lpstr>
      <vt:lpstr>Рисунок</vt:lpstr>
      <vt:lpstr>Аппликация</vt:lpstr>
      <vt:lpstr>Объемная поделка</vt:lpstr>
      <vt:lpstr>Коллаж</vt:lpstr>
      <vt:lpstr>Поделка</vt:lpstr>
      <vt:lpstr>Конкурс дизайн - проектов по новогоднему оформлению фойе детского сада.</vt:lpstr>
      <vt:lpstr>Был представлен и утвержден дизайн-проект</vt:lpstr>
      <vt:lpstr>Так было….</vt:lpstr>
      <vt:lpstr>…и так стало!</vt:lpstr>
      <vt:lpstr>Вместе украшали группу к Новому году</vt:lpstr>
      <vt:lpstr>Вместе оформляли участок</vt:lpstr>
      <vt:lpstr>Вместе оформляли новогоднюю сказку</vt:lpstr>
      <vt:lpstr>Слайд 38</vt:lpstr>
      <vt:lpstr>Слайд 39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матери-2016</dc:title>
  <dc:creator>DNA7 X64</dc:creator>
  <cp:lastModifiedBy>DNA7 X64</cp:lastModifiedBy>
  <cp:revision>35</cp:revision>
  <dcterms:created xsi:type="dcterms:W3CDTF">2018-01-07T05:39:40Z</dcterms:created>
  <dcterms:modified xsi:type="dcterms:W3CDTF">2018-04-05T18:11:55Z</dcterms:modified>
</cp:coreProperties>
</file>