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sldIdLst>
    <p:sldId id="256" r:id="rId3"/>
    <p:sldId id="261" r:id="rId4"/>
    <p:sldId id="262" r:id="rId5"/>
    <p:sldId id="257" r:id="rId6"/>
    <p:sldId id="258" r:id="rId7"/>
    <p:sldId id="260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011AF-71AB-4681-A42F-723DE42D440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9EF3-A2DF-4990-A1F9-500074427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3A77-841E-4CEE-95E2-9DFA665DC55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75AD-A72B-408B-A2B6-69740069E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714356"/>
            <a:ext cx="6715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детский сад № 14 г. Тверь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1928802"/>
            <a:ext cx="66437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Многофункциональная дидактическая игра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«Волшебный круг»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предназначена для детей 3-7 лет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АВТОРСКАЯ РАЗРАБОТКА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4643446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Секретарёва Анастасия Владимировна, воспитатель</a:t>
            </a:r>
          </a:p>
          <a:p>
            <a:pPr algn="ctr"/>
            <a:r>
              <a:rPr lang="ru-RU" dirty="0" smtClean="0"/>
              <a:t>без категории</a:t>
            </a:r>
          </a:p>
          <a:p>
            <a:pPr algn="ctr"/>
            <a:r>
              <a:rPr lang="ru-RU" dirty="0" smtClean="0"/>
              <a:t>Тверь, 2018г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4000528" cy="34163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Звуковая культура речи</a:t>
            </a:r>
            <a:endParaRPr lang="ru-RU" dirty="0" smtClean="0"/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звука(</a:t>
            </a:r>
            <a:r>
              <a:rPr lang="ru-RU" dirty="0" err="1" smtClean="0"/>
              <a:t>з</a:t>
            </a:r>
            <a:r>
              <a:rPr lang="ru-RU" dirty="0" smtClean="0"/>
              <a:t>, с, ж, </a:t>
            </a:r>
            <a:r>
              <a:rPr lang="ru-RU" dirty="0" err="1" smtClean="0"/>
              <a:t>ш</a:t>
            </a:r>
            <a:r>
              <a:rPr lang="ru-RU" dirty="0" smtClean="0"/>
              <a:t> и т.п.). По кругу вставляются маленькие карточки с картинками. Ребенку предлагается рассмотреть карточки и рассказать что на них нарисовано.</a:t>
            </a:r>
            <a:endParaRPr lang="ru-RU" sz="1600" dirty="0" smtClean="0"/>
          </a:p>
          <a:p>
            <a:pPr lvl="1"/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4221024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0313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Составь слово</a:t>
            </a:r>
          </a:p>
          <a:p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изображением. По кругу вставляются маленькие карточки с буквами. Ребенку предлагается рассмотреть карточки и рассказать что на них изображено. </a:t>
            </a:r>
          </a:p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143116"/>
            <a:ext cx="4939012" cy="4547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214422"/>
            <a:ext cx="3643338" cy="369331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Выбери фигуру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фигуры. По кругу вставляются маленькие карточки с картинками. Ребенку предлагается рассмотреть карточки и рассказать, что на них нарисовано.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09850" y="1948076"/>
            <a:ext cx="4263747" cy="37965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Выбери количество</a:t>
            </a:r>
            <a:endParaRPr lang="ru-RU" dirty="0" smtClean="0"/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цифры или количеством. По кругу вставляются маленькие карточки с картинками. Ребенку предлагается рассмотреть карточки и рассказать что на них нарисовано.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357430"/>
            <a:ext cx="4006568" cy="38741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33547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Примеры (сложение, вычитание)</a:t>
            </a:r>
            <a:endParaRPr lang="ru-RU" dirty="0" smtClean="0"/>
          </a:p>
          <a:p>
            <a:pPr algn="ctr"/>
            <a:endParaRPr lang="ru-RU" sz="1600" b="1" dirty="0" smtClean="0"/>
          </a:p>
          <a:p>
            <a:pPr lvl="1"/>
            <a:r>
              <a:rPr lang="ru-RU" dirty="0" smtClean="0"/>
              <a:t>I вариант</a:t>
            </a:r>
          </a:p>
          <a:p>
            <a:pPr lvl="1"/>
            <a:r>
              <a:rPr lang="ru-RU" dirty="0" smtClean="0"/>
              <a:t>Цент поля остается пустым. По кругу вставляются маленькие карточки с цифрами от 1 до 10 со знаками «-», «+» и «=». Педагог сам создать последовательность, что бы получился пример (например: 1+1=). Ребенку предлагается рассмотреть карточки и рассказать, что на них нарисовано и устно воспроизвести последовательность которую создал педагог. Затем ребенку предлагается решить пример и вставить карточку с нужной цифрой</a:t>
            </a:r>
          </a:p>
          <a:p>
            <a:pPr lvl="1"/>
            <a:endParaRPr lang="ru-RU" sz="1600" dirty="0" smtClean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143248"/>
            <a:ext cx="4172466" cy="35505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0313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lvl="1"/>
            <a:r>
              <a:rPr lang="ru-RU" dirty="0" smtClean="0"/>
              <a:t>II вариант</a:t>
            </a:r>
            <a:endParaRPr lang="ru-RU" sz="1600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цифры. По кругу вставляются маленькие карточки с цифрами от 1 до 10 со знаками «-», «+» и «=».  Ребенку предлагается рассмотреть карточки и рассказать, что на них нарисовано.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285992"/>
            <a:ext cx="5732908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Транспорт </a:t>
            </a:r>
            <a:endParaRPr lang="ru-RU" dirty="0" smtClean="0"/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символизирующим вид транспорта. По кругу вставляются маленькие карточки с картинками транспорта. Ребенку предлагается рассмотреть карточки и рассказать что на них нарисовано.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71744"/>
            <a:ext cx="4056347" cy="38576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Профессии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профессии. По кругу вставляются маленькие карточки с картинками </a:t>
            </a:r>
            <a:r>
              <a:rPr lang="ru-RU" dirty="0" err="1" smtClean="0"/>
              <a:t>отрибутов</a:t>
            </a:r>
            <a:r>
              <a:rPr lang="ru-RU" dirty="0" smtClean="0"/>
              <a:t> данной профессии. Ребенку предлагается рассмотреть карточки и рассказать что на них изображено.</a:t>
            </a:r>
          </a:p>
          <a:p>
            <a:pPr lvl="1"/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357430"/>
            <a:ext cx="4566647" cy="43043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Цикл жизни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животного(насекомого, растения). По кругу вставляются маленькие карточки с картинками цикла жизни. Ребенку предлагается рассмотреть карточки и рассказать что на них изображено.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500306"/>
            <a:ext cx="4135766" cy="39788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3714776" cy="39703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Что где растет</a:t>
            </a:r>
            <a:endParaRPr lang="ru-RU" dirty="0" smtClean="0"/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грядки(куста, дерева). По кругу вставляются маленькие карточки с картинками овощей, фруктов и ягод. Ребенку предлагается рассмотреть карточки и рассказать, что на них изображено.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00108"/>
            <a:ext cx="3855244" cy="41433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100010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643050"/>
            <a:ext cx="6215106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42900">
              <a:lnSpc>
                <a:spcPct val="150000"/>
              </a:lnSpc>
              <a:buAutoNum type="arabicPeriod"/>
            </a:pPr>
            <a:r>
              <a:rPr lang="ru-RU" dirty="0" smtClean="0"/>
              <a:t>Актуальность</a:t>
            </a:r>
          </a:p>
          <a:p>
            <a:pPr marL="180000" indent="-342900">
              <a:lnSpc>
                <a:spcPct val="150000"/>
              </a:lnSpc>
              <a:buAutoNum type="arabicPeriod"/>
            </a:pPr>
            <a:r>
              <a:rPr lang="ru-RU" dirty="0" smtClean="0"/>
              <a:t>Цели и задачи</a:t>
            </a:r>
          </a:p>
          <a:p>
            <a:pPr marL="180000" indent="-342900">
              <a:lnSpc>
                <a:spcPct val="150000"/>
              </a:lnSpc>
              <a:buAutoNum type="arabicPeriod"/>
            </a:pPr>
            <a:r>
              <a:rPr lang="ru-RU" dirty="0" smtClean="0"/>
              <a:t>Описание дидактической игры «Волшебный круг»</a:t>
            </a:r>
          </a:p>
          <a:p>
            <a:pPr marL="180000" indent="-342900">
              <a:lnSpc>
                <a:spcPct val="150000"/>
              </a:lnSpc>
              <a:buAutoNum type="arabicPeriod"/>
            </a:pPr>
            <a:r>
              <a:rPr lang="ru-RU" dirty="0" smtClean="0"/>
              <a:t>Методические рекомендации к дидактической игре «Волшебный круг»</a:t>
            </a:r>
          </a:p>
          <a:p>
            <a:pPr marL="180000" indent="-342900">
              <a:lnSpc>
                <a:spcPct val="150000"/>
              </a:lnSpc>
              <a:buAutoNum type="arabicPeriod"/>
            </a:pPr>
            <a:r>
              <a:rPr lang="ru-RU" dirty="0" smtClean="0"/>
              <a:t>Предлагаемые области применения дидактической игры «Волшебный круг»</a:t>
            </a:r>
          </a:p>
          <a:p>
            <a:pPr marL="180000" indent="-342900">
              <a:lnSpc>
                <a:spcPct val="150000"/>
              </a:lnSpc>
              <a:buAutoNum type="arabicPeriod"/>
            </a:pPr>
            <a:r>
              <a:rPr lang="ru-RU" dirty="0" smtClean="0"/>
              <a:t>Предполагаемый результат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Кто что ест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животного. По кругу вставляются маленькие карточки с вариантами питания животных. Ребенку предлагается рассмотреть карточки и рассказать, что на них изображено.</a:t>
            </a:r>
          </a:p>
          <a:p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357430"/>
            <a:ext cx="4314916" cy="41093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Чей малыш</a:t>
            </a:r>
            <a:endParaRPr lang="ru-RU" dirty="0" smtClean="0"/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детеныша того или иного животного. По кругу вставляются маленькие карточки с животными. Ребенку предлагается рассмотреть карточки и рассказать, что на них изображено.</a:t>
            </a:r>
          </a:p>
          <a:p>
            <a:pPr lvl="1"/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664" y="2428868"/>
            <a:ext cx="4029392" cy="41741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Времена года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времени года. По кругу вставляются маленькие карточки с признаками (птицы, забавы, вид спорта и </a:t>
            </a:r>
            <a:r>
              <a:rPr lang="ru-RU" dirty="0" err="1" smtClean="0"/>
              <a:t>т.п</a:t>
            </a:r>
            <a:r>
              <a:rPr lang="ru-RU" dirty="0" smtClean="0"/>
              <a:t>), соответствующими данному времени года. Ребенку предлагается рассмотреть карточки и рассказать, что на них изображено.</a:t>
            </a:r>
          </a:p>
          <a:p>
            <a:endParaRPr lang="ru-RU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3833046" cy="36057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Знакомство с народным изобразительным искусством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той или иной росписи. По кругу вставляются маленькие карточки с узорами. Ребенку предлагается рассмотреть карточки и рассказать что на них изображено.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428868"/>
            <a:ext cx="3949670" cy="37699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0313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Цвета радуги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радуги. По кругу вставляются маленькие карточки с изображением цветов. Ребенку предлагается рассмотреть карточки и рассказать, что на них изображено.</a:t>
            </a:r>
          </a:p>
          <a:p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285992"/>
            <a:ext cx="3792020" cy="36344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Теплый — холодный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В центр поля вставляется большая карточка символизирующая тепло или холод. По кругу вставляются маленькие карточки с изображением цветов. Ребенку предлагается рассмотреть карточки и рассказать, что на них изображено.</a:t>
            </a:r>
          </a:p>
          <a:p>
            <a:endParaRPr lang="ru-RU" dirty="0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357430"/>
            <a:ext cx="4246332" cy="41225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428604"/>
            <a:ext cx="5715040" cy="95410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Предполагаемый результаты: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357298"/>
            <a:ext cx="5429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 дошкольников будет развиваться познавательная активность;</a:t>
            </a:r>
          </a:p>
          <a:p>
            <a:endParaRPr lang="ru-RU" sz="900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словарь детей будет обогащаться;</a:t>
            </a:r>
          </a:p>
          <a:p>
            <a:endParaRPr lang="ru-RU" sz="900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будет развиваться мелкая моторика рук, целенаправленность действий;</a:t>
            </a:r>
          </a:p>
          <a:p>
            <a:endParaRPr lang="ru-RU" sz="900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будут развиваться интеллектуальные и познавательные способности у дошкольников;</a:t>
            </a:r>
          </a:p>
          <a:p>
            <a:endParaRPr lang="ru-RU" sz="900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 дошкольников будет формироваться положительно-эмоциональное отношение к выполнению задания.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52" y="235743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100010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1714488"/>
            <a:ext cx="650085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</a:t>
            </a:r>
            <a:r>
              <a:rPr lang="ru-RU" b="1" dirty="0" smtClean="0"/>
              <a:t>Учиться играя! </a:t>
            </a:r>
            <a:r>
              <a:rPr lang="ru-RU" dirty="0" smtClean="0"/>
              <a:t>Чтобы маленькие дети овладели необходимыми движениями, речью, разнообразными умениями и навыками, их надо этому научить.</a:t>
            </a:r>
          </a:p>
          <a:p>
            <a:endParaRPr lang="ru-RU" sz="1100" dirty="0" smtClean="0"/>
          </a:p>
          <a:p>
            <a:r>
              <a:rPr lang="ru-RU" dirty="0" smtClean="0"/>
              <a:t>            Для этого и была разработана многофункциональная дидактической игры «Волшебный круг». Дети играют, не подозревая, что осваивают какие-то знания, овладевают навыками действий с определенными предметами, учатся культуре общения друг с другом.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_bulletin-board--02_09-1920x1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150017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развитие интеллектуальных, познавательных способностей у дошкольников.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8860" y="228599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2714620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развивать </a:t>
            </a:r>
            <a:r>
              <a:rPr lang="ru-RU" dirty="0"/>
              <a:t>познавательную активность</a:t>
            </a:r>
            <a:r>
              <a:rPr lang="ru-RU" dirty="0" smtClean="0"/>
              <a:t>;</a:t>
            </a:r>
          </a:p>
          <a:p>
            <a:endParaRPr lang="ru-RU" sz="9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обогащать словарь детей</a:t>
            </a:r>
            <a:r>
              <a:rPr lang="ru-RU" dirty="0" smtClean="0"/>
              <a:t>;</a:t>
            </a:r>
          </a:p>
          <a:p>
            <a:endParaRPr lang="ru-RU" sz="9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развивать </a:t>
            </a:r>
            <a:r>
              <a:rPr lang="ru-RU" dirty="0"/>
              <a:t>мелкую моторику рук, целенаправленность </a:t>
            </a:r>
            <a:endParaRPr lang="ru-RU" dirty="0" smtClean="0"/>
          </a:p>
          <a:p>
            <a:r>
              <a:rPr lang="ru-RU" dirty="0" smtClean="0"/>
              <a:t>действий;</a:t>
            </a:r>
          </a:p>
          <a:p>
            <a:endParaRPr lang="ru-RU" sz="9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устанавливать </a:t>
            </a:r>
            <a:r>
              <a:rPr lang="ru-RU" dirty="0"/>
              <a:t>правильное соотношение между игрой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знаниями в жизни ребенка</a:t>
            </a:r>
            <a:r>
              <a:rPr lang="ru-RU" dirty="0" smtClean="0"/>
              <a:t>;</a:t>
            </a:r>
          </a:p>
          <a:p>
            <a:endParaRPr lang="ru-RU" sz="900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создание </a:t>
            </a:r>
            <a:r>
              <a:rPr lang="ru-RU" dirty="0"/>
              <a:t>положительно-эмоциональное отношение к выполнению задания.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000108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Цель игры:</a:t>
            </a:r>
            <a:r>
              <a:rPr lang="ru-RU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14290"/>
            <a:ext cx="3643338" cy="347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214686"/>
            <a:ext cx="52467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7686" y="142873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Игра представляет круг с </a:t>
            </a:r>
            <a:r>
              <a:rPr lang="ru-RU" sz="2400" dirty="0" smtClean="0"/>
              <a:t>карточками, </a:t>
            </a:r>
            <a:r>
              <a:rPr lang="ru-RU" sz="2400" dirty="0"/>
              <a:t>которые легко меняются.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786190"/>
            <a:ext cx="3357586" cy="221599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1"/>
            <a:endParaRPr lang="ru-RU" sz="2400" dirty="0" smtClean="0"/>
          </a:p>
          <a:p>
            <a:pPr lvl="1"/>
            <a:r>
              <a:rPr lang="ru-RU" sz="2400" dirty="0" smtClean="0"/>
              <a:t>Игра </a:t>
            </a:r>
            <a:r>
              <a:rPr lang="ru-RU" sz="2400" dirty="0"/>
              <a:t>абсолютно безопасна, не имеет острых углов и предметов.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857232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Новизна дидактической игры состоит в том, что на достаточно небольшом объеме игрового поля, можно решать несколько дидактических задач.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500438"/>
            <a:ext cx="4429156" cy="25545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 algn="ctr"/>
            <a:endParaRPr lang="ru-RU" sz="2000" dirty="0" smtClean="0"/>
          </a:p>
          <a:p>
            <a:pPr lvl="1"/>
            <a:r>
              <a:rPr lang="ru-RU" sz="2000" dirty="0" smtClean="0"/>
              <a:t>Игровой </a:t>
            </a:r>
            <a:r>
              <a:rPr lang="ru-RU" sz="2000" dirty="0"/>
              <a:t>сюжет расположен в соответствии с усложнением, поэтому данную дидактическую игру можно использовать на разных возрастных этапах, начиная с младшего возраста</a:t>
            </a:r>
            <a:r>
              <a:rPr lang="ru-RU" sz="2000" dirty="0" smtClean="0"/>
              <a:t>.</a:t>
            </a:r>
          </a:p>
          <a:p>
            <a:pPr lvl="1" algn="ctr"/>
            <a:endParaRPr lang="ru-RU" sz="2000" dirty="0"/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00372"/>
            <a:ext cx="3857652" cy="3551524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85728"/>
            <a:ext cx="435621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4929222" cy="9233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Методические рекомендации.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501122" cy="57861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endParaRPr lang="ru-RU" sz="17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в игре могут принимать участие как один ребенок, так и группа детей;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играть можно как самостоятельно, так и под руководством взрослого;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игровое поле необходимо поставить на любую ровную поверхность;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в специальные окошки вставить тематические карточки по кругу, в цент круга вставить карточку с заданием;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на карточках изображены картинки. Для каждого задания разработан свой набор карточек;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в зависимости от задания, ребенок соединяет карточки при помощи шнуровки через специальные крючки, создавая последовательность, либо объединяя карточки по общему признаку, либо исключая лишнее;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большие карточки с заданием можно использовать отдельно как основу для беседы с ребенком;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для знакомства с игрой полезно предоставить ребенку возможность некоторое время просто поиграть с карточками, назвать каждую из них, рассмотреть картинки;</a:t>
            </a:r>
          </a:p>
          <a:p>
            <a:pPr lvl="1">
              <a:buFont typeface="Calibri" pitchFamily="34" charset="0"/>
              <a:buChar char="―"/>
            </a:pPr>
            <a:endParaRPr lang="ru-RU" sz="800" dirty="0" smtClean="0"/>
          </a:p>
          <a:p>
            <a:pPr lvl="1">
              <a:buFont typeface="Calibri" pitchFamily="34" charset="0"/>
              <a:buChar char="―"/>
            </a:pPr>
            <a:r>
              <a:rPr lang="ru-RU" sz="1700" dirty="0" smtClean="0"/>
              <a:t>  продолжительность игры зависит от интереса ребенка и его возрастных особенностей.</a:t>
            </a:r>
          </a:p>
          <a:p>
            <a:pPr lvl="1">
              <a:buFont typeface="Calibri" pitchFamily="34" charset="0"/>
              <a:buChar char="―"/>
            </a:pPr>
            <a:endParaRPr lang="ru-RU" sz="17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_bulletin-board--02_09-1920x1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04" y="1214422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Предполагаемые области применения</a:t>
            </a:r>
            <a:r>
              <a:rPr lang="ru-RU" sz="2400" b="1" dirty="0" smtClean="0"/>
              <a:t>:</a:t>
            </a:r>
          </a:p>
          <a:p>
            <a:pPr algn="ctr">
              <a:buClr>
                <a:schemeClr val="accent6"/>
              </a:buClr>
              <a:buFont typeface="Wingdings" pitchFamily="2" charset="2"/>
              <a:buChar char="ü"/>
            </a:pPr>
            <a:endParaRPr lang="ru-RU" dirty="0" smtClean="0"/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речи</a:t>
            </a:r>
            <a:r>
              <a:rPr lang="ru-RU" sz="2000" dirty="0" smtClean="0"/>
              <a:t>;</a:t>
            </a:r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endParaRPr lang="ru-RU" sz="1000" dirty="0"/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формирование элементарных математических представлений</a:t>
            </a:r>
            <a:r>
              <a:rPr lang="ru-RU" sz="2000" dirty="0" smtClean="0"/>
              <a:t>;</a:t>
            </a:r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endParaRPr lang="ru-RU" sz="1000" dirty="0"/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ознакомление с предметным и социальным окружением</a:t>
            </a:r>
            <a:r>
              <a:rPr lang="ru-RU" sz="2000" dirty="0" smtClean="0"/>
              <a:t>;</a:t>
            </a:r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endParaRPr lang="ru-RU" sz="1000" dirty="0"/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окружающий мир</a:t>
            </a:r>
            <a:r>
              <a:rPr lang="ru-RU" sz="2000" dirty="0" smtClean="0"/>
              <a:t>;</a:t>
            </a:r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endParaRPr lang="ru-RU" sz="1000" dirty="0"/>
          </a:p>
          <a:p>
            <a:pPr lvl="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изобразительная деятельность.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_bulletin-board--02_09-1920x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Расскажи сказку</a:t>
            </a:r>
          </a:p>
          <a:p>
            <a:pPr algn="ctr"/>
            <a:endParaRPr lang="ru-RU" b="1" dirty="0" smtClean="0"/>
          </a:p>
          <a:p>
            <a:pPr lvl="1"/>
            <a:r>
              <a:rPr lang="ru-RU" dirty="0" smtClean="0"/>
              <a:t>В центр поля вставляется большая карточка с изображением сказки. По кругу вставляются маленькие карточки с героями (событиями), о которых рассказано в сказке. Ребенку предлагается рассмотреть карточки и рассказать что на них нарисовано.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454691"/>
            <a:ext cx="5356315" cy="421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3|0.4|0.4|0.4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9|3|2.9|3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1133</Words>
  <Application>Microsoft Office PowerPoint</Application>
  <PresentationFormat>Экран (4:3)</PresentationFormat>
  <Paragraphs>149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 и Настя</dc:creator>
  <cp:lastModifiedBy>Артем и Настя</cp:lastModifiedBy>
  <cp:revision>44</cp:revision>
  <dcterms:created xsi:type="dcterms:W3CDTF">2018-01-18T05:33:26Z</dcterms:created>
  <dcterms:modified xsi:type="dcterms:W3CDTF">2018-03-16T12:46:06Z</dcterms:modified>
</cp:coreProperties>
</file>