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7" r:id="rId2"/>
    <p:sldId id="286" r:id="rId3"/>
    <p:sldId id="258" r:id="rId4"/>
    <p:sldId id="260" r:id="rId5"/>
    <p:sldId id="261" r:id="rId6"/>
    <p:sldId id="264" r:id="rId7"/>
    <p:sldId id="265" r:id="rId8"/>
    <p:sldId id="266" r:id="rId9"/>
    <p:sldId id="269" r:id="rId10"/>
    <p:sldId id="262" r:id="rId11"/>
    <p:sldId id="267" r:id="rId12"/>
    <p:sldId id="272" r:id="rId13"/>
    <p:sldId id="275" r:id="rId14"/>
    <p:sldId id="273" r:id="rId15"/>
    <p:sldId id="274" r:id="rId16"/>
    <p:sldId id="284" r:id="rId17"/>
    <p:sldId id="285" r:id="rId18"/>
    <p:sldId id="278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5" d="100"/>
          <a:sy n="105" d="100"/>
        </p:scale>
        <p:origin x="4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0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928688" y="1928813"/>
            <a:ext cx="7429500" cy="3286125"/>
          </a:xfrm>
          <a:solidFill>
            <a:srgbClr val="FFFFFF">
              <a:alpha val="54902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86BC-4DA7-460B-9026-4383DF94A926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B97-90C7-4C27-9F86-B839AEEA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0A8C-4D17-4DA4-B468-DF7705EA12D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320C-1827-4A7F-B3A5-49DF6A4E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" y="853285"/>
            <a:ext cx="8481000" cy="83099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Муниципальное бюджетное образовательное учреждение</a:t>
            </a:r>
          </a:p>
          <a:p>
            <a:pPr algn="ctr"/>
            <a:r>
              <a:rPr lang="ru-RU" sz="2400" dirty="0"/>
              <a:t>Городская гимназия города Димитровграда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2132856"/>
            <a:ext cx="8429683" cy="187743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Исследовательский проект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ПАЛЕОНТОЛОГИЯ – НАУКА О ЗАГАДКАХ 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ДРЕВНЕЙ ЖИЗНИ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/>
              <a:t>2017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" y="4509120"/>
            <a:ext cx="8481000" cy="1015663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i="1" dirty="0"/>
              <a:t>Автор</a:t>
            </a:r>
            <a:r>
              <a:rPr lang="ru-RU" sz="2000" i="1" dirty="0" smtClean="0"/>
              <a:t>: </a:t>
            </a:r>
          </a:p>
          <a:p>
            <a:r>
              <a:rPr lang="ru-RU" sz="2000" dirty="0" smtClean="0"/>
              <a:t>ученик </a:t>
            </a:r>
            <a:r>
              <a:rPr lang="ru-RU" sz="2000" dirty="0" smtClean="0"/>
              <a:t>2 </a:t>
            </a:r>
            <a:r>
              <a:rPr lang="ru-RU" sz="2000" dirty="0"/>
              <a:t>класса </a:t>
            </a:r>
            <a:r>
              <a:rPr lang="ru-RU" sz="2000" dirty="0" smtClean="0"/>
              <a:t>«Р» </a:t>
            </a:r>
            <a:r>
              <a:rPr lang="ru-RU" sz="2000" dirty="0" smtClean="0"/>
              <a:t>МБОУ </a:t>
            </a:r>
            <a:r>
              <a:rPr lang="ru-RU" sz="2000" dirty="0"/>
              <a:t>Городская гимназия города </a:t>
            </a:r>
            <a:r>
              <a:rPr lang="ru-RU" sz="2000" dirty="0" smtClean="0"/>
              <a:t>Димитровграда Сорокин </a:t>
            </a:r>
            <a:r>
              <a:rPr lang="ru-RU" sz="2000" dirty="0" smtClean="0"/>
              <a:t>Павел </a:t>
            </a:r>
            <a:r>
              <a:rPr lang="ru-RU" sz="2000" dirty="0" smtClean="0"/>
              <a:t>Денисович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5805264"/>
            <a:ext cx="8481000" cy="707886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Руководитель: </a:t>
            </a:r>
          </a:p>
          <a:p>
            <a:r>
              <a:rPr lang="ru-RU" sz="2000" dirty="0" smtClean="0"/>
              <a:t>учитель начальных классов </a:t>
            </a:r>
            <a:r>
              <a:rPr lang="ru-RU" sz="2000" dirty="0" smtClean="0"/>
              <a:t>Антонова Ольга Владимировна</a:t>
            </a:r>
            <a:endParaRPr lang="ru-RU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67544" y="1137853"/>
            <a:ext cx="4857784" cy="1643074"/>
          </a:xfrm>
        </p:spPr>
        <p:txBody>
          <a:bodyPr>
            <a:normAutofit/>
          </a:bodyPr>
          <a:lstStyle/>
          <a:p>
            <a:pPr indent="0"/>
            <a:r>
              <a:rPr lang="ru-RU" sz="2400" dirty="0" smtClean="0"/>
              <a:t>Самыми быстрыми динозаврами были </a:t>
            </a:r>
            <a:r>
              <a:rPr lang="ru-RU" sz="2400" b="1" dirty="0" err="1" smtClean="0"/>
              <a:t>орнитомимы</a:t>
            </a:r>
            <a:r>
              <a:rPr lang="ru-RU" sz="2400" dirty="0" smtClean="0"/>
              <a:t>. Они были похожи на страусов и развивали скорость больше 40 км/ч! </a:t>
            </a:r>
            <a:endParaRPr lang="ru-RU" sz="24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585716" y="3866588"/>
            <a:ext cx="6357982" cy="1000132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24000"/>
            <a:r>
              <a:rPr lang="ru-RU" sz="2400" dirty="0" smtClean="0"/>
              <a:t>А самыми большими динозаврами были </a:t>
            </a:r>
            <a:r>
              <a:rPr lang="ru-RU" sz="2400" b="1" dirty="0" err="1" smtClean="0"/>
              <a:t>аргентинозавры</a:t>
            </a:r>
            <a:r>
              <a:rPr lang="ru-RU" sz="2400" dirty="0" smtClean="0"/>
              <a:t>. Их вес достигал 73 тонн!</a:t>
            </a:r>
            <a:endParaRPr lang="ru-RU" sz="2400" dirty="0"/>
          </a:p>
        </p:txBody>
      </p:sp>
      <p:pic>
        <p:nvPicPr>
          <p:cNvPr id="10242" name="Picture 2" descr="http://hontor.ru/_ph/33/898517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589" y="980728"/>
            <a:ext cx="3071834" cy="2620726"/>
          </a:xfrm>
          <a:prstGeom prst="rect">
            <a:avLst/>
          </a:prstGeom>
          <a:noFill/>
        </p:spPr>
      </p:pic>
      <p:pic>
        <p:nvPicPr>
          <p:cNvPr id="11" name="Рисунок 10" descr="аргент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780927"/>
            <a:ext cx="6011770" cy="4077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10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9732" y="3249059"/>
            <a:ext cx="8365672" cy="928694"/>
          </a:xfrm>
        </p:spPr>
        <p:txBody>
          <a:bodyPr>
            <a:normAutofit/>
          </a:bodyPr>
          <a:lstStyle/>
          <a:p>
            <a:pPr indent="0"/>
            <a:r>
              <a:rPr lang="ru-RU" sz="2400" dirty="0" smtClean="0"/>
              <a:t>Многие динозавры обитали в воде: например, плиозавры, ихтиозавры, </a:t>
            </a:r>
            <a:r>
              <a:rPr lang="ru-RU" sz="2400" dirty="0" err="1" smtClean="0"/>
              <a:t>эласмозавры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 descr="1293014546_ket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732" y="836712"/>
            <a:ext cx="4190284" cy="2169636"/>
          </a:xfrm>
          <a:prstGeom prst="rect">
            <a:avLst/>
          </a:prstGeom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5072066" y="846560"/>
            <a:ext cx="3643338" cy="2143140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24000">
              <a:lnSpc>
                <a:spcPct val="90000"/>
              </a:lnSpc>
            </a:pPr>
            <a:r>
              <a:rPr lang="ru-RU" sz="2400" b="1" dirty="0" err="1" smtClean="0"/>
              <a:t>Кетцалькоатль</a:t>
            </a:r>
            <a:r>
              <a:rPr lang="ru-RU" sz="2400" dirty="0" smtClean="0"/>
              <a:t> </a:t>
            </a:r>
          </a:p>
          <a:p>
            <a:pPr marL="324000">
              <a:lnSpc>
                <a:spcPct val="90000"/>
              </a:lnSpc>
            </a:pPr>
            <a:r>
              <a:rPr lang="ru-RU" sz="2400" dirty="0" smtClean="0"/>
              <a:t>считается самым крупным крылатым динозавром. </a:t>
            </a:r>
          </a:p>
          <a:p>
            <a:pPr marL="324000">
              <a:lnSpc>
                <a:spcPct val="90000"/>
              </a:lnSpc>
            </a:pPr>
            <a:r>
              <a:rPr lang="ru-RU" sz="2400" dirty="0" smtClean="0"/>
              <a:t>Размах его крыльев достигал 12 метров. </a:t>
            </a:r>
            <a:endParaRPr lang="ru-RU" sz="2400" dirty="0"/>
          </a:p>
        </p:txBody>
      </p:sp>
      <p:pic>
        <p:nvPicPr>
          <p:cNvPr id="9" name="Рисунок 8" descr="плиозавр.jpeg"/>
          <p:cNvPicPr>
            <a:picLocks noChangeAspect="1"/>
          </p:cNvPicPr>
          <p:nvPr/>
        </p:nvPicPr>
        <p:blipFill>
          <a:blip r:embed="rId3"/>
          <a:srcRect l="11628" b="17312"/>
          <a:stretch>
            <a:fillRect/>
          </a:stretch>
        </p:blipFill>
        <p:spPr>
          <a:xfrm>
            <a:off x="349732" y="4420464"/>
            <a:ext cx="2879818" cy="1515703"/>
          </a:xfrm>
          <a:prstGeom prst="rect">
            <a:avLst/>
          </a:prstGeom>
        </p:spPr>
      </p:pic>
      <p:pic>
        <p:nvPicPr>
          <p:cNvPr id="10" name="Рисунок 9" descr="ихтиозавр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88" y="4622897"/>
            <a:ext cx="2919417" cy="1801732"/>
          </a:xfrm>
          <a:prstGeom prst="rect">
            <a:avLst/>
          </a:prstGeom>
        </p:spPr>
      </p:pic>
      <p:pic>
        <p:nvPicPr>
          <p:cNvPr id="11" name="Рисунок 10" descr="Elasmosaurus_s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1844" y="4420464"/>
            <a:ext cx="1597224" cy="2206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11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73754" y="3602354"/>
            <a:ext cx="8358246" cy="2994998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</a:pPr>
            <a:r>
              <a:rPr lang="ru-RU" sz="2400" dirty="0" smtClean="0"/>
              <a:t>Все динозавры откладывали яйца, из которых на свет появлялись детёныши. </a:t>
            </a:r>
            <a:r>
              <a:rPr lang="ru-RU" sz="2400" dirty="0" smtClean="0"/>
              <a:t>Длина </a:t>
            </a:r>
            <a:r>
              <a:rPr lang="ru-RU" sz="2400" dirty="0" smtClean="0"/>
              <a:t>самого крупного </a:t>
            </a:r>
            <a:r>
              <a:rPr lang="ru-RU" sz="2400" dirty="0" smtClean="0"/>
              <a:t>яйца</a:t>
            </a:r>
            <a:r>
              <a:rPr lang="ru-RU" sz="2400" dirty="0" smtClean="0"/>
              <a:t>, найденного в </a:t>
            </a:r>
            <a:r>
              <a:rPr lang="ru-RU" sz="2400" dirty="0" smtClean="0"/>
              <a:t>Китае</a:t>
            </a:r>
            <a:r>
              <a:rPr lang="ru-RU" sz="2400" dirty="0" smtClean="0"/>
              <a:t>, </a:t>
            </a:r>
            <a:r>
              <a:rPr lang="ru-RU" sz="2400" dirty="0" smtClean="0"/>
              <a:t>составляла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45 сантиметров</a:t>
            </a:r>
            <a:r>
              <a:rPr lang="ru-RU" sz="2400" dirty="0" smtClean="0"/>
              <a:t>! </a:t>
            </a:r>
            <a:endParaRPr lang="ru-RU" sz="2400" dirty="0" smtClean="0"/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Многие динозавры </a:t>
            </a:r>
            <a:r>
              <a:rPr lang="ru-RU" sz="2400" dirty="0" smtClean="0"/>
              <a:t>строили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гнезда и высиживали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потомство</a:t>
            </a:r>
            <a:r>
              <a:rPr lang="ru-RU" sz="2400" dirty="0" smtClean="0"/>
              <a:t>.</a:t>
            </a:r>
            <a:endParaRPr lang="ru-RU" sz="2800" dirty="0"/>
          </a:p>
        </p:txBody>
      </p:sp>
      <p:pic>
        <p:nvPicPr>
          <p:cNvPr id="7" name="Рисунок 6" descr="flickr-4155003915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653136"/>
            <a:ext cx="3021094" cy="1684841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73754" y="908720"/>
            <a:ext cx="8358246" cy="2428892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северном полюсе жили северные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троодоны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самые умные из динозавров.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них были перья, которые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помогали сохранить тепло,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большие глаза для охоты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темноте.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Troodon_12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357586" cy="1741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12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21439" y="792151"/>
            <a:ext cx="8501122" cy="2564841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</a:pPr>
            <a:r>
              <a:rPr lang="ru-RU" sz="2400" dirty="0" smtClean="0"/>
              <a:t>Однако все динозавры вымерли примерно 65 миллионов лет назад. Ученые предполагают,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что на Землю упал огромный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метеорит, что привело к </a:t>
            </a:r>
            <a:r>
              <a:rPr lang="ru-RU" sz="2400" dirty="0" smtClean="0"/>
              <a:t>сильному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изменению </a:t>
            </a:r>
            <a:r>
              <a:rPr lang="ru-RU" sz="2400" dirty="0" smtClean="0"/>
              <a:t>климата, </a:t>
            </a:r>
            <a:r>
              <a:rPr lang="ru-RU" sz="2400" dirty="0" smtClean="0"/>
              <a:t>в </a:t>
            </a:r>
            <a:r>
              <a:rPr lang="ru-RU" sz="2400" dirty="0" smtClean="0"/>
              <a:t>котором </a:t>
            </a:r>
            <a:endParaRPr lang="ru-RU" sz="2400" dirty="0" smtClean="0"/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динозавры </a:t>
            </a:r>
            <a:r>
              <a:rPr lang="ru-RU" sz="2400" dirty="0" smtClean="0"/>
              <a:t>не смогли </a:t>
            </a:r>
            <a:r>
              <a:rPr lang="ru-RU" sz="2400" dirty="0" smtClean="0"/>
              <a:t>выжить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31746" name="Picture 2" descr="http://static.comicvine.com/uploads/scale_super/11112/111121690/3616351-8797466345-cb_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690" y="1315295"/>
            <a:ext cx="3127837" cy="1759408"/>
          </a:xfrm>
          <a:prstGeom prst="rect">
            <a:avLst/>
          </a:prstGeom>
          <a:noFill/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26015" y="3487227"/>
            <a:ext cx="8501122" cy="78581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Все, что осталось от них, это окаменевшие кости и яйца, отпечатки ног, кожи и перьев…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21455" y="5518807"/>
            <a:ext cx="8501122" cy="114300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Именно благодаря этим останкам палеонтологи накопили так много информации 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животных, которых никто никогда не видел!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39" y="4400273"/>
            <a:ext cx="8501124" cy="9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13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274591" y="886971"/>
            <a:ext cx="8518295" cy="78581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>
              <a:spcAft>
                <a:spcPts val="1200"/>
              </a:spcAft>
            </a:pPr>
            <a:r>
              <a:rPr lang="ru-RU" sz="2400" dirty="0" smtClean="0"/>
              <a:t>Останки динозавров были найдены по всему миру, даже в Антарктиде. </a:t>
            </a:r>
          </a:p>
        </p:txBody>
      </p:sp>
      <p:sp>
        <p:nvSpPr>
          <p:cNvPr id="3" name="Текст 3"/>
          <p:cNvSpPr>
            <a:spLocks noGrp="1"/>
          </p:cNvSpPr>
          <p:nvPr>
            <p:ph type="body" sz="quarter" idx="13"/>
          </p:nvPr>
        </p:nvSpPr>
        <p:spPr>
          <a:xfrm>
            <a:off x="285720" y="3786190"/>
            <a:ext cx="2918128" cy="2857520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Но все же палеонтологам удалось обнаружить окаменелые останки разных видов динозавров. </a:t>
            </a:r>
            <a:endParaRPr lang="ru-RU" sz="2400" dirty="0"/>
          </a:p>
        </p:txBody>
      </p:sp>
      <p:pic>
        <p:nvPicPr>
          <p:cNvPr id="4" name="Рисунок 3" descr="Основные местонахождения динозавров в Росс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999" y="3933056"/>
            <a:ext cx="5283887" cy="2710654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3508999" y="2103299"/>
            <a:ext cx="5275913" cy="1412821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>
              <a:spcAft>
                <a:spcPts val="1200"/>
              </a:spcAft>
            </a:pPr>
            <a:r>
              <a:rPr lang="ru-RU" sz="2400" dirty="0" smtClean="0"/>
              <a:t>На территории России раньше были мелкие моря. Из-за этого кости динозавров почти не сохранились.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469078_pleziozav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24546"/>
            <a:ext cx="2846120" cy="1710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214290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14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28596" y="6000768"/>
            <a:ext cx="7929618" cy="571504"/>
          </a:xfrm>
        </p:spPr>
        <p:txBody>
          <a:bodyPr>
            <a:normAutofit fontScale="92500"/>
          </a:bodyPr>
          <a:lstStyle/>
          <a:p>
            <a:pPr indent="0"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В этом музее я побывал со своей семьей прошлым летом. </a:t>
            </a:r>
            <a:endParaRPr lang="ru-RU" sz="2400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23528" y="836712"/>
            <a:ext cx="8496944" cy="2000264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24000"/>
            <a:r>
              <a:rPr lang="ru-RU" sz="2400" dirty="0" smtClean="0"/>
              <a:t>На территории нашей Ульяновской области в селе Ундоры палеонтологи обнаружили останки многих древних животных, в том числе динозавров. Была собрана целая коллекция удивительных находок и создан </a:t>
            </a:r>
            <a:r>
              <a:rPr lang="ru-RU" sz="2400" dirty="0" err="1" smtClean="0"/>
              <a:t>Ундоровский</a:t>
            </a:r>
            <a:r>
              <a:rPr lang="ru-RU" sz="2400" dirty="0" smtClean="0"/>
              <a:t> палеонтологический музей. </a:t>
            </a:r>
            <a:endParaRPr lang="ru-RU" sz="2400" dirty="0"/>
          </a:p>
        </p:txBody>
      </p:sp>
      <p:pic>
        <p:nvPicPr>
          <p:cNvPr id="5" name="Рисунок 4" descr="DSC_6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046606"/>
            <a:ext cx="4116798" cy="2744532"/>
          </a:xfrm>
          <a:prstGeom prst="rect">
            <a:avLst/>
          </a:prstGeom>
        </p:spPr>
      </p:pic>
      <p:pic>
        <p:nvPicPr>
          <p:cNvPr id="6" name="Рисунок 5" descr="DSC_6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698756" y="3514249"/>
            <a:ext cx="2744531" cy="1829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15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57158" y="795650"/>
            <a:ext cx="8501090" cy="1328244"/>
          </a:xfrm>
        </p:spPr>
        <p:txBody>
          <a:bodyPr>
            <a:noAutofit/>
          </a:bodyPr>
          <a:lstStyle/>
          <a:p>
            <a:pPr indent="0"/>
            <a:r>
              <a:rPr lang="ru-RU" sz="2400" dirty="0" smtClean="0"/>
              <a:t>В музее можно увидеть окаменевшие останки </a:t>
            </a:r>
            <a:r>
              <a:rPr lang="ru-RU" sz="2400" dirty="0" err="1" smtClean="0"/>
              <a:t>эласмозавра</a:t>
            </a:r>
            <a:r>
              <a:rPr lang="ru-RU" sz="2400" dirty="0" smtClean="0"/>
              <a:t>, плиозавра, ихтиозавра, кости и зубы мамонтов, а также раковины морских животных – аммонитов и белемнитов.</a:t>
            </a:r>
            <a:endParaRPr lang="ru-RU" sz="2400" dirty="0"/>
          </a:p>
        </p:txBody>
      </p:sp>
      <p:pic>
        <p:nvPicPr>
          <p:cNvPr id="5" name="Рисунок 4" descr="DSC_6884.JPG"/>
          <p:cNvPicPr>
            <a:picLocks noChangeAspect="1"/>
          </p:cNvPicPr>
          <p:nvPr/>
        </p:nvPicPr>
        <p:blipFill>
          <a:blip r:embed="rId2" cstate="print"/>
          <a:srcRect r="7408"/>
          <a:stretch>
            <a:fillRect/>
          </a:stretch>
        </p:blipFill>
        <p:spPr>
          <a:xfrm rot="16200000">
            <a:off x="-100203" y="2919655"/>
            <a:ext cx="3266877" cy="2352155"/>
          </a:xfrm>
          <a:prstGeom prst="rect">
            <a:avLst/>
          </a:prstGeom>
        </p:spPr>
      </p:pic>
      <p:pic>
        <p:nvPicPr>
          <p:cNvPr id="6" name="Рисунок 5" descr="DSC_6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425835" y="4083477"/>
            <a:ext cx="3070663" cy="2047109"/>
          </a:xfrm>
          <a:prstGeom prst="rect">
            <a:avLst/>
          </a:prstGeom>
        </p:spPr>
      </p:pic>
      <p:pic>
        <p:nvPicPr>
          <p:cNvPr id="7" name="Рисунок 6" descr="DSC_6897.JPG"/>
          <p:cNvPicPr>
            <a:picLocks noChangeAspect="1"/>
          </p:cNvPicPr>
          <p:nvPr/>
        </p:nvPicPr>
        <p:blipFill>
          <a:blip r:embed="rId4" cstate="print"/>
          <a:srcRect l="8929" t="8036"/>
          <a:stretch>
            <a:fillRect/>
          </a:stretch>
        </p:blipFill>
        <p:spPr>
          <a:xfrm>
            <a:off x="3837291" y="2238138"/>
            <a:ext cx="3143272" cy="2116059"/>
          </a:xfrm>
          <a:prstGeom prst="rect">
            <a:avLst/>
          </a:prstGeom>
        </p:spPr>
      </p:pic>
      <p:pic>
        <p:nvPicPr>
          <p:cNvPr id="8" name="Рисунок 7" descr="DSC_68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0690" y="4669205"/>
            <a:ext cx="2959738" cy="1973158"/>
          </a:xfrm>
          <a:prstGeom prst="rect">
            <a:avLst/>
          </a:prstGeom>
        </p:spPr>
      </p:pic>
      <p:pic>
        <p:nvPicPr>
          <p:cNvPr id="9" name="Рисунок 8" descr="DSC_6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895132"/>
            <a:ext cx="2285984" cy="1523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16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22298" y="1072265"/>
            <a:ext cx="8358246" cy="1285883"/>
          </a:xfrm>
        </p:spPr>
        <p:txBody>
          <a:bodyPr>
            <a:normAutofit/>
          </a:bodyPr>
          <a:lstStyle/>
          <a:p>
            <a:pPr indent="0"/>
            <a:r>
              <a:rPr lang="ru-RU" sz="2400" dirty="0" smtClean="0"/>
              <a:t>На берегу Волги мне самому удалось найти останки аммонитов и белемнитов. Свои находки я предлагаю вашему вниманию.</a:t>
            </a:r>
            <a:endParaRPr lang="ru-RU" sz="2400" dirty="0"/>
          </a:p>
        </p:txBody>
      </p:sp>
      <p:pic>
        <p:nvPicPr>
          <p:cNvPr id="5" name="Рисунок 4" descr="DSC_6687.JPG"/>
          <p:cNvPicPr>
            <a:picLocks noChangeAspect="1"/>
          </p:cNvPicPr>
          <p:nvPr/>
        </p:nvPicPr>
        <p:blipFill>
          <a:blip r:embed="rId2" cstate="print"/>
          <a:srcRect l="31035" t="18104" r="18965" b="17241"/>
          <a:stretch>
            <a:fillRect/>
          </a:stretch>
        </p:blipFill>
        <p:spPr>
          <a:xfrm>
            <a:off x="440610" y="2780928"/>
            <a:ext cx="4104456" cy="3538324"/>
          </a:xfrm>
          <a:prstGeom prst="rect">
            <a:avLst/>
          </a:prstGeom>
        </p:spPr>
      </p:pic>
      <p:pic>
        <p:nvPicPr>
          <p:cNvPr id="9" name="Рисунок 8" descr="DSC_6850.JPG"/>
          <p:cNvPicPr>
            <a:picLocks noChangeAspect="1"/>
          </p:cNvPicPr>
          <p:nvPr/>
        </p:nvPicPr>
        <p:blipFill>
          <a:blip r:embed="rId3" cstate="print"/>
          <a:srcRect l="20280" r="6992" b="13985"/>
          <a:stretch>
            <a:fillRect/>
          </a:stretch>
        </p:blipFill>
        <p:spPr>
          <a:xfrm>
            <a:off x="4926312" y="3068960"/>
            <a:ext cx="3854232" cy="3038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17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81748" y="908719"/>
            <a:ext cx="4866316" cy="2664297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20000"/>
              </a:lnSpc>
            </a:pPr>
            <a:r>
              <a:rPr lang="ru-RU" sz="2800" dirty="0" smtClean="0"/>
              <a:t>Когда я ходил в садик, я мечтал стать палеонтологом. Я лепил динозавров из пластилина, конструировал их из деталей «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», читал книги, рисовал раскопки, посещал выставки. </a:t>
            </a:r>
          </a:p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81748" y="3861048"/>
            <a:ext cx="4000528" cy="2703435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24000"/>
            <a:r>
              <a:rPr lang="ru-RU" sz="2200" dirty="0" smtClean="0"/>
              <a:t>Мне даже подарили игровой набор палеонтолога! </a:t>
            </a:r>
          </a:p>
          <a:p>
            <a:pPr marL="324000"/>
            <a:r>
              <a:rPr lang="ru-RU" sz="2200" dirty="0" smtClean="0"/>
              <a:t>С помощью специальных орудий я должен был откопать останки брахиозавра и собрать его так, чтобы получился скелет.</a:t>
            </a:r>
            <a:endParaRPr lang="ru-RU" sz="2200" dirty="0"/>
          </a:p>
        </p:txBody>
      </p:sp>
      <p:pic>
        <p:nvPicPr>
          <p:cNvPr id="9" name="Рисунок 8" descr="палеонтолог Паш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717" y="908719"/>
            <a:ext cx="3462526" cy="2448273"/>
          </a:xfrm>
          <a:prstGeom prst="rect">
            <a:avLst/>
          </a:prstGeom>
        </p:spPr>
      </p:pic>
      <p:pic>
        <p:nvPicPr>
          <p:cNvPr id="10" name="Picture 2" descr="http://www.100book.ru/b1015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3935"/>
            <a:ext cx="1973131" cy="2309270"/>
          </a:xfrm>
          <a:prstGeom prst="rect">
            <a:avLst/>
          </a:prstGeom>
          <a:noFill/>
        </p:spPr>
      </p:pic>
      <p:pic>
        <p:nvPicPr>
          <p:cNvPr id="13" name="Picture 4" descr="http://bontoy.com.ua/upload/iblock/ec1/ec157abcd094ec080b22ebadc2554e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0399" y="5569161"/>
            <a:ext cx="1572075" cy="857256"/>
          </a:xfrm>
          <a:prstGeom prst="rect">
            <a:avLst/>
          </a:prstGeom>
          <a:noFill/>
        </p:spPr>
      </p:pic>
      <p:pic>
        <p:nvPicPr>
          <p:cNvPr id="11" name="Рисунок 10" descr="DSC_5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3416" y="3655355"/>
            <a:ext cx="2124827" cy="16154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18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0034" y="838009"/>
            <a:ext cx="8219978" cy="876480"/>
          </a:xfrm>
        </p:spPr>
        <p:txBody>
          <a:bodyPr>
            <a:noAutofit/>
          </a:bodyPr>
          <a:lstStyle/>
          <a:p>
            <a:pPr indent="0"/>
            <a:r>
              <a:rPr lang="ru-RU" sz="2400" dirty="0" smtClean="0"/>
              <a:t>Итак, палеонтология – это удивительная наука, которая открывает нам тайны прошлого.</a:t>
            </a:r>
          </a:p>
          <a:p>
            <a:endParaRPr lang="ru-RU" sz="24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04642" y="4629190"/>
            <a:ext cx="8215370" cy="2040170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24000"/>
            <a:r>
              <a:rPr lang="ru-RU" sz="2200" dirty="0" smtClean="0"/>
              <a:t>Палеонтология учит нас любить и понимать природу, заботиться о ней и беречь ее. В жизни столько всего интересного и удивительного, что собственные открытия может делать каждый</a:t>
            </a:r>
            <a:r>
              <a:rPr lang="ru-RU" sz="2200" dirty="0" smtClean="0"/>
              <a:t>!</a:t>
            </a:r>
          </a:p>
          <a:p>
            <a:pPr marL="324000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4000"/>
            <a:endParaRPr lang="ru-RU" sz="2400" dirty="0" smtClean="0"/>
          </a:p>
          <a:p>
            <a:pPr marL="324000"/>
            <a:endParaRPr lang="ru-RU" sz="2400" dirty="0"/>
          </a:p>
          <a:p>
            <a:pPr marL="324000"/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 descr="http://img-fotki.yandex.ru/get/3908/aramis-7.bb/0_22761_a492020f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9838" y="1885671"/>
            <a:ext cx="2423005" cy="1615337"/>
          </a:xfrm>
          <a:prstGeom prst="rect">
            <a:avLst/>
          </a:prstGeom>
          <a:noFill/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500034" y="1834906"/>
            <a:ext cx="5584134" cy="1666102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24000"/>
            <a:r>
              <a:rPr lang="ru-RU" sz="2200" dirty="0" smtClean="0"/>
              <a:t>Палеонтологи нашли много окаменевших костей и отпечатков, изучили их и показали нам, какой была жизнь на нашей планете миллионы лет назад.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87473" y="3672190"/>
            <a:ext cx="8215370" cy="78581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24000"/>
            <a:r>
              <a:rPr lang="ru-RU" sz="2200" dirty="0" smtClean="0"/>
              <a:t>В нашем родном краю тоже было совершено много замечательных находок останков древних животных.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19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3310" y="196716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80728"/>
            <a:ext cx="8720335" cy="538609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ПЛАН </a:t>
            </a:r>
            <a:r>
              <a:rPr lang="ru-RU" sz="3600" b="1" dirty="0" smtClean="0"/>
              <a:t>ПРЕЗЕНТАЦИИ</a:t>
            </a:r>
          </a:p>
          <a:p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Н</a:t>
            </a:r>
            <a:r>
              <a:rPr lang="ru-RU" sz="2800" dirty="0" smtClean="0"/>
              <a:t>аука палеонтология: как возникла, что </a:t>
            </a:r>
          </a:p>
          <a:p>
            <a:r>
              <a:rPr lang="ru-RU" sz="2800" dirty="0" smtClean="0"/>
              <a:t>изучает</a:t>
            </a:r>
            <a:r>
              <a:rPr lang="ru-RU" sz="2800" dirty="0" smtClean="0"/>
              <a:t> ….……………………………………………….……... </a:t>
            </a:r>
            <a:r>
              <a:rPr lang="ru-RU" sz="2800" dirty="0" smtClean="0"/>
              <a:t>Слайд </a:t>
            </a:r>
            <a:r>
              <a:rPr lang="ru-RU" sz="2800" dirty="0" smtClean="0"/>
              <a:t>3-5</a:t>
            </a:r>
            <a:endParaRPr lang="ru-RU" sz="2800" dirty="0" smtClean="0"/>
          </a:p>
          <a:p>
            <a:r>
              <a:rPr lang="ru-RU" sz="2800" dirty="0" smtClean="0"/>
              <a:t>2. Предки современных животных …………………. </a:t>
            </a:r>
            <a:r>
              <a:rPr lang="ru-RU" sz="2800" dirty="0"/>
              <a:t>Слайд </a:t>
            </a:r>
            <a:r>
              <a:rPr lang="ru-RU" sz="2800" dirty="0" smtClean="0"/>
              <a:t>6</a:t>
            </a:r>
            <a:endParaRPr lang="ru-RU" sz="2800" dirty="0"/>
          </a:p>
          <a:p>
            <a:r>
              <a:rPr lang="ru-RU" sz="2800" dirty="0" smtClean="0"/>
              <a:t>3. Многообразие динозавров ……………………. </a:t>
            </a:r>
            <a:r>
              <a:rPr lang="ru-RU" sz="2800" dirty="0"/>
              <a:t>Слайд </a:t>
            </a:r>
            <a:r>
              <a:rPr lang="ru-RU" sz="2800" dirty="0" smtClean="0"/>
              <a:t>7-13</a:t>
            </a:r>
            <a:endParaRPr lang="ru-RU" sz="2800" dirty="0"/>
          </a:p>
          <a:p>
            <a:r>
              <a:rPr lang="ru-RU" sz="2800" dirty="0" smtClean="0"/>
              <a:t>4. Находки палеонтологов на территории </a:t>
            </a:r>
          </a:p>
          <a:p>
            <a:r>
              <a:rPr lang="ru-RU" sz="2800" dirty="0" smtClean="0"/>
              <a:t>России ………………………………….……………………..…. </a:t>
            </a:r>
            <a:r>
              <a:rPr lang="ru-RU" sz="2800" dirty="0"/>
              <a:t>Слайд </a:t>
            </a:r>
            <a:r>
              <a:rPr lang="ru-RU" sz="2800" dirty="0" smtClean="0"/>
              <a:t>14</a:t>
            </a:r>
            <a:endParaRPr lang="ru-RU" sz="2800" dirty="0"/>
          </a:p>
          <a:p>
            <a:r>
              <a:rPr lang="ru-RU" sz="2800" dirty="0" smtClean="0"/>
              <a:t>5. </a:t>
            </a:r>
            <a:r>
              <a:rPr lang="ru-RU" sz="2800" dirty="0" err="1" smtClean="0"/>
              <a:t>Ундоровский</a:t>
            </a:r>
            <a:r>
              <a:rPr lang="ru-RU" sz="2800" dirty="0" smtClean="0"/>
              <a:t> палеонтологический </a:t>
            </a:r>
          </a:p>
          <a:p>
            <a:r>
              <a:rPr lang="ru-RU" sz="2800" dirty="0" smtClean="0"/>
              <a:t>музей ………………………………….……………….……. </a:t>
            </a:r>
            <a:r>
              <a:rPr lang="ru-RU" sz="2800" dirty="0"/>
              <a:t>Слайд </a:t>
            </a:r>
            <a:r>
              <a:rPr lang="ru-RU" sz="2800" dirty="0" smtClean="0"/>
              <a:t>15-16</a:t>
            </a:r>
            <a:endParaRPr lang="ru-RU" sz="2800" dirty="0"/>
          </a:p>
          <a:p>
            <a:r>
              <a:rPr lang="ru-RU" sz="2800" dirty="0" smtClean="0"/>
              <a:t>6. Я - палеонтолог ………………………………..…... </a:t>
            </a:r>
            <a:r>
              <a:rPr lang="ru-RU" sz="2800" dirty="0" smtClean="0"/>
              <a:t>Слайд </a:t>
            </a:r>
            <a:r>
              <a:rPr lang="ru-RU" sz="2800" dirty="0" smtClean="0"/>
              <a:t>17-18</a:t>
            </a:r>
          </a:p>
          <a:p>
            <a:r>
              <a:rPr lang="ru-RU" sz="2800" dirty="0" smtClean="0"/>
              <a:t>7. Выводы …………………………………………….…..…... </a:t>
            </a:r>
            <a:r>
              <a:rPr lang="ru-RU" sz="2800" dirty="0"/>
              <a:t>Слайд </a:t>
            </a:r>
            <a:r>
              <a:rPr lang="ru-RU" sz="2800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08456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85720" y="836712"/>
            <a:ext cx="5366400" cy="5735560"/>
          </a:xfrm>
        </p:spPr>
        <p:txBody>
          <a:bodyPr>
            <a:noAutofit/>
          </a:bodyPr>
          <a:lstStyle/>
          <a:p>
            <a:pPr indent="0"/>
            <a:r>
              <a:rPr lang="ru-RU" sz="2400" dirty="0" smtClean="0"/>
              <a:t>Наша планета Земля не всегда была такой, какой мы привыкли ее видеть. Совсем давно она была похожа на раскаленный шар, потом она остыла и на ней появились океаны и части суши. Затем на Земле зародилась жизнь. Сначала это были крошечные организмы, но со временем они усложнялись и появились различные растения и животные. </a:t>
            </a:r>
          </a:p>
          <a:p>
            <a:pPr indent="0"/>
            <a:r>
              <a:rPr lang="ru-RU" sz="2400" dirty="0" smtClean="0"/>
              <a:t>Об этом стало известно, когда люди начали находить и исследовать окаменевшие кости и отпечатки. Так возникла наука </a:t>
            </a:r>
            <a:r>
              <a:rPr lang="ru-RU" sz="2400" b="1" dirty="0" smtClean="0"/>
              <a:t>ПАЛЕОНТОЛОГИЯ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" name="Рисунок 10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85" y="2221085"/>
            <a:ext cx="3060415" cy="2095507"/>
          </a:xfrm>
          <a:prstGeom prst="rect">
            <a:avLst/>
          </a:prstGeom>
        </p:spPr>
      </p:pic>
      <p:pic>
        <p:nvPicPr>
          <p:cNvPr id="12" name="Рисунок 11" descr="i.jpeg"/>
          <p:cNvPicPr>
            <a:picLocks noChangeAspect="1"/>
          </p:cNvPicPr>
          <p:nvPr/>
        </p:nvPicPr>
        <p:blipFill>
          <a:blip r:embed="rId3" cstate="print"/>
          <a:srcRect l="33594" b="6250"/>
          <a:stretch>
            <a:fillRect/>
          </a:stretch>
        </p:blipFill>
        <p:spPr>
          <a:xfrm>
            <a:off x="6215074" y="214290"/>
            <a:ext cx="2571762" cy="1815364"/>
          </a:xfrm>
          <a:prstGeom prst="rect">
            <a:avLst/>
          </a:prstGeom>
        </p:spPr>
      </p:pic>
      <p:pic>
        <p:nvPicPr>
          <p:cNvPr id="13" name="Рисунок 12" descr="3366_15_1433246838_2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572008"/>
            <a:ext cx="2669391" cy="200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28596" y="2780928"/>
            <a:ext cx="3998818" cy="3358726"/>
          </a:xfrm>
        </p:spPr>
        <p:txBody>
          <a:bodyPr>
            <a:noAutofit/>
          </a:bodyPr>
          <a:lstStyle/>
          <a:p>
            <a:pPr indent="0"/>
            <a:r>
              <a:rPr lang="ru-RU" sz="2400" dirty="0" smtClean="0"/>
              <a:t>Палеонтологи ищут древние останки, с помощью которых они узнают о далеком прошлом: какой была Земля, какие животные и растения раньше населяли нашу планету.</a:t>
            </a:r>
            <a:endParaRPr lang="ru-RU" sz="2400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28596" y="908720"/>
            <a:ext cx="8286808" cy="1357322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1400" b="1" dirty="0" smtClean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dirty="0" smtClean="0"/>
              <a:t>Палеонтология</a:t>
            </a:r>
            <a:r>
              <a:rPr lang="ru-RU" sz="4800" dirty="0" smtClean="0"/>
              <a:t> – наука об ископаемых останках животных и растений.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палеонтологи.jpg"/>
          <p:cNvPicPr>
            <a:picLocks noChangeAspect="1"/>
          </p:cNvPicPr>
          <p:nvPr/>
        </p:nvPicPr>
        <p:blipFill rotWithShape="1">
          <a:blip r:embed="rId2" cstate="print"/>
          <a:srcRect l="25893" r="49565"/>
          <a:stretch/>
        </p:blipFill>
        <p:spPr>
          <a:xfrm>
            <a:off x="5004048" y="2996952"/>
            <a:ext cx="3456384" cy="2724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4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28596" y="2195016"/>
            <a:ext cx="8429684" cy="1281324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</a:pPr>
            <a:r>
              <a:rPr lang="ru-RU" sz="2400" dirty="0" smtClean="0"/>
              <a:t>Изучая останки, можно узнать, как выглядело найденное животное, чем питалось, какой образ жизни вело. </a:t>
            </a:r>
          </a:p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28596" y="3861048"/>
            <a:ext cx="3351316" cy="2448272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000" lvl="1"/>
            <a:r>
              <a:rPr lang="ru-RU" sz="2400" dirty="0" smtClean="0"/>
              <a:t>Открытия палеонтологов </a:t>
            </a:r>
          </a:p>
          <a:p>
            <a:pPr marL="342000" lvl="1"/>
            <a:r>
              <a:rPr lang="ru-RU" sz="2400" dirty="0" smtClean="0"/>
              <a:t>помогают разгадать </a:t>
            </a:r>
          </a:p>
          <a:p>
            <a:pPr marL="342000" lvl="1"/>
            <a:r>
              <a:rPr lang="ru-RU" sz="2400" dirty="0" smtClean="0"/>
              <a:t>загадки, которые таит в </a:t>
            </a:r>
            <a:r>
              <a:rPr lang="ru-RU" sz="2400" dirty="0" smtClean="0"/>
              <a:t>себе </a:t>
            </a:r>
            <a:r>
              <a:rPr lang="ru-RU" sz="2400" dirty="0" smtClean="0"/>
              <a:t>мир в далеком </a:t>
            </a:r>
            <a:r>
              <a:rPr lang="ru-RU" sz="2400" dirty="0" smtClean="0"/>
              <a:t>прошлом</a:t>
            </a:r>
            <a:r>
              <a:rPr lang="ru-RU" sz="2400" dirty="0" smtClean="0"/>
              <a:t>. </a:t>
            </a:r>
          </a:p>
          <a:p>
            <a:pPr marL="342000" lvl="1"/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hdwallpapers.ucoz.ru/_ph/7/919278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98290"/>
            <a:ext cx="4286280" cy="2411030"/>
          </a:xfrm>
          <a:prstGeom prst="rect">
            <a:avLst/>
          </a:prstGeom>
          <a:noFill/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428596" y="980728"/>
            <a:ext cx="8429684" cy="928694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>
              <a:spcBef>
                <a:spcPct val="20000"/>
              </a:spcBef>
            </a:pPr>
            <a:r>
              <a:rPr lang="ru-RU" sz="2400" dirty="0" smtClean="0"/>
              <a:t>Свои </a:t>
            </a:r>
            <a:r>
              <a:rPr lang="ru-RU" sz="2400" dirty="0"/>
              <a:t>находки </a:t>
            </a:r>
            <a:r>
              <a:rPr lang="ru-RU" sz="2400" dirty="0" smtClean="0"/>
              <a:t>учёные внимательно </a:t>
            </a:r>
            <a:r>
              <a:rPr lang="ru-RU" sz="2400" dirty="0"/>
              <a:t>рассматривают, разглядывают под микроскопом, изучают и исследуют.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/>
              <a:t>5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9962" y="803720"/>
            <a:ext cx="8744525" cy="1214446"/>
          </a:xfrm>
        </p:spPr>
        <p:txBody>
          <a:bodyPr>
            <a:noAutofit/>
          </a:bodyPr>
          <a:lstStyle/>
          <a:p>
            <a:pPr indent="0"/>
            <a:r>
              <a:rPr lang="ru-RU" sz="2400" dirty="0" smtClean="0"/>
              <a:t>Оказывается, все современные растения и животные произошли от своих далеких предков, живших тысячи и миллионы лет назад.</a:t>
            </a:r>
            <a:endParaRPr lang="ru-RU" sz="2400" dirty="0"/>
          </a:p>
        </p:txBody>
      </p:sp>
      <p:pic>
        <p:nvPicPr>
          <p:cNvPr id="22532" name="Picture 4" descr="https://upload.wikimedia.org/wikipedia/commons/2/27/Palaeobatrachus_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22" y="4598045"/>
            <a:ext cx="2698694" cy="2033019"/>
          </a:xfrm>
          <a:prstGeom prst="rect">
            <a:avLst/>
          </a:prstGeom>
          <a:noFill/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217122" y="2148374"/>
            <a:ext cx="3406187" cy="228873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>
              <a:spcBef>
                <a:spcPct val="20000"/>
              </a:spcBef>
            </a:pPr>
            <a:r>
              <a:rPr lang="ru-RU" sz="2000" dirty="0" smtClean="0"/>
              <a:t>Некоторые </a:t>
            </a:r>
            <a:r>
              <a:rPr lang="ru-RU" sz="2000" b="1" dirty="0" smtClean="0"/>
              <a:t>современны</a:t>
            </a:r>
            <a:r>
              <a:rPr lang="ru-RU" sz="2000" dirty="0" smtClean="0"/>
              <a:t>е животные очень похожи на своих древнейших родственников: например, древняя лягушка, которая называется </a:t>
            </a:r>
            <a:r>
              <a:rPr lang="ru-RU" sz="2000" b="1" dirty="0" err="1" smtClean="0"/>
              <a:t>палеобатрах</a:t>
            </a:r>
            <a:r>
              <a:rPr lang="ru-RU" sz="2000" dirty="0" smtClean="0"/>
              <a:t>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779912" y="2162359"/>
            <a:ext cx="5184576" cy="78581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>
              <a:spcBef>
                <a:spcPct val="20000"/>
              </a:spcBef>
            </a:pPr>
            <a:r>
              <a:rPr lang="ru-RU" sz="2000" dirty="0" smtClean="0"/>
              <a:t>Древняя черепаха – </a:t>
            </a:r>
            <a:r>
              <a:rPr lang="ru-RU" sz="2000" b="1" dirty="0" err="1" smtClean="0"/>
              <a:t>одонтохелис</a:t>
            </a:r>
            <a:r>
              <a:rPr lang="ru-RU" sz="2000" b="1" dirty="0" smtClean="0"/>
              <a:t> </a:t>
            </a:r>
            <a:r>
              <a:rPr lang="ru-RU" sz="2000" dirty="0" smtClean="0"/>
              <a:t>– также очень напоминает современную черепаху.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084168" y="3101240"/>
            <a:ext cx="2473728" cy="1937946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>
              <a:spcBef>
                <a:spcPct val="20000"/>
              </a:spcBef>
            </a:pPr>
            <a:r>
              <a:rPr lang="ru-RU" sz="2000" dirty="0" smtClean="0"/>
              <a:t>И древний крокодил – </a:t>
            </a:r>
            <a:r>
              <a:rPr lang="ru-RU" sz="2000" b="1" dirty="0" err="1" smtClean="0"/>
              <a:t>дейнозух</a:t>
            </a:r>
            <a:r>
              <a:rPr lang="ru-RU" sz="2000" b="1" dirty="0" smtClean="0"/>
              <a:t> </a:t>
            </a:r>
            <a:r>
              <a:rPr lang="ru-RU" sz="2000" dirty="0" smtClean="0"/>
              <a:t>– тоже выглядит как крокодил из нашего времени.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дейнозух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84" y="5192249"/>
            <a:ext cx="4573712" cy="1438815"/>
          </a:xfrm>
          <a:prstGeom prst="rect">
            <a:avLst/>
          </a:prstGeom>
        </p:spPr>
      </p:pic>
      <p:pic>
        <p:nvPicPr>
          <p:cNvPr id="22530" name="Picture 2" descr="http://animalphotos.ru/photo/ca/cabdb30a2e6f5295cd56a9078c36d3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888" y="3101240"/>
            <a:ext cx="1846164" cy="191539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6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4282" y="838010"/>
            <a:ext cx="8715436" cy="3500462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</a:pPr>
            <a:r>
              <a:rPr lang="ru-RU" sz="2400" dirty="0" smtClean="0"/>
              <a:t>Однако раньше существовали животные, совсем не похожие на настоящих.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Это </a:t>
            </a:r>
            <a:r>
              <a:rPr lang="ru-RU" sz="2400" b="1" dirty="0" smtClean="0"/>
              <a:t>динозавры</a:t>
            </a:r>
            <a:r>
              <a:rPr lang="ru-RU" sz="2400" dirty="0" smtClean="0"/>
              <a:t> –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древние рептилии,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которые господствовали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на Земле на протяжении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150 миллионов лет. </a:t>
            </a:r>
          </a:p>
          <a:p>
            <a:pPr indent="0">
              <a:spcBef>
                <a:spcPts val="0"/>
              </a:spcBef>
            </a:pPr>
            <a:r>
              <a:rPr lang="ru-RU" sz="2400" dirty="0" smtClean="0"/>
              <a:t>Слово «динозавр» означает</a:t>
            </a:r>
          </a:p>
          <a:p>
            <a:pPr indent="0">
              <a:spcBef>
                <a:spcPts val="0"/>
              </a:spcBef>
            </a:pPr>
            <a:r>
              <a:rPr lang="ru-RU" sz="2400" b="1" dirty="0" smtClean="0"/>
              <a:t>«ужасный ящер»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202917" y="4481349"/>
            <a:ext cx="4714908" cy="2162362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>
              <a:spcBef>
                <a:spcPct val="20000"/>
              </a:spcBef>
            </a:pPr>
            <a:r>
              <a:rPr lang="ru-RU" sz="2400" dirty="0" smtClean="0"/>
              <a:t>Но не все динозавры были похожи на современных ящериц: некоторые умели летать и больше напоминали птиц, некоторые жили в море.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1355088805-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383406"/>
            <a:ext cx="4264774" cy="2643206"/>
          </a:xfrm>
          <a:prstGeom prst="rect">
            <a:avLst/>
          </a:prstGeom>
        </p:spPr>
      </p:pic>
      <p:pic>
        <p:nvPicPr>
          <p:cNvPr id="23556" name="Picture 4" descr="http://mamont.me/wp-content/uploads/2012/06/Pterano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484756"/>
            <a:ext cx="2125470" cy="11081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/>
              <a:t>7</a:t>
            </a:r>
            <a:endParaRPr lang="ru-RU" sz="2800" dirty="0"/>
          </a:p>
        </p:txBody>
      </p:sp>
      <p:pic>
        <p:nvPicPr>
          <p:cNvPr id="23554" name="Picture 2" descr="http://wallpapercave.com/wp/B2hGEP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373216"/>
            <a:ext cx="2258656" cy="1270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29082" y="810292"/>
            <a:ext cx="8563397" cy="192882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</a:pPr>
            <a:r>
              <a:rPr lang="ru-RU" sz="2400" dirty="0" smtClean="0"/>
              <a:t>Питались динозавры тоже по-разному: одни были травоядными, другие – плотоядными, а третьи - всеядными. Тело многих динозавров было покрыто толстым панцирем, который их защищал. У некоторых видов были рога или пластины на спине.</a:t>
            </a:r>
            <a:endParaRPr lang="ru-RU" sz="2400" dirty="0"/>
          </a:p>
        </p:txBody>
      </p:sp>
      <p:pic>
        <p:nvPicPr>
          <p:cNvPr id="24578" name="Picture 2" descr="http://vignette1.wikia.nocookie.net/deathbattlefanon/images/8/85/SPSR.png/revision/latest?cb=20150316190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3286147" cy="1868978"/>
          </a:xfrm>
          <a:prstGeom prst="rect">
            <a:avLst/>
          </a:prstGeom>
          <a:noFill/>
        </p:spPr>
      </p:pic>
      <p:pic>
        <p:nvPicPr>
          <p:cNvPr id="24580" name="Picture 4" descr="http://vignette4.wikia.nocookie.net/dinopedia/images/9/9e/%D0%90%D0%BB%D0%BB%D0%BE%D0%B7%D0%B0%D0%B2%D1%80.png/revision/latest?cb=20120311143049&amp;path-prefix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084" y="4105930"/>
            <a:ext cx="3571900" cy="1787462"/>
          </a:xfrm>
          <a:prstGeom prst="rect">
            <a:avLst/>
          </a:prstGeom>
          <a:noFill/>
        </p:spPr>
      </p:pic>
      <p:pic>
        <p:nvPicPr>
          <p:cNvPr id="11" name="Рисунок 10" descr="сти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4036" y="2177104"/>
            <a:ext cx="3642773" cy="2428515"/>
          </a:xfrm>
          <a:prstGeom prst="rect">
            <a:avLst/>
          </a:prstGeom>
        </p:spPr>
      </p:pic>
      <p:pic>
        <p:nvPicPr>
          <p:cNvPr id="12" name="Рисунок 11" descr="три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572008"/>
            <a:ext cx="2872556" cy="2079460"/>
          </a:xfrm>
          <a:prstGeom prst="rect">
            <a:avLst/>
          </a:prstGeom>
        </p:spPr>
      </p:pic>
      <p:pic>
        <p:nvPicPr>
          <p:cNvPr id="13" name="Рисунок 12" descr="птиц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465" y="2839636"/>
            <a:ext cx="3301436" cy="1631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8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57158" y="836712"/>
            <a:ext cx="8429684" cy="2428892"/>
          </a:xfrm>
        </p:spPr>
        <p:txBody>
          <a:bodyPr>
            <a:normAutofit/>
          </a:bodyPr>
          <a:lstStyle/>
          <a:p>
            <a:pPr indent="0"/>
            <a:r>
              <a:rPr lang="ru-RU" sz="2400" dirty="0" smtClean="0"/>
              <a:t>Самым известным среди динозавров является </a:t>
            </a:r>
            <a:r>
              <a:rPr lang="ru-RU" sz="2400" b="1" dirty="0" smtClean="0"/>
              <a:t>тираннозавр</a:t>
            </a:r>
            <a:r>
              <a:rPr lang="ru-RU" sz="2400" dirty="0" smtClean="0"/>
              <a:t>. Этот крупный хищник ходил на двух ногах, а его передние лапы были совсем маленькие. Голова тираннозавра была огромного размера – больше метра! Тираннозавр обладал очень хорошим нюхом и зрением – он видел на расстоянии                         4 с половиной километра!</a:t>
            </a:r>
          </a:p>
          <a:p>
            <a:endParaRPr lang="ru-RU" dirty="0"/>
          </a:p>
        </p:txBody>
      </p:sp>
      <p:pic>
        <p:nvPicPr>
          <p:cNvPr id="5" name="Рисунок 4" descr="тираннозав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12358"/>
            <a:ext cx="6607535" cy="3945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3310" y="171914"/>
            <a:ext cx="1897380" cy="52322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</a:t>
            </a:r>
            <a:r>
              <a:rPr lang="ru-RU" sz="2800" dirty="0" smtClean="0"/>
              <a:t>9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ША - ПАЛЕОНТОЛОГ те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</TotalTime>
  <Words>975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ПАША - ПАЛЕОНТОЛОГ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176</cp:revision>
  <dcterms:created xsi:type="dcterms:W3CDTF">2016-02-08T20:41:12Z</dcterms:created>
  <dcterms:modified xsi:type="dcterms:W3CDTF">2018-03-31T09:08:35Z</dcterms:modified>
</cp:coreProperties>
</file>