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77" r:id="rId7"/>
    <p:sldId id="260" r:id="rId8"/>
    <p:sldId id="267" r:id="rId9"/>
    <p:sldId id="261" r:id="rId10"/>
    <p:sldId id="263" r:id="rId11"/>
    <p:sldId id="279" r:id="rId12"/>
    <p:sldId id="264" r:id="rId13"/>
    <p:sldId id="265" r:id="rId14"/>
    <p:sldId id="262" r:id="rId15"/>
    <p:sldId id="266" r:id="rId16"/>
    <p:sldId id="273" r:id="rId17"/>
    <p:sldId id="268" r:id="rId18"/>
    <p:sldId id="270" r:id="rId19"/>
    <p:sldId id="272" r:id="rId20"/>
    <p:sldId id="271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1. Знаете ли вы, что такое трение?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что такое трение?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8-4AD0-9942-BF514B5FB7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68-4AD0-9942-BF514B5FB7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68-4AD0-9942-BF514B5FB7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68-4AD0-9942-BF514B5FB7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68-4AD0-9942-BF514B5FB7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Как вы думаете, трение это помощник или враг человека?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3-4614-8E46-B93879EBC9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3-4614-8E46-B93879EBC9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13-4614-8E46-B93879EBC9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13-4614-8E46-B93879EBC9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Помощник</c:v>
                </c:pt>
                <c:pt idx="1">
                  <c:v>Враг</c:v>
                </c:pt>
                <c:pt idx="2">
                  <c:v>Помощник и враг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13-4614-8E46-B93879EBC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Влияет ли трение на скорость движения?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E8-4FBB-B1C3-44FA5AB947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E8-4FBB-B1C3-44FA5AB947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E8-4FBB-B1C3-44FA5AB947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E8-4FBB-B1C3-44FA5AB947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E8-4FBB-B1C3-44FA5AB9470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Скорость скатывания на разных горках, м/с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791282178552896E-2"/>
          <c:y val="0.11999618115714068"/>
          <c:w val="0.96320871782144712"/>
          <c:h val="0.70619795065867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Картонка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Невысокая деревянная горка </c:v>
                </c:pt>
                <c:pt idx="1">
                  <c:v>Невысокая горка с ледяной поверхностью</c:v>
                </c:pt>
                <c:pt idx="2">
                  <c:v>Высокая снежная гора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1.92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7-43AE-8D9E-0E6FECDA0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"Ватрушка"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Невысокая деревянная горка </c:v>
                </c:pt>
                <c:pt idx="1">
                  <c:v>Невысокая горка с ледяной поверхностью</c:v>
                </c:pt>
                <c:pt idx="2">
                  <c:v>Высокая снежная гора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1.1299999999999999</c:v>
                </c:pt>
                <c:pt idx="1">
                  <c:v>2.31</c:v>
                </c:pt>
                <c:pt idx="2">
                  <c:v>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7-43AE-8D9E-0E6FECDA0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Невысокая деревянная горка </c:v>
                </c:pt>
                <c:pt idx="1">
                  <c:v>Невысокая горка с ледяной поверхностью</c:v>
                </c:pt>
                <c:pt idx="2">
                  <c:v>Высокая снежная гора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4477-43AE-8D9E-0E6FECDA0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4525680"/>
        <c:axId val="404523056"/>
      </c:barChart>
      <c:catAx>
        <c:axId val="40452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523056"/>
        <c:crosses val="autoZero"/>
        <c:auto val="1"/>
        <c:lblAlgn val="ctr"/>
        <c:lblOffset val="100"/>
        <c:noMultiLvlLbl val="0"/>
      </c:catAx>
      <c:valAx>
        <c:axId val="40452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5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8.9015324096202567E-2"/>
          <c:y val="0.92086133293621975"/>
          <c:w val="0.31078724318139678"/>
          <c:h val="5.9438115448334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6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3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9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5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5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0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E883-92C4-457B-9262-70DCFD58259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6383-5AED-4A77-8003-DE3825BDE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clck/jsredir?bu=uniq151881164931624134217&amp;from=yandex.ru;search/;web;;&amp;text=&amp;etext=1701.uxhvJ1fEgXScGHmDeTnPfYGLqxaamv8FKGrZqjFcxenxv9aaWjOY7laiKeED1OJpzUT3U7DntXGlA-khLzGEPILhy9P7ybtsCr0rY9Wo4MV_aYB1Ok3pHZ-oY_Q_t7Tz.ad0b89334368994d4686935ef27561f336378faa&amp;uuid=&amp;state=PEtFfuTeVD5kpHnK9lio9daDl0Ow0EQqBnwXqr2CGSTlhSDEzIy2U7BBTY65_y93lLFnBOFa6yQliGiut4NnjQ,,&amp;&amp;cst=AiuY0DBWFJ5Hyx_fyvalFK9_HxB6p5HFo_pgQXcJne4dYH1QDKYg06r7m8VV9cL5IZBWBrWsXII5jENNwTszq7Cyr276GsPD9PNHGIlg9v3_Cv4aW7S_u3VXVTYcKfAyDVPPUbqy2vN8_d58ZmbroOpPfOaH5HCKGA2inbvGjt5_IdWHgVNOr-tOcP7MKJNTkU9B2pLoC1mY5q_SBdsqXAHDV0y24IkQFE7pUtFZuhE,&amp;data=UlNrNmk5WktYejR0eWJFYk1LdmtxdjkxVmZVSC1BckZVMVpuTGFSZG96NDBHUURJZ3JDeU5DYVpfVFAtaU5JVVJQX0k3LTVNbHpwcDc1NDdkWGV1TVEtMmJEdFA0cmE5SFlZTjdrd2xhSjVJSXFkUllUWlNiSkdNNjF3eWNnaF9LZ3RIYi05WlZOcWYzOWN0NDVaeVdwV3FUd3dxeU9hQQ,,&amp;sign=90578a26fe726a7b859a1eba1aae8149&amp;keyno=0&amp;b64e=2&amp;ref=orjY4mGPRjk5boDnW0uvlrrd71vZw9kpjly_ySFdX80,&amp;l10n=ru&amp;cts=1518994622687&amp;mc=5.06279376102213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" y="2093076"/>
            <a:ext cx="1140714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Исследовательский проект </a:t>
            </a:r>
          </a:p>
          <a:p>
            <a:pPr algn="ctr"/>
            <a:r>
              <a:rPr lang="ru-RU" sz="4000" dirty="0" smtClean="0"/>
              <a:t>«ВЕЗДЕСУЩЕЕ. МЕШАЮЩЕЕ. НЕОБХОДИМОЕ»</a:t>
            </a:r>
          </a:p>
          <a:p>
            <a:pPr algn="ctr"/>
            <a:r>
              <a:rPr lang="ru-RU" sz="2800" dirty="0" smtClean="0"/>
              <a:t>2018 год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4096070"/>
            <a:ext cx="1140714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/>
              <a:t>Автор</a:t>
            </a:r>
            <a:r>
              <a:rPr lang="ru-RU" sz="2800" i="1" dirty="0" smtClean="0"/>
              <a:t>: </a:t>
            </a:r>
          </a:p>
          <a:p>
            <a:r>
              <a:rPr lang="ru-RU" sz="2800" dirty="0" smtClean="0"/>
              <a:t>ученик 4 </a:t>
            </a:r>
            <a:r>
              <a:rPr lang="ru-RU" sz="2800" dirty="0"/>
              <a:t>класса «Ц» </a:t>
            </a:r>
            <a:r>
              <a:rPr lang="ru-RU" sz="2800" dirty="0" smtClean="0"/>
              <a:t>МБОУ </a:t>
            </a:r>
            <a:r>
              <a:rPr lang="ru-RU" sz="2800" dirty="0"/>
              <a:t>Городская гимназия города </a:t>
            </a:r>
            <a:r>
              <a:rPr lang="ru-RU" sz="2800" dirty="0" smtClean="0"/>
              <a:t>Димитровграда Сорокин Алексей Денисович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853285"/>
            <a:ext cx="114071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Муниципальное бюджетное образовательное учреждение</a:t>
            </a:r>
          </a:p>
          <a:p>
            <a:pPr algn="ctr"/>
            <a:r>
              <a:rPr lang="ru-RU" sz="2800" dirty="0"/>
              <a:t>Городская гимназия города Димитровграда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4336" y="137742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" y="5673388"/>
            <a:ext cx="114071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Руководитель: </a:t>
            </a:r>
          </a:p>
          <a:p>
            <a:r>
              <a:rPr lang="ru-RU" sz="2800" dirty="0" smtClean="0"/>
              <a:t>учитель начальных классов </a:t>
            </a:r>
            <a:r>
              <a:rPr lang="ru-RU" sz="2800" dirty="0" err="1" smtClean="0"/>
              <a:t>Науменкова</a:t>
            </a:r>
            <a:r>
              <a:rPr lang="ru-RU" sz="2800" dirty="0" smtClean="0"/>
              <a:t> Галина Викторовна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8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31" y="914400"/>
            <a:ext cx="8214359" cy="5594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1870" y="1335024"/>
            <a:ext cx="539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Виды трения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3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1371600"/>
            <a:ext cx="11087100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Мои рассуждения:</a:t>
            </a:r>
          </a:p>
          <a:p>
            <a:endParaRPr lang="ru-RU" sz="3600" b="1" dirty="0" smtClean="0"/>
          </a:p>
          <a:p>
            <a:pPr marL="742950" indent="-742950">
              <a:buAutoNum type="arabicParenR"/>
            </a:pPr>
            <a:r>
              <a:rPr lang="ru-RU" sz="2800" dirty="0" smtClean="0"/>
              <a:t>Если </a:t>
            </a:r>
            <a:r>
              <a:rPr lang="ru-RU" sz="2800" dirty="0"/>
              <a:t>горка не залита льдом, скорость скатывания с нее небольшая. </a:t>
            </a:r>
            <a:endParaRPr lang="ru-RU" sz="2800" dirty="0" smtClean="0"/>
          </a:p>
          <a:p>
            <a:pPr marL="742950" indent="-742950">
              <a:buAutoNum type="arabicParenR"/>
            </a:pPr>
            <a:r>
              <a:rPr lang="ru-RU" sz="2800" dirty="0" smtClean="0"/>
              <a:t>Если </a:t>
            </a:r>
            <a:r>
              <a:rPr lang="ru-RU" sz="2800" dirty="0"/>
              <a:t>горка ледяная, то скорость </a:t>
            </a:r>
            <a:r>
              <a:rPr lang="ru-RU" sz="2800" dirty="0" smtClean="0"/>
              <a:t>скатывания намного </a:t>
            </a:r>
            <a:r>
              <a:rPr lang="ru-RU" sz="2800" dirty="0"/>
              <a:t>выше. </a:t>
            </a:r>
            <a:endParaRPr lang="ru-RU" sz="2800" dirty="0" smtClean="0"/>
          </a:p>
          <a:p>
            <a:pPr marL="742950" indent="-742950">
              <a:buAutoNum type="arabicParenR"/>
            </a:pPr>
            <a:r>
              <a:rPr lang="ru-RU" sz="2800" dirty="0" smtClean="0"/>
              <a:t>Если я съезжаю </a:t>
            </a:r>
            <a:r>
              <a:rPr lang="ru-RU" sz="2800" dirty="0"/>
              <a:t>на шершавой картонке, я еду медленно. </a:t>
            </a:r>
            <a:endParaRPr lang="ru-RU" sz="2800" dirty="0" smtClean="0"/>
          </a:p>
          <a:p>
            <a:pPr marL="742950" indent="-742950">
              <a:buAutoNum type="arabicParenR"/>
            </a:pPr>
            <a:r>
              <a:rPr lang="ru-RU" sz="2800" dirty="0" smtClean="0"/>
              <a:t>Если </a:t>
            </a:r>
            <a:r>
              <a:rPr lang="ru-RU" sz="2800" dirty="0"/>
              <a:t>я беру надувные сани </a:t>
            </a:r>
            <a:r>
              <a:rPr lang="ru-RU" sz="2800" dirty="0" smtClean="0"/>
              <a:t>с </a:t>
            </a:r>
            <a:r>
              <a:rPr lang="ru-RU" sz="2800" dirty="0"/>
              <a:t>гладкой нижней поверхностью, я еду быстро. </a:t>
            </a:r>
            <a:endParaRPr lang="ru-RU" sz="2800" dirty="0" smtClean="0"/>
          </a:p>
          <a:p>
            <a:pPr marL="742950" indent="-742950">
              <a:buAutoNum type="arabicParenR"/>
            </a:pPr>
            <a:r>
              <a:rPr lang="ru-RU" sz="2800" dirty="0" smtClean="0"/>
              <a:t>Чем </a:t>
            </a:r>
            <a:r>
              <a:rPr lang="ru-RU" sz="2800" dirty="0"/>
              <a:t>выше горка, тем быстрее </a:t>
            </a:r>
            <a:r>
              <a:rPr lang="ru-RU" sz="2800" dirty="0" smtClean="0"/>
              <a:t>я еду.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5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616" y="825459"/>
            <a:ext cx="1144828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Эксперименты по измерению скорости скатывания </a:t>
            </a:r>
            <a:r>
              <a:rPr lang="ru-RU" sz="4000" dirty="0" smtClean="0"/>
              <a:t>с </a:t>
            </a:r>
            <a:r>
              <a:rPr lang="ru-RU" sz="4000" dirty="0"/>
              <a:t>различных </a:t>
            </a:r>
            <a:r>
              <a:rPr lang="ru-RU" sz="4000" dirty="0" smtClean="0"/>
              <a:t>горок</a:t>
            </a:r>
            <a:endParaRPr lang="ru-RU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12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616" y="2338562"/>
            <a:ext cx="1144828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Эксперимент №1:</a:t>
            </a:r>
          </a:p>
          <a:p>
            <a:r>
              <a:rPr lang="ru-RU" sz="2800" dirty="0" smtClean="0"/>
              <a:t>Измеряю </a:t>
            </a:r>
            <a:r>
              <a:rPr lang="ru-RU" sz="2800" dirty="0" smtClean="0"/>
              <a:t>время </a:t>
            </a:r>
            <a:r>
              <a:rPr lang="ru-RU" sz="2800" dirty="0" smtClean="0"/>
              <a:t>скатывания с невысокой </a:t>
            </a:r>
            <a:r>
              <a:rPr lang="ru-RU" sz="2800" b="1" dirty="0" smtClean="0"/>
              <a:t>деревянной</a:t>
            </a:r>
            <a:r>
              <a:rPr lang="ru-RU" sz="2800" dirty="0" smtClean="0"/>
              <a:t> горки </a:t>
            </a:r>
          </a:p>
          <a:p>
            <a:r>
              <a:rPr lang="ru-RU" sz="2800" dirty="0" smtClean="0"/>
              <a:t>(длина 5 м 20 см) на картонке и надувных санях «ватрушка</a:t>
            </a:r>
            <a:r>
              <a:rPr lang="ru-RU" sz="2800" dirty="0" smtClean="0"/>
              <a:t>». Вычисляю скорость скатывания, разделив путь на время.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68" y="4344107"/>
            <a:ext cx="2744901" cy="2354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77" y="4344107"/>
            <a:ext cx="2943145" cy="2354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0" y="4344107"/>
            <a:ext cx="3007593" cy="23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939" y="877312"/>
            <a:ext cx="108013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/>
              <a:t>Таблица расчета скорости скатывания с невысокой деревянной горы (длина пути 5 м 20 см)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94919"/>
              </p:ext>
            </p:extLst>
          </p:nvPr>
        </p:nvGraphicFramePr>
        <p:xfrm>
          <a:off x="646939" y="2338578"/>
          <a:ext cx="10801350" cy="4217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849">
                  <a:extLst>
                    <a:ext uri="{9D8B030D-6E8A-4147-A177-3AD203B41FA5}">
                      <a16:colId xmlns:a16="http://schemas.microsoft.com/office/drawing/2014/main" val="3608784681"/>
                    </a:ext>
                  </a:extLst>
                </a:gridCol>
                <a:gridCol w="1315128">
                  <a:extLst>
                    <a:ext uri="{9D8B030D-6E8A-4147-A177-3AD203B41FA5}">
                      <a16:colId xmlns:a16="http://schemas.microsoft.com/office/drawing/2014/main" val="826167034"/>
                    </a:ext>
                  </a:extLst>
                </a:gridCol>
                <a:gridCol w="1349702">
                  <a:extLst>
                    <a:ext uri="{9D8B030D-6E8A-4147-A177-3AD203B41FA5}">
                      <a16:colId xmlns:a16="http://schemas.microsoft.com/office/drawing/2014/main" val="2320479564"/>
                    </a:ext>
                  </a:extLst>
                </a:gridCol>
                <a:gridCol w="1474470">
                  <a:extLst>
                    <a:ext uri="{9D8B030D-6E8A-4147-A177-3AD203B41FA5}">
                      <a16:colId xmlns:a16="http://schemas.microsoft.com/office/drawing/2014/main" val="22010434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2766442841"/>
                    </a:ext>
                  </a:extLst>
                </a:gridCol>
              </a:tblGrid>
              <a:tr h="6922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На чем скатывался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Время скатывания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Средняя скорость скатывания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152840"/>
                  </a:ext>
                </a:extLst>
              </a:tr>
              <a:tr h="141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1-й замер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2-й замер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3-й замер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24981"/>
                  </a:ext>
                </a:extLst>
              </a:tr>
              <a:tr h="692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Картонка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4,68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4,75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4,54 с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1,1 м/с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146494"/>
                  </a:ext>
                </a:extLst>
              </a:tr>
              <a:tr h="1416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Надувные сани («ватрушка»)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4,81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4,47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4,58 с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1,13 м/с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8932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03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14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0906" y="891388"/>
            <a:ext cx="1144828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Эксперимент №2:</a:t>
            </a:r>
          </a:p>
          <a:p>
            <a:r>
              <a:rPr lang="ru-RU" sz="2800" dirty="0" smtClean="0"/>
              <a:t>Заливаю ту же горку водой. </a:t>
            </a:r>
          </a:p>
          <a:p>
            <a:r>
              <a:rPr lang="ru-RU" sz="2800" dirty="0" smtClean="0"/>
              <a:t>Измеряю </a:t>
            </a:r>
            <a:r>
              <a:rPr lang="ru-RU" sz="2800" dirty="0" smtClean="0"/>
              <a:t>время и вычисляю скорость </a:t>
            </a:r>
            <a:r>
              <a:rPr lang="ru-RU" sz="2800" dirty="0" smtClean="0"/>
              <a:t>скатывания с невысокой горки (длина 5 м 20 см) </a:t>
            </a:r>
            <a:r>
              <a:rPr lang="ru-RU" sz="2800" dirty="0" smtClean="0"/>
              <a:t>с </a:t>
            </a:r>
            <a:r>
              <a:rPr lang="ru-RU" sz="2800" b="1" dirty="0" smtClean="0"/>
              <a:t>ледяной</a:t>
            </a:r>
            <a:r>
              <a:rPr lang="ru-RU" sz="2800" dirty="0" smtClean="0"/>
              <a:t> поверхностью на картонке и надувных санях «ватрушка»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8" y="3448153"/>
            <a:ext cx="4726658" cy="31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403" y="838498"/>
            <a:ext cx="108013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/>
              <a:t>Таблица расчета скорости скатывания с невысокой горы </a:t>
            </a:r>
          </a:p>
          <a:p>
            <a:pPr algn="r"/>
            <a:r>
              <a:rPr lang="ru-RU" sz="3200" i="1" dirty="0" smtClean="0"/>
              <a:t>с ледяной поверхностью (длина пути 5 м 20 см</a:t>
            </a:r>
            <a:r>
              <a:rPr lang="ru-RU" i="1" dirty="0" smtClean="0"/>
              <a:t>)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64653"/>
              </p:ext>
            </p:extLst>
          </p:nvPr>
        </p:nvGraphicFramePr>
        <p:xfrm>
          <a:off x="512065" y="2054365"/>
          <a:ext cx="11219688" cy="3715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0626">
                  <a:extLst>
                    <a:ext uri="{9D8B030D-6E8A-4147-A177-3AD203B41FA5}">
                      <a16:colId xmlns:a16="http://schemas.microsoft.com/office/drawing/2014/main" val="3110590856"/>
                    </a:ext>
                  </a:extLst>
                </a:gridCol>
                <a:gridCol w="1366063">
                  <a:extLst>
                    <a:ext uri="{9D8B030D-6E8A-4147-A177-3AD203B41FA5}">
                      <a16:colId xmlns:a16="http://schemas.microsoft.com/office/drawing/2014/main" val="3234525573"/>
                    </a:ext>
                  </a:extLst>
                </a:gridCol>
                <a:gridCol w="1366063">
                  <a:extLst>
                    <a:ext uri="{9D8B030D-6E8A-4147-A177-3AD203B41FA5}">
                      <a16:colId xmlns:a16="http://schemas.microsoft.com/office/drawing/2014/main" val="66431873"/>
                    </a:ext>
                  </a:extLst>
                </a:gridCol>
                <a:gridCol w="1366063">
                  <a:extLst>
                    <a:ext uri="{9D8B030D-6E8A-4147-A177-3AD203B41FA5}">
                      <a16:colId xmlns:a16="http://schemas.microsoft.com/office/drawing/2014/main" val="2907849534"/>
                    </a:ext>
                  </a:extLst>
                </a:gridCol>
                <a:gridCol w="3050873">
                  <a:extLst>
                    <a:ext uri="{9D8B030D-6E8A-4147-A177-3AD203B41FA5}">
                      <a16:colId xmlns:a16="http://schemas.microsoft.com/office/drawing/2014/main" val="867632406"/>
                    </a:ext>
                  </a:extLst>
                </a:gridCol>
              </a:tblGrid>
              <a:tr h="6098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На чем скатывался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Время скатывания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Средняя скорость скатывания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7650377"/>
                  </a:ext>
                </a:extLst>
              </a:tr>
              <a:tr h="1247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1-й замер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2-й замер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3-й замер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16360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Картонка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2,52 с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2,73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2,86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1,92 м/с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466012"/>
                  </a:ext>
                </a:extLst>
              </a:tr>
              <a:tr h="1247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Надувные сани («ватрушка»)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1,98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2,32 с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2,54 с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2,31 м/с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4610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15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2065" y="6036528"/>
            <a:ext cx="112196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Скорость скатывания </a:t>
            </a:r>
            <a:r>
              <a:rPr lang="ru-RU" sz="2800" dirty="0"/>
              <a:t>стала выше примерно в 2 раза</a:t>
            </a:r>
          </a:p>
        </p:txBody>
      </p:sp>
    </p:spTree>
    <p:extLst>
      <p:ext uri="{BB962C8B-B14F-4D97-AF65-F5344CB8AC3E}">
        <p14:creationId xmlns:p14="http://schemas.microsoft.com/office/powerpoint/2010/main" val="539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16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0906" y="891388"/>
            <a:ext cx="1144828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Эксперимент №3:</a:t>
            </a:r>
          </a:p>
          <a:p>
            <a:r>
              <a:rPr lang="ru-RU" sz="2800" dirty="0" smtClean="0"/>
              <a:t>Измеряю </a:t>
            </a:r>
            <a:r>
              <a:rPr lang="ru-RU" sz="2800" dirty="0" smtClean="0"/>
              <a:t>время и вычисляю скорость </a:t>
            </a:r>
            <a:r>
              <a:rPr lang="ru-RU" sz="2800" dirty="0" smtClean="0"/>
              <a:t>скатывания с высокой снежной горы (длина 33 м) </a:t>
            </a:r>
            <a:r>
              <a:rPr lang="ru-RU" sz="2800" dirty="0" smtClean="0"/>
              <a:t>на </a:t>
            </a:r>
            <a:r>
              <a:rPr lang="ru-RU" sz="2800" dirty="0" smtClean="0"/>
              <a:t>картонке и надувных санях «ватрушка»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2586736"/>
            <a:ext cx="5972556" cy="39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259" y="865930"/>
            <a:ext cx="108013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/>
              <a:t>Таблица расчета скорости скатывания с высокой снежной горы (длина пути 33 м)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88212"/>
              </p:ext>
            </p:extLst>
          </p:nvPr>
        </p:nvGraphicFramePr>
        <p:xfrm>
          <a:off x="512065" y="2109229"/>
          <a:ext cx="11210544" cy="3715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310">
                  <a:extLst>
                    <a:ext uri="{9D8B030D-6E8A-4147-A177-3AD203B41FA5}">
                      <a16:colId xmlns:a16="http://schemas.microsoft.com/office/drawing/2014/main" val="2664434748"/>
                    </a:ext>
                  </a:extLst>
                </a:gridCol>
                <a:gridCol w="1364949">
                  <a:extLst>
                    <a:ext uri="{9D8B030D-6E8A-4147-A177-3AD203B41FA5}">
                      <a16:colId xmlns:a16="http://schemas.microsoft.com/office/drawing/2014/main" val="4132209771"/>
                    </a:ext>
                  </a:extLst>
                </a:gridCol>
                <a:gridCol w="1364949">
                  <a:extLst>
                    <a:ext uri="{9D8B030D-6E8A-4147-A177-3AD203B41FA5}">
                      <a16:colId xmlns:a16="http://schemas.microsoft.com/office/drawing/2014/main" val="2966868355"/>
                    </a:ext>
                  </a:extLst>
                </a:gridCol>
                <a:gridCol w="1364949">
                  <a:extLst>
                    <a:ext uri="{9D8B030D-6E8A-4147-A177-3AD203B41FA5}">
                      <a16:colId xmlns:a16="http://schemas.microsoft.com/office/drawing/2014/main" val="147014616"/>
                    </a:ext>
                  </a:extLst>
                </a:gridCol>
                <a:gridCol w="3048387">
                  <a:extLst>
                    <a:ext uri="{9D8B030D-6E8A-4147-A177-3AD203B41FA5}">
                      <a16:colId xmlns:a16="http://schemas.microsoft.com/office/drawing/2014/main" val="1487475803"/>
                    </a:ext>
                  </a:extLst>
                </a:gridCol>
              </a:tblGrid>
              <a:tr h="6098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На чем скатывался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Время скатывания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Средняя скорость скатывания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6512704"/>
                  </a:ext>
                </a:extLst>
              </a:tr>
              <a:tr h="1247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1-й замер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2-й замер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3-й замер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023467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Картонка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9,75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8,93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8,87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3,6 м/с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037203"/>
                  </a:ext>
                </a:extLst>
              </a:tr>
              <a:tr h="1247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Надувные сани («ватрушка»)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4,87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5,37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 4,69 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6,66 м/с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85578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17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2065" y="6036528"/>
            <a:ext cx="112196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Скорость скатывания </a:t>
            </a:r>
            <a:r>
              <a:rPr lang="ru-RU" sz="2800" dirty="0" smtClean="0"/>
              <a:t>на «ватрушке» достигла 7 м/с!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57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69022842"/>
              </p:ext>
            </p:extLst>
          </p:nvPr>
        </p:nvGraphicFramePr>
        <p:xfrm>
          <a:off x="685800" y="859536"/>
          <a:ext cx="10732770" cy="584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77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791" y="1345990"/>
            <a:ext cx="11002518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/>
              <a:t>ВЫВОДЫ: </a:t>
            </a:r>
          </a:p>
          <a:p>
            <a:pPr lvl="0"/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800" dirty="0" smtClean="0"/>
              <a:t>Самая </a:t>
            </a:r>
            <a:r>
              <a:rPr lang="ru-RU" sz="2800" dirty="0"/>
              <a:t>низкая скорость скатывания – с невысокой деревянной горы, в данном случае сила трения максимальна.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/>
              <a:t>Самая большая скорость скатывания – с высокой снежной горы на </a:t>
            </a:r>
            <a:r>
              <a:rPr lang="ru-RU" sz="2800" dirty="0" smtClean="0"/>
              <a:t>надувных санях «ватрушка».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800" dirty="0"/>
              <a:t>Скорость скатывания с небольшой высоты в большей степени зависит от поверхности горки, чем от предмета, на котором скатываемся. Роль силы трения очевидна. На высокой снежной горке большее значение имеет приспособление для катания.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19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18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" y="1314748"/>
            <a:ext cx="1140714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ПЛАН ПРЕЗЕНТАЦИИ</a:t>
            </a:r>
          </a:p>
          <a:p>
            <a:r>
              <a:rPr lang="ru-RU" sz="2800" i="1" dirty="0" smtClean="0"/>
              <a:t> </a:t>
            </a:r>
          </a:p>
          <a:p>
            <a:r>
              <a:rPr lang="ru-RU" sz="2800" dirty="0" smtClean="0"/>
              <a:t>1. Цели и задачи исследования ……………………………………………………. Слайд 3</a:t>
            </a:r>
          </a:p>
          <a:p>
            <a:r>
              <a:rPr lang="ru-RU" sz="2800" dirty="0" smtClean="0"/>
              <a:t>2. Гипотезы ………………………………………………………………………………….... Слайд 4</a:t>
            </a:r>
          </a:p>
          <a:p>
            <a:r>
              <a:rPr lang="ru-RU" sz="2800" dirty="0" smtClean="0"/>
              <a:t>3. Актуальность выбора темы исследования ……………………………. </a:t>
            </a:r>
            <a:r>
              <a:rPr lang="ru-RU" sz="2800" dirty="0"/>
              <a:t>Слайд </a:t>
            </a:r>
            <a:r>
              <a:rPr lang="ru-RU" sz="2800" dirty="0" smtClean="0"/>
              <a:t>5-6</a:t>
            </a:r>
            <a:endParaRPr lang="ru-RU" sz="2800" dirty="0"/>
          </a:p>
          <a:p>
            <a:r>
              <a:rPr lang="ru-RU" sz="2800" dirty="0" smtClean="0"/>
              <a:t>4. Что такое трение …………………………………………………………….……. </a:t>
            </a:r>
            <a:r>
              <a:rPr lang="ru-RU" sz="2800" dirty="0"/>
              <a:t>Слайд </a:t>
            </a:r>
            <a:r>
              <a:rPr lang="ru-RU" sz="2800" dirty="0" smtClean="0"/>
              <a:t>7-10</a:t>
            </a:r>
            <a:endParaRPr lang="ru-RU" sz="2800" dirty="0"/>
          </a:p>
          <a:p>
            <a:r>
              <a:rPr lang="ru-RU" sz="2800" dirty="0" smtClean="0"/>
              <a:t>5. Эксперименты по измерению скорости скатывания </a:t>
            </a:r>
          </a:p>
          <a:p>
            <a:r>
              <a:rPr lang="ru-RU" sz="2800" dirty="0" smtClean="0"/>
              <a:t>с различных горок ……………………………………….……………………..…. </a:t>
            </a:r>
            <a:r>
              <a:rPr lang="ru-RU" sz="2800" dirty="0"/>
              <a:t>Слайд </a:t>
            </a:r>
            <a:r>
              <a:rPr lang="ru-RU" sz="2800" dirty="0" smtClean="0"/>
              <a:t>11-18</a:t>
            </a:r>
            <a:endParaRPr lang="ru-RU" sz="2800" dirty="0"/>
          </a:p>
          <a:p>
            <a:r>
              <a:rPr lang="ru-RU" sz="2800" dirty="0" smtClean="0"/>
              <a:t>6. Выводы ………………………………………………….…………………..………. </a:t>
            </a:r>
            <a:r>
              <a:rPr lang="ru-RU" sz="2800" dirty="0"/>
              <a:t>Слайд </a:t>
            </a:r>
            <a:r>
              <a:rPr lang="ru-RU" sz="2800" dirty="0" smtClean="0"/>
              <a:t>19-20</a:t>
            </a:r>
            <a:endParaRPr lang="ru-RU" sz="2800" dirty="0"/>
          </a:p>
          <a:p>
            <a:r>
              <a:rPr lang="ru-RU" sz="2800" dirty="0" smtClean="0"/>
              <a:t>7. Использованная литература ……..……………………………………………. Слайд 21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57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368" y="946941"/>
            <a:ext cx="98115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Сила </a:t>
            </a:r>
            <a:r>
              <a:rPr lang="ru-RU" sz="2800" dirty="0"/>
              <a:t>трения оказывает влияние на скорость </a:t>
            </a:r>
            <a:r>
              <a:rPr lang="ru-RU" sz="2800" dirty="0" smtClean="0"/>
              <a:t>движения – </a:t>
            </a:r>
            <a:endParaRPr lang="ru-RU" sz="2800" dirty="0"/>
          </a:p>
          <a:p>
            <a:pPr lvl="0">
              <a:spcAft>
                <a:spcPts val="2400"/>
              </a:spcAft>
            </a:pPr>
            <a:r>
              <a:rPr lang="ru-RU" sz="2800" b="1" dirty="0" smtClean="0"/>
              <a:t>гипотеза №1 подтвердилась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368" y="2272900"/>
            <a:ext cx="981151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При скатывании с разных горок на различных поверхностях я получил разную скорость движения –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sz="2800" b="1" dirty="0" smtClean="0"/>
              <a:t>гипотеза </a:t>
            </a:r>
            <a:r>
              <a:rPr lang="ru-RU" sz="2800" b="1" dirty="0"/>
              <a:t>№2 </a:t>
            </a:r>
            <a:r>
              <a:rPr lang="ru-RU" sz="2800" b="1" dirty="0" smtClean="0"/>
              <a:t>подтвердилась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8368" y="4245885"/>
            <a:ext cx="981151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Максимальная скорость движения была зафиксирована при скатывании с высокой снежной горы на «ватрушке». Измерить скорость скатывания с этой же горы, но с ледяной </a:t>
            </a:r>
            <a:r>
              <a:rPr lang="ru-RU" sz="2800" dirty="0" smtClean="0"/>
              <a:t>поверхностью </a:t>
            </a:r>
            <a:r>
              <a:rPr lang="ru-RU" sz="2800" dirty="0"/>
              <a:t>не </a:t>
            </a:r>
            <a:r>
              <a:rPr lang="ru-RU" sz="2800" dirty="0" smtClean="0"/>
              <a:t>удалось – </a:t>
            </a:r>
          </a:p>
          <a:p>
            <a:r>
              <a:rPr lang="ru-RU" sz="2800" b="1" dirty="0" smtClean="0"/>
              <a:t>гипотеза </a:t>
            </a:r>
            <a:r>
              <a:rPr lang="ru-RU" sz="2800" b="1" dirty="0"/>
              <a:t>№3 нуждается в </a:t>
            </a:r>
            <a:r>
              <a:rPr lang="ru-RU" sz="2800" b="1" dirty="0" smtClean="0"/>
              <a:t>уточнении</a:t>
            </a:r>
            <a:endParaRPr lang="ru-RU" sz="2800" dirty="0"/>
          </a:p>
        </p:txBody>
      </p:sp>
      <p:pic>
        <p:nvPicPr>
          <p:cNvPr id="4098" name="Picture 2" descr="https://cdn.pixabay.com/photo/2014/10/24/09/03/quality-500950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315764"/>
            <a:ext cx="1591944" cy="1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.pixabay.com/photo/2014/10/24/09/03/quality-500950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2250616"/>
            <a:ext cx="1591944" cy="1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lenaakadem.ru/wp-content/uploads/2015/07/ques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2" y="5369269"/>
            <a:ext cx="891604" cy="10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20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75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7954" y="1940350"/>
            <a:ext cx="851535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Использованная литература:</a:t>
            </a:r>
          </a:p>
          <a:p>
            <a:pPr algn="ctr"/>
            <a:endParaRPr lang="ru-RU" dirty="0" smtClean="0">
              <a:hlinkClick r:id="rId2"/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Силин </a:t>
            </a:r>
            <a:r>
              <a:rPr lang="ru-RU" dirty="0"/>
              <a:t>А.А</a:t>
            </a:r>
            <a:r>
              <a:rPr lang="ru-RU" dirty="0" smtClean="0"/>
              <a:t>. «Трение и мы» - М.: Издательство Наука, 1987</a:t>
            </a:r>
          </a:p>
          <a:p>
            <a:pPr marL="342900" indent="-342900">
              <a:buAutoNum type="arabicPeriod"/>
            </a:pPr>
            <a:r>
              <a:rPr lang="ru-RU" dirty="0" smtClean="0"/>
              <a:t>С.В. Громов, Н.А. Родина Физика. Учебник для 7-го класса</a:t>
            </a:r>
          </a:p>
          <a:p>
            <a:pPr marL="342900" indent="-342900">
              <a:buAutoNum type="arabicPeriod"/>
            </a:pPr>
            <a:r>
              <a:rPr lang="en-US" dirty="0"/>
              <a:t>https://ru.wikipedia.org/wiki/</a:t>
            </a:r>
            <a:r>
              <a:rPr lang="ru-RU" dirty="0"/>
              <a:t>Трение</a:t>
            </a:r>
            <a:endParaRPr lang="ru-RU" dirty="0" smtClean="0"/>
          </a:p>
          <a:p>
            <a:pPr algn="ctr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21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37249" y="5014574"/>
            <a:ext cx="59556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51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827532"/>
            <a:ext cx="110871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Цель исследования </a:t>
            </a:r>
            <a:r>
              <a:rPr lang="ru-RU" sz="4400" dirty="0"/>
              <a:t>– изучить влияние силы трения на скорость движения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651760"/>
            <a:ext cx="110871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Задачи:</a:t>
            </a:r>
          </a:p>
          <a:p>
            <a:pPr marL="742950" indent="-742950">
              <a:buAutoNum type="arabicParenR"/>
            </a:pPr>
            <a:r>
              <a:rPr lang="ru-RU" sz="3600" dirty="0" smtClean="0"/>
              <a:t>измерить </a:t>
            </a:r>
            <a:r>
              <a:rPr lang="ru-RU" sz="3600" dirty="0"/>
              <a:t>скорость движения при скатывании с разных горок на различных поверхностях; </a:t>
            </a:r>
            <a:endParaRPr lang="ru-RU" sz="3600" dirty="0" smtClean="0"/>
          </a:p>
          <a:p>
            <a:pPr marL="742950" indent="-742950">
              <a:buAutoNum type="arabicParenR"/>
            </a:pPr>
            <a:r>
              <a:rPr lang="ru-RU" sz="3600" dirty="0" smtClean="0"/>
              <a:t>сделать </a:t>
            </a:r>
            <a:r>
              <a:rPr lang="ru-RU" sz="3600" dirty="0"/>
              <a:t>вывод о влиянии силы трения на скорость движения; </a:t>
            </a:r>
            <a:endParaRPr lang="ru-RU" sz="3600" dirty="0" smtClean="0"/>
          </a:p>
          <a:p>
            <a:pPr marL="742950" indent="-742950">
              <a:buAutoNum type="arabicParenR"/>
            </a:pPr>
            <a:r>
              <a:rPr lang="ru-RU" sz="3600" dirty="0" smtClean="0"/>
              <a:t>узнать </a:t>
            </a:r>
            <a:r>
              <a:rPr lang="ru-RU" sz="3600" dirty="0"/>
              <a:t>наилучшие условия для быстрого скатывания с горок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54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656" y="898398"/>
            <a:ext cx="11087100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Мои гипотезы: </a:t>
            </a:r>
            <a:endParaRPr lang="ru-RU" sz="3600" b="1" dirty="0" smtClean="0"/>
          </a:p>
          <a:p>
            <a:endParaRPr lang="ru-RU" sz="3600" b="1" dirty="0"/>
          </a:p>
          <a:p>
            <a:pPr>
              <a:spcAft>
                <a:spcPts val="2400"/>
              </a:spcAft>
            </a:pPr>
            <a:r>
              <a:rPr lang="ru-RU" sz="3600" dirty="0" smtClean="0"/>
              <a:t>1. </a:t>
            </a:r>
            <a:r>
              <a:rPr lang="ru-RU" sz="3600" dirty="0"/>
              <a:t>Сила трения оказывает влияние на скорость движения. </a:t>
            </a:r>
          </a:p>
          <a:p>
            <a:pPr>
              <a:spcAft>
                <a:spcPts val="2400"/>
              </a:spcAft>
            </a:pPr>
            <a:r>
              <a:rPr lang="ru-RU" sz="3600" dirty="0" smtClean="0"/>
              <a:t>2. </a:t>
            </a:r>
            <a:r>
              <a:rPr lang="ru-RU" sz="3600" dirty="0"/>
              <a:t>При скатывании с разных горок на различных поверхностях скорость движения будет разной. </a:t>
            </a:r>
          </a:p>
          <a:p>
            <a:pPr>
              <a:spcAft>
                <a:spcPts val="2400"/>
              </a:spcAft>
            </a:pPr>
            <a:r>
              <a:rPr lang="ru-RU" sz="3600" dirty="0" smtClean="0"/>
              <a:t>3. </a:t>
            </a:r>
            <a:r>
              <a:rPr lang="ru-RU" sz="3600" dirty="0"/>
              <a:t>Развить максимальную скорость можно при скатывании с высокой ледяной горы на надувных санях с гладким пластиковым днищем.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10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225" y="914400"/>
            <a:ext cx="1093622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Зима – прекрасное время года. Можно ходить на лыжах, скользить на коньках или </a:t>
            </a:r>
            <a:r>
              <a:rPr lang="ru-RU" sz="2800" dirty="0" smtClean="0"/>
              <a:t>кататься с горок. </a:t>
            </a:r>
            <a:endParaRPr lang="ru-RU" sz="2800" dirty="0"/>
          </a:p>
          <a:p>
            <a:r>
              <a:rPr lang="ru-RU" sz="2800" dirty="0" smtClean="0"/>
              <a:t>Отчего </a:t>
            </a:r>
            <a:r>
              <a:rPr lang="ru-RU" sz="2800" dirty="0" smtClean="0"/>
              <a:t>зависит скорость скатывания с горок? </a:t>
            </a:r>
            <a:r>
              <a:rPr lang="ru-RU" sz="2800" dirty="0"/>
              <a:t>Как можно ее увеличить? </a:t>
            </a:r>
            <a:r>
              <a:rPr lang="ru-RU" sz="2800" dirty="0" smtClean="0"/>
              <a:t>Причиной может быть </a:t>
            </a:r>
            <a:r>
              <a:rPr lang="ru-RU" sz="2800" dirty="0"/>
              <a:t>трение.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5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2944833"/>
            <a:ext cx="5359196" cy="35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578" y="841859"/>
            <a:ext cx="113073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РЕЗУЛЬТАТЫ АНКЕТИРОВАНИЯ </a:t>
            </a:r>
            <a:r>
              <a:rPr lang="ru-RU" sz="3200" dirty="0" smtClean="0"/>
              <a:t>СРЕДИ ОДНОКЛАССНИКОВ</a:t>
            </a:r>
            <a:endParaRPr lang="ru-RU" sz="3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8003352"/>
              </p:ext>
            </p:extLst>
          </p:nvPr>
        </p:nvGraphicFramePr>
        <p:xfrm>
          <a:off x="433578" y="1601979"/>
          <a:ext cx="3514344" cy="50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74591088"/>
              </p:ext>
            </p:extLst>
          </p:nvPr>
        </p:nvGraphicFramePr>
        <p:xfrm>
          <a:off x="4314825" y="1607883"/>
          <a:ext cx="3529584" cy="503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6927039"/>
              </p:ext>
            </p:extLst>
          </p:nvPr>
        </p:nvGraphicFramePr>
        <p:xfrm>
          <a:off x="8211312" y="1601979"/>
          <a:ext cx="3529584" cy="503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19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9620" y="1030986"/>
            <a:ext cx="1086992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Трение</a:t>
            </a:r>
            <a:r>
              <a:rPr lang="ru-RU" sz="4000" dirty="0"/>
              <a:t> – это процесс взаимодействия поверхностей тел во время движения или покоя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9061" y="2653907"/>
            <a:ext cx="441197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ПРИЧИНЫ возникновения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" y="5116982"/>
            <a:ext cx="416814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неровности </a:t>
            </a:r>
            <a:endParaRPr lang="ru-RU" sz="3200" dirty="0" smtClean="0"/>
          </a:p>
          <a:p>
            <a:pPr algn="ctr"/>
            <a:r>
              <a:rPr lang="ru-RU" sz="3200" dirty="0" smtClean="0"/>
              <a:t>поверхностей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25412" y="5116982"/>
            <a:ext cx="480440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взаимное притяжение молекул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36546" y="3977346"/>
            <a:ext cx="1752600" cy="113963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96734" y="3977346"/>
            <a:ext cx="1664970" cy="113963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4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495" y="1008281"/>
            <a:ext cx="1116711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Сила трения всегда направлена противоположно </a:t>
            </a:r>
            <a:r>
              <a:rPr lang="ru-RU" sz="4000" dirty="0" smtClean="0"/>
              <a:t>движению; препятствует движению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4" t="8834" r="2417" b="35000"/>
          <a:stretch/>
        </p:blipFill>
        <p:spPr>
          <a:xfrm>
            <a:off x="3691890" y="2640152"/>
            <a:ext cx="4846320" cy="3851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84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988" y="852160"/>
            <a:ext cx="8009764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Польза трения: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не </a:t>
            </a:r>
            <a:r>
              <a:rPr lang="ru-RU" sz="2400" dirty="0"/>
              <a:t>дает развязываться </a:t>
            </a:r>
            <a:r>
              <a:rPr lang="ru-RU" sz="2400" dirty="0" smtClean="0"/>
              <a:t>шнуркам;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удерживает </a:t>
            </a:r>
            <a:r>
              <a:rPr lang="ru-RU" sz="2400" dirty="0"/>
              <a:t>на месте вбитые в доску </a:t>
            </a:r>
            <a:r>
              <a:rPr lang="ru-RU" sz="2400" dirty="0" smtClean="0"/>
              <a:t>гвозди;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позволяет ходить </a:t>
            </a:r>
            <a:r>
              <a:rPr lang="ru-RU" sz="2400" dirty="0"/>
              <a:t>и бегать, отталкиваясь от поверхности </a:t>
            </a:r>
            <a:r>
              <a:rPr lang="ru-RU" sz="2400" dirty="0" smtClean="0"/>
              <a:t>земли</a:t>
            </a:r>
          </a:p>
          <a:p>
            <a:pPr algn="ctr"/>
            <a:r>
              <a:rPr lang="ru-RU" sz="3200" b="1" dirty="0" smtClean="0"/>
              <a:t>Вред </a:t>
            </a:r>
            <a:r>
              <a:rPr lang="ru-RU" sz="3200" b="1" dirty="0"/>
              <a:t>трения</a:t>
            </a:r>
            <a:r>
              <a:rPr lang="ru-RU" sz="32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мешает сдвинуть </a:t>
            </a:r>
            <a:r>
              <a:rPr lang="ru-RU" sz="2400" dirty="0"/>
              <a:t>предметы с </a:t>
            </a:r>
            <a:r>
              <a:rPr lang="ru-RU" sz="2400" dirty="0" smtClean="0"/>
              <a:t>места;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замедляет </a:t>
            </a:r>
            <a:r>
              <a:rPr lang="ru-RU" sz="2400" dirty="0"/>
              <a:t>скорость </a:t>
            </a:r>
            <a:r>
              <a:rPr lang="ru-RU" sz="2400" dirty="0" smtClean="0"/>
              <a:t>движения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11" y="852160"/>
            <a:ext cx="3293209" cy="3293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4"/>
          <a:stretch/>
        </p:blipFill>
        <p:spPr>
          <a:xfrm>
            <a:off x="292988" y="4398264"/>
            <a:ext cx="3715432" cy="2291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66" y="4398264"/>
            <a:ext cx="4576735" cy="2288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6360" y="176629"/>
            <a:ext cx="189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 9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t="5200" r="16789" b="28799"/>
          <a:stretch/>
        </p:blipFill>
        <p:spPr>
          <a:xfrm>
            <a:off x="9070848" y="4398264"/>
            <a:ext cx="2792272" cy="22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881</Words>
  <Application>Microsoft Office PowerPoint</Application>
  <PresentationFormat>Широкоэкранный</PresentationFormat>
  <Paragraphs>158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Сорокин</dc:creator>
  <cp:lastModifiedBy>Пользователь</cp:lastModifiedBy>
  <cp:revision>51</cp:revision>
  <dcterms:created xsi:type="dcterms:W3CDTF">2018-02-16T22:04:54Z</dcterms:created>
  <dcterms:modified xsi:type="dcterms:W3CDTF">2018-03-30T18:13:17Z</dcterms:modified>
</cp:coreProperties>
</file>