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9" r:id="rId3"/>
    <p:sldId id="257" r:id="rId4"/>
    <p:sldId id="260" r:id="rId5"/>
    <p:sldId id="261" r:id="rId6"/>
    <p:sldId id="258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2034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39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67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4789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8713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156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701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831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99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22345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1798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298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2492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430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542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96646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7638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945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03793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30775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4901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9610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687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053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27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885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704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73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53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14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29E2DC-F148-4B8B-921A-8C5ADCEF4E52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2BD3F4B-6D29-4293-A291-B7C68A426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401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70D4FC-1ADB-445F-9FEE-0C01C5282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3" y="0"/>
            <a:ext cx="9601196" cy="3826412"/>
          </a:xfrm>
          <a:effectLst>
            <a:innerShdw blurRad="63500" dist="50800" dir="5400000">
              <a:prstClr val="black">
                <a:alpha val="50000"/>
              </a:prstClr>
            </a:innerShdw>
            <a:softEdge rad="12700"/>
          </a:effectLst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ОБОСОБЛЕННОЕ СТРУКТУРНОЕ ПОДРАЗДЕЛЕНИЕ «РОСИНКА»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№28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Млекопитающие Красной книги Ростовской области</a:t>
            </a:r>
            <a:endParaRPr lang="ru-RU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908798-F427-4D50-A143-1E6995122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154" y="2791654"/>
            <a:ext cx="5835739" cy="331893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Светлана Васильевна, воспитатель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8D46CE-1F4D-49D2-A924-730229ED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09" t="1" r="3491" b="10776"/>
          <a:stretch/>
        </p:blipFill>
        <p:spPr>
          <a:xfrm>
            <a:off x="1793637" y="3081737"/>
            <a:ext cx="2968283" cy="260252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4235EB6D-0A7A-4A00-8D4F-B22980D64710}"/>
              </a:ext>
            </a:extLst>
          </p:cNvPr>
          <p:cNvSpPr txBox="1">
            <a:spLocks/>
          </p:cNvSpPr>
          <p:nvPr/>
        </p:nvSpPr>
        <p:spPr>
          <a:xfrm>
            <a:off x="896815" y="5075831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2018 г.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068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F0F256-602A-4614-B2C8-57F35A746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Прудовая ночница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19B0FCD-BF5F-45F9-920C-9D8E9EB90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370" y="2391507"/>
            <a:ext cx="6413695" cy="33296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Вид семейства </a:t>
            </a:r>
            <a:r>
              <a:rPr lang="ru-RU" u="sng" dirty="0" err="1"/>
              <a:t>гладконосых</a:t>
            </a:r>
            <a:r>
              <a:rPr lang="ru-RU" dirty="0"/>
              <a:t>, отряда </a:t>
            </a:r>
            <a:r>
              <a:rPr lang="ru-RU" u="sng" dirty="0"/>
              <a:t>рукокрылых</a:t>
            </a:r>
            <a:r>
              <a:rPr lang="ru-RU" dirty="0"/>
              <a:t>. Размеры тела — до 6—7 см, размах крыльев — около до 28—35 см. Обитает в </a:t>
            </a:r>
            <a:r>
              <a:rPr lang="ru-RU" u="sng" dirty="0"/>
              <a:t>Западной</a:t>
            </a:r>
            <a:r>
              <a:rPr lang="ru-RU" dirty="0"/>
              <a:t>, </a:t>
            </a:r>
            <a:r>
              <a:rPr lang="ru-RU" u="sng" dirty="0"/>
              <a:t>Центральной</a:t>
            </a:r>
            <a:r>
              <a:rPr lang="ru-RU" dirty="0"/>
              <a:t> и </a:t>
            </a:r>
            <a:r>
              <a:rPr lang="ru-RU" u="sng" dirty="0"/>
              <a:t>Восточной Европе</a:t>
            </a:r>
            <a:r>
              <a:rPr lang="ru-RU" dirty="0"/>
              <a:t>, </a:t>
            </a:r>
            <a:r>
              <a:rPr lang="ru-RU" u="sng" dirty="0"/>
              <a:t>Западной Сибири</a:t>
            </a:r>
            <a:r>
              <a:rPr lang="ru-RU" dirty="0"/>
              <a:t> и </a:t>
            </a:r>
            <a:r>
              <a:rPr lang="ru-RU" u="sng" dirty="0"/>
              <a:t>Казахстане</a:t>
            </a:r>
            <a:r>
              <a:rPr lang="ru-RU" dirty="0"/>
              <a:t>. Селится вблизи стоячих водоемов или пойм равнинных рек. В горах появляется только во время сезонных миграций и зимовки. В Ростовской области представители вида наблюдались в </a:t>
            </a:r>
            <a:r>
              <a:rPr lang="ru-RU" u="sng" dirty="0"/>
              <a:t>Шолоховском</a:t>
            </a:r>
            <a:r>
              <a:rPr lang="ru-RU" dirty="0"/>
              <a:t> и </a:t>
            </a:r>
            <a:r>
              <a:rPr lang="ru-RU" u="sng" dirty="0" err="1"/>
              <a:t>Верхнедонском</a:t>
            </a:r>
            <a:r>
              <a:rPr lang="ru-RU" dirty="0"/>
              <a:t> районах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3AEFB3-27D1-49C7-8198-389A430521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4818" y="2011680"/>
            <a:ext cx="2831780" cy="409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821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98001-71DF-486D-8933-4052E524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Бурый ушан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53806F-BB59-4565-BB3F-80E86782C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78630"/>
            <a:ext cx="4950653" cy="41252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Вид семейства </a:t>
            </a:r>
            <a:r>
              <a:rPr lang="ru-RU" u="sng" dirty="0" err="1"/>
              <a:t>гладконосых</a:t>
            </a:r>
            <a:r>
              <a:rPr lang="ru-RU" dirty="0"/>
              <a:t>, отряда </a:t>
            </a:r>
            <a:r>
              <a:rPr lang="ru-RU" u="sng" dirty="0"/>
              <a:t>рукокрылых</a:t>
            </a:r>
            <a:r>
              <a:rPr lang="ru-RU" dirty="0"/>
              <a:t>. Размеры тела — до 4—5,5 см, размах крыльев — до 24—28 см. Один из видов рода </a:t>
            </a:r>
            <a:r>
              <a:rPr lang="ru-RU" u="sng" dirty="0"/>
              <a:t>ушанов</a:t>
            </a:r>
            <a:r>
              <a:rPr lang="ru-RU" dirty="0"/>
              <a:t>. Распространён в зоне умеренного климата северной и средней полосы </a:t>
            </a:r>
            <a:r>
              <a:rPr lang="ru-RU" u="sng" dirty="0"/>
              <a:t>Евразии</a:t>
            </a:r>
            <a:r>
              <a:rPr lang="ru-RU" dirty="0"/>
              <a:t> — от </a:t>
            </a:r>
            <a:r>
              <a:rPr lang="ru-RU" u="sng" dirty="0"/>
              <a:t>Англии</a:t>
            </a:r>
            <a:r>
              <a:rPr lang="ru-RU" dirty="0"/>
              <a:t>, </a:t>
            </a:r>
            <a:r>
              <a:rPr lang="ru-RU" u="sng" dirty="0"/>
              <a:t>Франции</a:t>
            </a:r>
            <a:r>
              <a:rPr lang="ru-RU" dirty="0"/>
              <a:t> и </a:t>
            </a:r>
            <a:r>
              <a:rPr lang="ru-RU" u="sng" dirty="0"/>
              <a:t>Швеции</a:t>
            </a:r>
            <a:r>
              <a:rPr lang="ru-RU" dirty="0"/>
              <a:t> до </a:t>
            </a:r>
            <a:r>
              <a:rPr lang="ru-RU" u="sng" dirty="0"/>
              <a:t>Дальнего Востока</a:t>
            </a:r>
            <a:r>
              <a:rPr lang="ru-RU" dirty="0"/>
              <a:t>, </a:t>
            </a:r>
            <a:r>
              <a:rPr lang="ru-RU" u="sng" dirty="0"/>
              <a:t>Корейского полуострова</a:t>
            </a:r>
            <a:r>
              <a:rPr lang="ru-RU" dirty="0"/>
              <a:t> и </a:t>
            </a:r>
            <a:r>
              <a:rPr lang="ru-RU" u="sng" dirty="0"/>
              <a:t>Японии</a:t>
            </a:r>
            <a:r>
              <a:rPr lang="ru-RU" dirty="0"/>
              <a:t>. В Ростовской области встречается крайне редко и нерегулярно, известно лишь два за документированных случая обнаружения этого вида.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3A5F93-22B8-41B8-B5D5-A9F0A2CEF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0592" y="2014838"/>
            <a:ext cx="2953136" cy="406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215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8EB78A-A2BC-402B-8185-750AFA81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Емуранчик</a:t>
            </a:r>
            <a:r>
              <a:rPr lang="ru-RU" b="1" dirty="0"/>
              <a:t> обыкновенный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327458-7EE1-461A-991F-52CD1777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588" y="1948373"/>
            <a:ext cx="4387947" cy="41007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тушканчиковых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грызунов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Род —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емуранчики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Stylodipus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Размеры тела 9—12 см, масса — до 44 г. Окрас верхней части тела — тёмный или бурый с серым оттенком. Мех короткий. Обитает на ряде территорий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Туркменистана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Узбекистана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 в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встречается от песков низовьев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левобережья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Иртыша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Через Ростовскую область проходит западная граница сплошного ареала вида, в разное время был отмечен близ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станицы Атаманской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села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других поселений востока области.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0F4287C-A9DC-40EE-96B7-FCF1DB333D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5916" y="2028641"/>
            <a:ext cx="5189496" cy="37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96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8C363B-FD50-447D-967B-AD439AA87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err="1"/>
              <a:t>Тарбаганчик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1F7183-4B29-4224-A679-4AD4E07D2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1" y="2433710"/>
            <a:ext cx="5949461" cy="38219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тушканчиковых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грызунов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Род —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земляные зайцы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Размеры тела 9—12 см. Окрас верха — от оливково-бурого до бледного песчаного. Брюхо, конечности и полоса, заходящая сзади на бедра, белые. Ареал вида —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полупустыни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Восточного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Предкавказья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Нижнего Поволжья,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Центальной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 Ростовской области отмечен в юго-восточных и восточных районах. По правую сторону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отмечался.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337B0C-593F-4C15-835E-F8BAECAC2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3238" y="2002302"/>
            <a:ext cx="4389121" cy="331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8119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B5828-2CF6-4C13-9B65-1F6D79F08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Степная </a:t>
            </a:r>
            <a:r>
              <a:rPr lang="ru-RU" b="1" u="sng" dirty="0" err="1"/>
              <a:t>мышовка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92D4EC-B34D-4281-9189-90308D5E7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807" y="2405575"/>
            <a:ext cx="5767754" cy="34702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тушканчиковых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грызунов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Род —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Размеры тела — 6—8 см. Окрас верха — палево-серый, брюшко светлое. На спине выраженная чёрная полоска. Степная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мышовка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распространена по зонам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южному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лесостепью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северным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полупустыням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Венгрии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Румынии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и юго-западного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Прибайкалья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пределах Ростовской области вид распространён относительно широко, но места обитания выяснены в недостаточной степени.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B1104A9-2D9F-4F8B-A16C-021603D54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0" y="2405575"/>
            <a:ext cx="4426634" cy="321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8699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251F29E-55D1-4A83-8AEC-078128B1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Степная пеструшка</a:t>
            </a: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2D79F662-81CC-4574-A6C1-634A6D6D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096086"/>
            <a:ext cx="4064389" cy="41499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хомяковых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грызунов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Единственный представитель рода. Размеры тела 8—12 см, вес — до 35 г. Окраска верха тела однотонная: от тёмной или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буровато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серой до светлой, серовато-палевой; постепенно переходит в несколько более светлую окраску боков и брюшка. Вдоль хребта от носа до хвоста идёт тёмная полоса. Обитает в пустынях, полупустынях и лесостепях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Преднестровья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Монголии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Сведения о пребывании пеструшек в Ростовской области в основном относятся к первой половине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 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современные данные (в частности, информация о наблюдении пеструшек в «Северодонецком заказнике») отрывочны и нуждаются в подтверждении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BE4605-2B6D-4FF8-9078-85460DB4BB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1484" y="2057048"/>
            <a:ext cx="5278592" cy="38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139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56398-FDD1-424B-89A2-1A400BA6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4149"/>
            <a:ext cx="9601196" cy="1303867"/>
          </a:xfrm>
        </p:spPr>
        <p:txBody>
          <a:bodyPr/>
          <a:lstStyle/>
          <a:p>
            <a:r>
              <a:rPr lang="ru-RU" b="1" u="sng" dirty="0"/>
              <a:t>Выдра речная</a:t>
            </a:r>
            <a:r>
              <a:rPr lang="ru-RU" dirty="0"/>
              <a:t>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C8674E4-4DBD-4615-A805-44003BC6C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710" y="1772529"/>
            <a:ext cx="5569634" cy="4107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куньих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хищных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 книгу Ростовской области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занесён номинативный подвид этого вида. Средних размеров зверь с гибким подвижным телом длиной (с хвостом) 80—125 см и весом до 10—12 кг. Обитает по берегам озёр и рек по всей Евразии и в северо-западной Африке, за исключением безводных регионов и пояса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тундр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 Ростовской области обитает в пойменных лесах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 Донца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начале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 века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наблюдалась на реках </a:t>
            </a:r>
            <a:r>
              <a:rPr lang="ru-RU" sz="1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Самбек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Сарматской и Бирючей; по мнению ряда исследователей, выдра не являлась постоянным обитателем 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Придонья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настоящее время охраняется в шести заказниках области.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8DF784-CC69-4D91-9D7A-DCE9E4D6A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1102" y="1958017"/>
            <a:ext cx="4921526" cy="323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5627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13A789-4955-42B6-A431-9385BC9C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Горностай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4BA691-C07A-4B32-BB48-27BCA01D2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708" y="2416255"/>
            <a:ext cx="4809978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Вид семейства </a:t>
            </a:r>
            <a:r>
              <a:rPr lang="ru-RU" u="sng" dirty="0"/>
              <a:t>куньих</a:t>
            </a:r>
            <a:r>
              <a:rPr lang="ru-RU" dirty="0"/>
              <a:t>, отряда </a:t>
            </a:r>
            <a:r>
              <a:rPr lang="ru-RU" u="sng" dirty="0"/>
              <a:t>хищных</a:t>
            </a:r>
            <a:r>
              <a:rPr lang="ru-RU" dirty="0"/>
              <a:t>. Длина тела самца — 17—38 см (самки примерно вдвое меньше), длина хвоста составляет около 35 % от длины тела — 6—12 см; масса тела — от 70 до 260 г. Ареал: Европа (кроме стран </a:t>
            </a:r>
            <a:r>
              <a:rPr lang="ru-RU" u="sng" dirty="0"/>
              <a:t>Средиземноморья</a:t>
            </a:r>
            <a:r>
              <a:rPr lang="ru-RU" dirty="0"/>
              <a:t>), </a:t>
            </a:r>
            <a:r>
              <a:rPr lang="ru-RU" u="sng" dirty="0"/>
              <a:t>Южная Азия</a:t>
            </a:r>
            <a:r>
              <a:rPr lang="ru-RU" dirty="0"/>
              <a:t> до </a:t>
            </a:r>
            <a:r>
              <a:rPr lang="ru-RU" u="sng" dirty="0"/>
              <a:t>Гималаев</a:t>
            </a:r>
            <a:r>
              <a:rPr lang="ru-RU" dirty="0"/>
              <a:t>, </a:t>
            </a:r>
            <a:r>
              <a:rPr lang="ru-RU" u="sng" dirty="0"/>
              <a:t>Северная Америка</a:t>
            </a:r>
            <a:r>
              <a:rPr lang="ru-RU" dirty="0"/>
              <a:t>. Завезен в </a:t>
            </a:r>
            <a:r>
              <a:rPr lang="ru-RU" u="sng" dirty="0"/>
              <a:t>Новую Зеландию</a:t>
            </a:r>
            <a:r>
              <a:rPr lang="ru-RU" dirty="0"/>
              <a:t>. На территории бывшего </a:t>
            </a:r>
            <a:r>
              <a:rPr lang="ru-RU" u="sng" dirty="0"/>
              <a:t>СССР</a:t>
            </a:r>
            <a:r>
              <a:rPr lang="ru-RU" dirty="0"/>
              <a:t> встречается почти повсеместно.</a:t>
            </a:r>
          </a:p>
        </p:txBody>
      </p:sp>
      <p:pic>
        <p:nvPicPr>
          <p:cNvPr id="1026" name="Picture 2" descr="C:\Users\Админ\Desktop\Горностай.jpe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0276" t="8815" r="9924" b="6502"/>
          <a:stretch>
            <a:fillRect/>
          </a:stretch>
        </p:blipFill>
        <p:spPr bwMode="auto">
          <a:xfrm rot="16200000">
            <a:off x="6928974" y="1370870"/>
            <a:ext cx="3352800" cy="5593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50226" y="5512905"/>
            <a:ext cx="2188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Arial Black" pitchFamily="34" charset="0"/>
              </a:rPr>
              <a:t>Берёза Светлана 6 лет</a:t>
            </a:r>
            <a:endParaRPr lang="ru-RU" sz="1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60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7797FF-8441-4BE6-B328-841A54B9F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2779"/>
            <a:ext cx="9601196" cy="1303867"/>
          </a:xfrm>
        </p:spPr>
        <p:txBody>
          <a:bodyPr/>
          <a:lstStyle/>
          <a:p>
            <a:r>
              <a:rPr lang="ru-RU" b="1" dirty="0" err="1"/>
              <a:t>Калмыкский</a:t>
            </a:r>
            <a:r>
              <a:rPr lang="ru-RU" b="1" dirty="0"/>
              <a:t> корсак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E103E6-5FFF-407D-BEF8-D4B2FEFFE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91508"/>
            <a:ext cx="5625904" cy="34843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Подвид вида </a:t>
            </a:r>
            <a:r>
              <a:rPr lang="ru-RU" u="sng" dirty="0"/>
              <a:t>корсак</a:t>
            </a:r>
            <a:r>
              <a:rPr lang="ru-RU" dirty="0"/>
              <a:t> (</a:t>
            </a:r>
            <a:r>
              <a:rPr lang="ru-RU" i="1" dirty="0" err="1"/>
              <a:t>Vulpescorsac</a:t>
            </a:r>
            <a:r>
              <a:rPr lang="ru-RU" dirty="0"/>
              <a:t>), представителя семейства </a:t>
            </a:r>
            <a:r>
              <a:rPr lang="ru-RU" u="sng" dirty="0"/>
              <a:t>псовых</a:t>
            </a:r>
            <a:r>
              <a:rPr lang="ru-RU" dirty="0"/>
              <a:t>, отряда </a:t>
            </a:r>
            <a:r>
              <a:rPr lang="ru-RU" u="sng" dirty="0"/>
              <a:t>хищных</a:t>
            </a:r>
            <a:r>
              <a:rPr lang="ru-RU" dirty="0"/>
              <a:t>. Длина тела 50—60 см, хвоста — 25—35 см, с более крупными ушами и высокими ногами. Высота в плечах около 30 см. Вес — 4—6 кг. Имеет относительно непышный мех ржаво-серой окраски</a:t>
            </a:r>
            <a:r>
              <a:rPr lang="ru-RU" u="sng" baseline="30000" dirty="0"/>
              <a:t>[</a:t>
            </a:r>
            <a:r>
              <a:rPr lang="ru-RU" dirty="0"/>
              <a:t>. Подвид обитает в степях и полупустынях, сосредоточенных между реками </a:t>
            </a:r>
            <a:r>
              <a:rPr lang="ru-RU" u="sng" dirty="0"/>
              <a:t>Волгой</a:t>
            </a:r>
            <a:r>
              <a:rPr lang="ru-RU" dirty="0"/>
              <a:t> и </a:t>
            </a:r>
            <a:r>
              <a:rPr lang="ru-RU" u="sng" dirty="0"/>
              <a:t>Уралом</a:t>
            </a:r>
            <a:r>
              <a:rPr lang="ru-RU" dirty="0"/>
              <a:t>. В Ростовской области встречается преимущественно в юго-восточных и восточных районах.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D05BB9-6F9B-45B2-8497-4501433DD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7413672" y="1631849"/>
            <a:ext cx="3482925" cy="43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09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0AAE02-DC1E-4ABC-8BC6-741C322D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1542"/>
            <a:ext cx="9601196" cy="1303867"/>
          </a:xfrm>
        </p:spPr>
        <p:txBody>
          <a:bodyPr/>
          <a:lstStyle/>
          <a:p>
            <a:r>
              <a:rPr lang="ru-RU" b="1" u="sng" dirty="0"/>
              <a:t>Лесная кошка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E20495-0FA0-4EEF-B726-CF1777176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1" y="1955409"/>
            <a:ext cx="4922519" cy="46001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Вид семейства </a:t>
            </a:r>
            <a:r>
              <a:rPr lang="ru-RU" u="sng" dirty="0"/>
              <a:t>кошачьих</a:t>
            </a:r>
            <a:r>
              <a:rPr lang="ru-RU" dirty="0"/>
              <a:t>, отряда </a:t>
            </a:r>
            <a:r>
              <a:rPr lang="ru-RU" u="sng" dirty="0"/>
              <a:t>хищных</a:t>
            </a:r>
            <a:r>
              <a:rPr lang="ru-RU" dirty="0"/>
              <a:t>. Размер тела от 45 до 80 см, вес от 3 до 8 кг. Средняя высота — около 35 см, длина хвоста — около30 см. Окрас </a:t>
            </a:r>
            <a:r>
              <a:rPr lang="ru-RU" dirty="0" err="1"/>
              <a:t>буровато</a:t>
            </a:r>
            <a:r>
              <a:rPr lang="ru-RU" dirty="0"/>
              <a:t>-серый, кончик хвоста — чёрный. Животные ведут одиночный образ жизни, каждая особь удерживает территорию около 3 км². Лесная кошка распространена на территории Западной Европы, включая </a:t>
            </a:r>
            <a:r>
              <a:rPr lang="ru-RU" u="sng" dirty="0"/>
              <a:t>Шотландию</a:t>
            </a:r>
            <a:r>
              <a:rPr lang="ru-RU" dirty="0"/>
              <a:t>, в Малой Азии, а также на Европейской части России. В Ростовской области достоверно известен один случай нахождения вида, в </a:t>
            </a:r>
            <a:r>
              <a:rPr lang="ru-RU" u="sng" dirty="0"/>
              <a:t>станице Мигулинской</a:t>
            </a:r>
            <a:r>
              <a:rPr lang="ru-RU" dirty="0"/>
              <a:t>, на севере области в </a:t>
            </a:r>
            <a:r>
              <a:rPr lang="ru-RU" u="sng" dirty="0"/>
              <a:t>1965 году</a:t>
            </a:r>
            <a:r>
              <a:rPr lang="ru-RU" dirty="0"/>
              <a:t>. Меры по охране вида из-за практического его отсутствия на территории области не применялись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9ADEA9-392A-49AC-A375-B1AC15FF89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0625" y="2166424"/>
            <a:ext cx="4911349" cy="36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226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5905CE-BFCB-4D7A-9554-047C1939E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25863"/>
            <a:ext cx="9601196" cy="945142"/>
          </a:xfrm>
        </p:spPr>
        <p:txBody>
          <a:bodyPr/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FE218A-C510-473A-9F25-A3DF76AA7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039817"/>
            <a:ext cx="9601196" cy="50714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Красная книга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аннотированный список редких и находящихся под угрозой исчезновения животных, растений и грибов.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Красная книга является основным документом, в котором обобщены материалы о современном состоянии редких и находящихся под угрозой исчезновения видов растений и животных, на основании которых проводится разработка научных и практических мер, направленных на их охрану, воспроизводство и рациональное использование.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Красную книгу заносят виды растений и животных, которые постоянно или временно растут либо обитают в естественных условиях на определённой территории (преимущественно территории отдельно взятой страны), и находятся под угрозой исчезновения. Виды животных и растений, занесённые в Красную книгу, подлежат особой охране на всей отдельной взятой территории, которую охватывает конкретное издание Красной книги.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651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334FAD-926E-4228-B5F2-35A297D7F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Кавказская европейская норка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098311-B2C2-41FC-B7BC-07F85AFB5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12" y="2380533"/>
            <a:ext cx="5654039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Подвид вида </a:t>
            </a:r>
            <a:r>
              <a:rPr lang="ru-RU" u="sng" dirty="0"/>
              <a:t>европейская норка</a:t>
            </a:r>
            <a:r>
              <a:rPr lang="ru-RU" dirty="0"/>
              <a:t> (</a:t>
            </a:r>
            <a:r>
              <a:rPr lang="ru-RU" i="1" dirty="0" err="1"/>
              <a:t>Mustela</a:t>
            </a:r>
            <a:r>
              <a:rPr lang="ru-RU" i="1" dirty="0"/>
              <a:t> </a:t>
            </a:r>
            <a:r>
              <a:rPr lang="ru-RU" i="1" dirty="0" err="1"/>
              <a:t>lutreola</a:t>
            </a:r>
            <a:r>
              <a:rPr lang="ru-RU" dirty="0"/>
              <a:t>), представителя семейства </a:t>
            </a:r>
            <a:r>
              <a:rPr lang="ru-RU" u="sng" dirty="0"/>
              <a:t>куньих</a:t>
            </a:r>
            <a:r>
              <a:rPr lang="ru-RU" dirty="0"/>
              <a:t>, отряда </a:t>
            </a:r>
            <a:r>
              <a:rPr lang="ru-RU" u="sng" dirty="0"/>
              <a:t>хищных</a:t>
            </a:r>
            <a:r>
              <a:rPr lang="ru-RU" dirty="0"/>
              <a:t>. Длина тела32—43 см, хвоста — 12—19 см, масса — 550—800 г. Окрас однотонный, тёмно-бурый с рыжеватым оттенком. Подвид обитает на территории </a:t>
            </a:r>
            <a:r>
              <a:rPr lang="ru-RU" u="sng" dirty="0"/>
              <a:t>Кавказа</a:t>
            </a:r>
            <a:r>
              <a:rPr lang="ru-RU" dirty="0"/>
              <a:t>, а также в низовьях </a:t>
            </a:r>
            <a:r>
              <a:rPr lang="ru-RU" u="sng" dirty="0"/>
              <a:t>Дона</a:t>
            </a:r>
            <a:r>
              <a:rPr lang="ru-RU" dirty="0"/>
              <a:t> и </a:t>
            </a:r>
            <a:r>
              <a:rPr lang="ru-RU" u="sng" dirty="0"/>
              <a:t>Волги</a:t>
            </a:r>
            <a:r>
              <a:rPr lang="ru-RU" dirty="0"/>
              <a:t>. В Ростовской области вид распространён по Дону, Северному Донцу и другим рекам, от </a:t>
            </a:r>
            <a:r>
              <a:rPr lang="ru-RU" u="sng" dirty="0" err="1"/>
              <a:t>Верхнедонского</a:t>
            </a:r>
            <a:r>
              <a:rPr lang="ru-RU" dirty="0"/>
              <a:t> и </a:t>
            </a:r>
            <a:r>
              <a:rPr lang="ru-RU" u="sng" dirty="0"/>
              <a:t>Шолоховского районов</a:t>
            </a:r>
            <a:r>
              <a:rPr lang="ru-RU" dirty="0"/>
              <a:t> до дельты Дона.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7567F4-531C-4CAB-ADA3-7AE7396E32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0966" y="2176000"/>
            <a:ext cx="4557933" cy="3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670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596C13-0D5F-4AFF-8CC7-E0A7DAAA0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23407"/>
            <a:ext cx="9601196" cy="1303867"/>
          </a:xfrm>
        </p:spPr>
        <p:txBody>
          <a:bodyPr/>
          <a:lstStyle/>
          <a:p>
            <a:r>
              <a:rPr lang="ru-RU" b="1" u="sng" dirty="0"/>
              <a:t>Перевязка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A97F78-AE40-4AA7-84F5-8748876B0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831" y="1927274"/>
            <a:ext cx="5691759" cy="38079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Вид семейства </a:t>
            </a:r>
            <a:r>
              <a:rPr lang="ru-RU" u="sng" dirty="0"/>
              <a:t>куньих</a:t>
            </a:r>
            <a:r>
              <a:rPr lang="ru-RU" dirty="0"/>
              <a:t>, отряда </a:t>
            </a:r>
            <a:r>
              <a:rPr lang="ru-RU" u="sng" dirty="0"/>
              <a:t>хищных</a:t>
            </a:r>
            <a:r>
              <a:rPr lang="ru-RU" dirty="0"/>
              <a:t>. В </a:t>
            </a:r>
            <a:r>
              <a:rPr lang="ru-RU" u="sng" dirty="0"/>
              <a:t>Красную книгу Ростовской области</a:t>
            </a:r>
            <a:r>
              <a:rPr lang="ru-RU" dirty="0"/>
              <a:t> занесён номинативный подвид этого вида. Длина взрослой особи от 29 до 38 см, длина хвоста — от 15 до 22 см. Вес составляет от 370 до 730 г. Верхняя часть тела окрашена в тёмно-коричневые тона и покрыта жёлтыми пятнами и полосками, нижняя часть тела чёрного цвета. Вид обитает на территории Восточной Европы и Азии, от </a:t>
            </a:r>
            <a:r>
              <a:rPr lang="ru-RU" u="sng" dirty="0"/>
              <a:t>Балканского полуострова</a:t>
            </a:r>
            <a:r>
              <a:rPr lang="ru-RU" dirty="0"/>
              <a:t> до северо-запада </a:t>
            </a:r>
            <a:r>
              <a:rPr lang="ru-RU" u="sng" dirty="0"/>
              <a:t>Китая</a:t>
            </a:r>
            <a:r>
              <a:rPr lang="ru-RU" dirty="0"/>
              <a:t> и </a:t>
            </a:r>
            <a:r>
              <a:rPr lang="ru-RU" u="sng" dirty="0"/>
              <a:t>Монголии</a:t>
            </a:r>
            <a:r>
              <a:rPr lang="ru-RU" dirty="0"/>
              <a:t>. На территории России от </a:t>
            </a:r>
            <a:r>
              <a:rPr lang="ru-RU" u="sng" dirty="0"/>
              <a:t>Воронежской области</a:t>
            </a:r>
            <a:r>
              <a:rPr lang="ru-RU" dirty="0"/>
              <a:t> до </a:t>
            </a:r>
            <a:r>
              <a:rPr lang="ru-RU" u="sng" dirty="0"/>
              <a:t>Сочи</a:t>
            </a:r>
            <a:r>
              <a:rPr lang="ru-RU" dirty="0"/>
              <a:t> и </a:t>
            </a:r>
            <a:r>
              <a:rPr lang="ru-RU" u="sng" dirty="0"/>
              <a:t>Махачкалы</a:t>
            </a:r>
            <a:r>
              <a:rPr lang="ru-RU" dirty="0"/>
              <a:t>. Встречается во многих районах Ростовской области, однако, как правило, наблюдаются единичные особи.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A6C139-D6B0-4317-BACA-D347221D5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589" y="2065736"/>
            <a:ext cx="5046580" cy="36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330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2A64F0-F559-4D3D-8825-F62F5298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Рысь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B1A58BA-1EF9-4AB1-831F-B97E91406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776" y="2092698"/>
            <a:ext cx="5138224" cy="33189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Вид семейства </a:t>
            </a:r>
            <a:r>
              <a:rPr lang="ru-RU" u="sng" dirty="0"/>
              <a:t>кошачьих</a:t>
            </a:r>
            <a:r>
              <a:rPr lang="ru-RU" dirty="0"/>
              <a:t> отряда </a:t>
            </a:r>
            <a:r>
              <a:rPr lang="ru-RU" u="sng" dirty="0"/>
              <a:t>хищных</a:t>
            </a:r>
            <a:r>
              <a:rPr lang="ru-RU" dirty="0"/>
              <a:t>. Крупная кошка. Длина тела с хвостом — 85—135 см, вес — до 30 кг. Общее распространение — лесная и горная зоны от </a:t>
            </a:r>
            <a:r>
              <a:rPr lang="ru-RU" u="sng" dirty="0"/>
              <a:t>Западной Европы</a:t>
            </a:r>
            <a:r>
              <a:rPr lang="ru-RU" dirty="0"/>
              <a:t> до </a:t>
            </a:r>
            <a:r>
              <a:rPr lang="ru-RU" u="sng" dirty="0"/>
              <a:t>Дальнего Востока России</a:t>
            </a:r>
            <a:r>
              <a:rPr lang="ru-RU" dirty="0"/>
              <a:t> и на юг до </a:t>
            </a:r>
            <a:r>
              <a:rPr lang="ru-RU" u="sng" dirty="0"/>
              <a:t>Средней Азии</a:t>
            </a:r>
            <a:r>
              <a:rPr lang="ru-RU" dirty="0"/>
              <a:t> и </a:t>
            </a:r>
            <a:r>
              <a:rPr lang="ru-RU" u="sng" dirty="0" err="1"/>
              <a:t>Тибетскогонагорья</a:t>
            </a:r>
            <a:r>
              <a:rPr lang="ru-RU" dirty="0"/>
              <a:t>. В Ростовской области встречается редко, единичные особи отмечаются иногда в </a:t>
            </a:r>
            <a:r>
              <a:rPr lang="ru-RU" u="sng" dirty="0" err="1"/>
              <a:t>Верхнедонском</a:t>
            </a:r>
            <a:r>
              <a:rPr lang="ru-RU" dirty="0"/>
              <a:t>, </a:t>
            </a:r>
            <a:r>
              <a:rPr lang="ru-RU" u="sng" dirty="0"/>
              <a:t>Шолоховском</a:t>
            </a:r>
            <a:r>
              <a:rPr lang="ru-RU" dirty="0"/>
              <a:t>, </a:t>
            </a:r>
            <a:r>
              <a:rPr lang="ru-RU" u="sng" dirty="0"/>
              <a:t>Миллеровском</a:t>
            </a:r>
            <a:r>
              <a:rPr lang="ru-RU" dirty="0"/>
              <a:t> и некоторых других северных районах, куда они заходят по пойменным лесам из лесной зоны.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8500F23-30C0-498E-8755-E86FE028BB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5971" y="1634065"/>
            <a:ext cx="3880627" cy="41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205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4D428C-120C-41C3-B2DF-372569C1F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Степной хорь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A97CEF-A7A1-4B1E-A2D2-887062690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009" y="2096087"/>
            <a:ext cx="5275385" cy="37797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куньих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хищных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 книгу Ростовской области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занесён номинативный подвид этого вида. Длина тела 52—56 см, хвоста — до 18 см, масса тела до 2 кг, самки немного меньше самцов. Распространён по всей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лесостепной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зонам Евразии. На западе ареал доходит до северных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Балкан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центральных областей придунайской равнины. На юге граница ареала в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 Азии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определяется зоной пустынь, а в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Центральной Азии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горными системами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Гималаев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южного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Тибета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 веке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являлся типичным хищником, эффективно сокращающим численность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сусликов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большинства районов Ростовской области, по данной причине находился под охраной.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4B0AC8-011C-49B4-80FD-61201CD115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6394" y="2025366"/>
            <a:ext cx="5054991" cy="36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31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5CFFA2-D370-487F-A0DE-D99E473B9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Лесной хорь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7EE6DC-EEC3-425C-957A-28BA1C919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438" y="2110154"/>
            <a:ext cx="5836919" cy="3878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Вид семейства </a:t>
            </a:r>
            <a:r>
              <a:rPr lang="ru-RU" u="sng" dirty="0"/>
              <a:t>куньих</a:t>
            </a:r>
            <a:r>
              <a:rPr lang="ru-RU" dirty="0"/>
              <a:t>, отряда </a:t>
            </a:r>
            <a:r>
              <a:rPr lang="ru-RU" u="sng" dirty="0"/>
              <a:t>хищных</a:t>
            </a:r>
            <a:r>
              <a:rPr lang="ru-RU" dirty="0"/>
              <a:t>. Длина тела — 36—48 см, хвоста — 15—17 см. Вес до1,7 кг. Туловище вытянутое и гибкое. Самки в полтора раза меньше. Окрас — чёрно-бурый, иногда встречаются чисто рыжие и белые особи. Обитает в лесных, лесостепных и лишь отчасти в степных областях большей части </a:t>
            </a:r>
            <a:r>
              <a:rPr lang="ru-RU" u="sng" dirty="0"/>
              <a:t>Европы</a:t>
            </a:r>
            <a:r>
              <a:rPr lang="ru-RU" dirty="0"/>
              <a:t> и крайнего северо-запада </a:t>
            </a:r>
            <a:r>
              <a:rPr lang="ru-RU" u="sng" dirty="0"/>
              <a:t>Африки</a:t>
            </a:r>
            <a:r>
              <a:rPr lang="ru-RU" dirty="0"/>
              <a:t>. В России распространён почти по всей европейской части, за исключением тайги северного </a:t>
            </a:r>
            <a:r>
              <a:rPr lang="ru-RU" u="sng" dirty="0"/>
              <a:t>Предуралья</a:t>
            </a:r>
            <a:r>
              <a:rPr lang="ru-RU" dirty="0"/>
              <a:t>. В Ростовской области отмечается в старых пойменных и </a:t>
            </a:r>
            <a:r>
              <a:rPr lang="ru-RU" dirty="0" err="1"/>
              <a:t>байрачных</a:t>
            </a:r>
            <a:r>
              <a:rPr lang="ru-RU" dirty="0"/>
              <a:t> </a:t>
            </a:r>
            <a:r>
              <a:rPr lang="ru-RU" u="sng" dirty="0"/>
              <a:t>лесах</a:t>
            </a:r>
            <a:r>
              <a:rPr lang="ru-RU" dirty="0"/>
              <a:t>, искусственных зрелых насаждениях лесхозов на севере области.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BFDB69-3B7B-4E09-A37C-8D80A0D73D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4357" y="2377402"/>
            <a:ext cx="4598653" cy="334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490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B777AE-29AA-42F5-A99E-C165F4294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51542"/>
            <a:ext cx="9601196" cy="1303867"/>
          </a:xfrm>
        </p:spPr>
        <p:txBody>
          <a:bodyPr/>
          <a:lstStyle/>
          <a:p>
            <a:r>
              <a:rPr lang="ru-RU" b="1" dirty="0"/>
              <a:t>Черноморская морская свинья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12E4BC-D655-43D9-AC47-BB3A7D93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77411"/>
            <a:ext cx="4614202" cy="26869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Подвид вида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обыкновенная морская свинья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Phocoena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phocoena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представителя семейства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морских свиней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отряда 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китообразных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Представляет собой небольшого дельфина длиной до 1,5 метров и массой до 30 кг. От других подвидов отличается меньшим размером, а также адаптацией к снижению уровня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солёности воды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Ареал черноморского подвида ограничен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Мраморным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Эгейским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Средиземным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морями. В Ростовской области отмечен в Азовском море, 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Таганрогском заливе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эпизодически в низовьях Дона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D76F840-9788-44E0-97B8-2E6BC4510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1145" y="1677411"/>
            <a:ext cx="5418231" cy="38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781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DA59BC-2ADB-4EF1-8665-814A1E0B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Зубр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D9AFDDF-70ED-4B28-A3F6-0AFB5C15B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997612"/>
            <a:ext cx="4936587" cy="3319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полорогих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парнокопытных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Красную книгу Ростовской области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занесён номинативный подвид этого вида. Длина тела — до 3 метров, высота в холке — до 2 метров, вес — 900—100 килограмм. Единственный дикий вид крупных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быков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Европы, уцелевший до наших дней. К первой половине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 века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вид был практически полностью истреблён. В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1923 году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было создано Международное общество охраны зубра. Сегодня выселенные по специальным программам из зоопарков на природу популяции зубров обитают в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Польше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Литве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Молдавии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Словакии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1993году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 «Фоминский заказник» Ростовской области из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Приокско-Террасного заповедника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была завезена группа из 10 зубров, однако из-за несоблюдения рекомендаций по технологии репатриации животных в настоящий момент, возможно, сохранилось лишь два или три зубра.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13FE7D-11D0-4F19-B081-42C8C40016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1988" y="1997612"/>
            <a:ext cx="47158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154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141EE5-59B4-43FA-97FB-3B5CC28EF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Сайга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1DC763-D0E1-4498-8C26-DDF76E353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00" y="2144019"/>
            <a:ext cx="5189497" cy="35898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Вид семейства </a:t>
            </a:r>
            <a:r>
              <a:rPr lang="ru-RU" u="sng" dirty="0"/>
              <a:t>полорогих</a:t>
            </a:r>
            <a:r>
              <a:rPr lang="ru-RU" dirty="0"/>
              <a:t>, отряда </a:t>
            </a:r>
            <a:r>
              <a:rPr lang="ru-RU" u="sng" dirty="0"/>
              <a:t>парнокопытных</a:t>
            </a:r>
            <a:r>
              <a:rPr lang="ru-RU" dirty="0"/>
              <a:t>. Длина тела взрослых особей — 100—145 см, высота — 55—80 см, масса — 20—50 кг. Самки меньше самцов. Обитает в сухих степях и полупустынях </a:t>
            </a:r>
            <a:r>
              <a:rPr lang="ru-RU" u="sng" dirty="0"/>
              <a:t>Казахстана</a:t>
            </a:r>
            <a:r>
              <a:rPr lang="ru-RU" dirty="0"/>
              <a:t>, </a:t>
            </a:r>
            <a:r>
              <a:rPr lang="ru-RU" u="sng" dirty="0"/>
              <a:t>Узбекистана</a:t>
            </a:r>
            <a:r>
              <a:rPr lang="ru-RU" dirty="0"/>
              <a:t>, </a:t>
            </a:r>
            <a:r>
              <a:rPr lang="ru-RU" u="sng" dirty="0"/>
              <a:t>Туркмении</a:t>
            </a:r>
            <a:r>
              <a:rPr lang="ru-RU" dirty="0"/>
              <a:t>, </a:t>
            </a:r>
            <a:r>
              <a:rPr lang="ru-RU" u="sng" dirty="0"/>
              <a:t>Монголии</a:t>
            </a:r>
            <a:r>
              <a:rPr lang="ru-RU" dirty="0"/>
              <a:t> и </a:t>
            </a:r>
            <a:r>
              <a:rPr lang="ru-RU" u="sng" dirty="0"/>
              <a:t>России</a:t>
            </a:r>
            <a:r>
              <a:rPr lang="ru-RU" dirty="0"/>
              <a:t>. В Ростовской области иногда отмечается в степных </a:t>
            </a:r>
            <a:r>
              <a:rPr lang="ru-RU" u="sng" dirty="0" err="1"/>
              <a:t>Ремонтненском</a:t>
            </a:r>
            <a:r>
              <a:rPr lang="ru-RU" dirty="0"/>
              <a:t>, </a:t>
            </a:r>
            <a:r>
              <a:rPr lang="ru-RU" u="sng" dirty="0"/>
              <a:t>Пролетарском</a:t>
            </a:r>
            <a:r>
              <a:rPr lang="ru-RU" dirty="0"/>
              <a:t> </a:t>
            </a:r>
            <a:r>
              <a:rPr lang="ru-RU" dirty="0" err="1"/>
              <a:t>и</a:t>
            </a:r>
            <a:r>
              <a:rPr lang="ru-RU" u="sng" dirty="0" err="1"/>
              <a:t>Орловском</a:t>
            </a:r>
            <a:r>
              <a:rPr lang="ru-RU" dirty="0"/>
              <a:t> районах, куда проникает в летнее время из соседней </a:t>
            </a:r>
            <a:r>
              <a:rPr lang="ru-RU" u="sng" dirty="0"/>
              <a:t>Калмыкии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0D2646-915B-4991-80C5-32D9251567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9404" y="1960516"/>
            <a:ext cx="5189496" cy="377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002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B3F402-05F6-4037-84A7-FCF6A02B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11348"/>
            <a:ext cx="9601196" cy="4764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Донской край – территория живописнейшей природы, где водится много животных, в том числе и довольно редких. </a:t>
            </a:r>
          </a:p>
          <a:p>
            <a:pPr marL="0" indent="0" algn="ctr">
              <a:buNone/>
            </a:pPr>
            <a:r>
              <a:rPr lang="ru-RU" dirty="0"/>
              <a:t>Необходимо беречь природу и ее представителей, иначе человечество попросту не выживет. Для защиты и сохранения таких представителей фауны, которыми являются животные, занесенные в Красную книгу Ростовской области, создаются природные заповедники и заказники. </a:t>
            </a:r>
          </a:p>
          <a:p>
            <a:pPr marL="0" indent="0" algn="ctr">
              <a:buNone/>
            </a:pPr>
            <a:r>
              <a:rPr lang="ru-RU" dirty="0"/>
              <a:t>Животные, занесенные в Красную книгу всегда находятся под государственной охраной. </a:t>
            </a:r>
          </a:p>
          <a:p>
            <a:pPr marL="0" indent="0" algn="ctr">
              <a:buNone/>
            </a:pPr>
            <a:r>
              <a:rPr lang="ru-RU" dirty="0"/>
              <a:t>Давайте же будем беречь нашу природу и ее обитателей.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15872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80928E-C9EC-4F4D-A11E-B0339310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901745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Красная книга Ростовской области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8BCF96E-8C95-4C83-87D1-98FC2219D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Ростовской области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официальный документ, который содержит сведения о состоянии, численности, распространении, особенностях биологии, принятых и необходимых мерах охраны редких и находящихся под угрозой исчезновения объектов животного мира региона.</a:t>
            </a:r>
          </a:p>
          <a:p>
            <a:pPr marL="0" indent="0" algn="ctr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содержит информацию о распространении, состоянии и мерах охраны редких и находящихся под угрозой исчезновения видов животных (растений), обитающих (произрастающих) на территории Ростовской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273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F6A60-CC7C-4B4A-80CB-C49D3064F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Красная книга Ростовской области стала меньше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DC8E13E-3098-407F-807E-76033EDF8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Впервые Красная книга региона была выпущена в 2004 году. Для второго издания использованы дополненные материалы первого издания и большое количество новых материалов, накопленных в процессе её ведения.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 течение 10 лет ведущие ученые биологи, ботаники, экологи совместно со специалистами областного природоохранного ведомства вели кропотливую работу по мониторингу состояния краснокнижных видов.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Книга в двух томах (том «Животные» и том «Растения») издана за счет средств областного бюджета. В ней содержится информация о распространении, состоянии и мерах по охране редких и находящихся под угрозой исчезновения видов животных, растений и грибов, обитающих в Ростовской области.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7330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9D11C3-792D-46A7-A55D-29CE4F981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Млекопитающие</a:t>
            </a:r>
            <a:br>
              <a:rPr lang="ru-RU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751994-49D4-42EF-96C2-90E079E8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003" y="1769532"/>
            <a:ext cx="10333889" cy="433584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/>
              <a:t>Млекопитающие</a:t>
            </a:r>
            <a:r>
              <a:rPr lang="ru-RU" dirty="0"/>
              <a:t> — класс позвоночных животных, основной отличительной особенностью которых является вскармливание детёнышей молоком. Класс входит в подвид </a:t>
            </a:r>
            <a:r>
              <a:rPr lang="ru-RU" i="1" dirty="0" err="1"/>
              <a:t>Synapsidomorpha</a:t>
            </a:r>
            <a:r>
              <a:rPr lang="ru-RU" dirty="0"/>
              <a:t> надкласса четвероногих.</a:t>
            </a:r>
          </a:p>
          <a:p>
            <a:pPr marL="0" indent="0" algn="ctr">
              <a:buNone/>
            </a:pPr>
            <a:r>
              <a:rPr lang="ru-RU" dirty="0"/>
              <a:t>Угрозу для существования тех или иных родов, видов и подвидов млекопитающих могут составлять как естественные (природные катаклизмы, глобальные изменения климата), так и антропогенные (хищнический промысел, загрязнение окружающей среды, разрушение биотопов) факторы.</a:t>
            </a:r>
          </a:p>
          <a:p>
            <a:pPr marL="0" indent="0" algn="ctr">
              <a:buNone/>
            </a:pPr>
            <a:r>
              <a:rPr lang="ru-RU" dirty="0"/>
              <a:t>По состоянию на февраль 2014 года в Международной Красной книге имеются данные по численности 5506 видов млекопитающих, из них 77 считаются полностью вымершими, 2 вида признаны вымершими в дикой природе, и ещё 1143 находятся под угрозой различной степени риска. В Красную книгу России занесено 74 вида млекопитающих.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218253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99FFA7-3C21-40EF-A307-120450AF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Выхухоль русская</a:t>
            </a:r>
            <a:r>
              <a:rPr lang="ru-RU" dirty="0"/>
              <a:t> 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7135572-51E2-4415-890F-BA897D7F4EC7}"/>
              </a:ext>
            </a:extLst>
          </p:cNvPr>
          <p:cNvSpPr/>
          <p:nvPr/>
        </p:nvSpPr>
        <p:spPr>
          <a:xfrm>
            <a:off x="1295402" y="1905550"/>
            <a:ext cx="5161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кротовых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отряда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насекомоядных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Длина тела 18—22 см, хвоста 17—21 см.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Реликтовый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эндемичен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 территории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начале Х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зверёк был довольно многочислен в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гирлах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отмечался на реках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Самбек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притоках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Северного Донца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последние десять лет обитает в притоках Дона в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Шолоховском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Верхнедонско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районах, в притоках Северного Донца и на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Вероятная численность в пределах Ростовской области — до 1000 особей.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4F3D99-D2E2-47C4-9D86-A1215D9790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56"/>
          <a:stretch/>
        </p:blipFill>
        <p:spPr>
          <a:xfrm>
            <a:off x="6852448" y="2488927"/>
            <a:ext cx="4359503" cy="2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4477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C2FD1C-2D2B-4A7B-825D-653C40D0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Ушастый ёж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D4C1CC-E0EF-4EA8-AAAB-B87FB2841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849900"/>
            <a:ext cx="4162864" cy="391785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ежовых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отряда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насекомоядных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Длина тела 12—27 см, хвоста до 2 см. Отличается от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обыкновенного ежа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большим размером ушной раковины: длина его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ушей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5 см. Ареал вида: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полупустыни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Северной Африки, Юго-восточной Европы, Центральной Азии. Активен в сумерки и ночью.</a:t>
            </a:r>
          </a:p>
          <a:p>
            <a:pPr mar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первой половине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 века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довольно часто встречался, нередко вместе с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белогрудым ежом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в окрестностях </a:t>
            </a:r>
            <a:r>
              <a:rPr lang="ru-RU" sz="5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Ростова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-на-Дону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начале 2000-х годов отмечен в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Орловском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5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Ремонтненском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Пролетарском районах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области, где до 1960—1970-х годов был единственным видом ежей, однако широкое обводнение степей и их распашка привели к проникновению сюда и увеличению численности 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белогрудого ежа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 падению популяции ушастого ежа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FBA2CA-EBA9-4A43-B4B0-80E3A4D8E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446868"/>
            <a:ext cx="471588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890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BFF0DA-47CE-42A4-8E59-4C663517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44508"/>
            <a:ext cx="9601196" cy="1303867"/>
          </a:xfrm>
        </p:spPr>
        <p:txBody>
          <a:bodyPr/>
          <a:lstStyle/>
          <a:p>
            <a:r>
              <a:rPr lang="ru-RU" b="1" u="sng" dirty="0"/>
              <a:t>Гигантская вечерница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6DB521-66F6-4A89-9009-AB5F85A6F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71" y="1755074"/>
            <a:ext cx="6091311" cy="46457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гладконосых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рукокрылых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Летучая мышь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Размеры тела — до8—10 см, размах крыльев — около 46 см. Является самой крупной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летучей мышью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 территории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Обитает в зоне лиственных лесов Европы (от Севера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 области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В Ростовской области встречается исключительно вовремя миграций. Охраняется в Александровском заказнике. Основные лимитирующие факторы популяции в Ростовской области в достаточной степени не изучены; вероятно, ими являются сокращение числа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дуплистых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деревьев в местах обитания вида и применение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инсектицидов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а также негативное отношение населения к рукокрылым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4B5249-0AF5-4464-A9CB-05A9AE54A3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7602" y="1755074"/>
            <a:ext cx="3135146" cy="43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399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8FA57C-66C3-4A34-B8DD-29CB44852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/>
              <a:t>Малая вечерница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63174A-F424-41E6-8BDC-7012072A8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215" y="1943967"/>
            <a:ext cx="5063197" cy="38113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 семейства </a:t>
            </a:r>
            <a:r>
              <a:rPr lang="ru-RU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гладконосых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отряда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рукокрылых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Размеры тела — до 5—6 см, размах крыльев — до 25—33 см. Обычно селится в дуплах с круглым входом, группами по 20—40 особей, самки живут порознь от самцов. Обитает в широколиственных лесах Европы,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Северо-Западной Африки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Закавказья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на север проникает до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Новгородской области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В Ростовской области встречается исключительно во время миграций. Охраняется в Александровском заказнике.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AE6AC7-8550-4B84-B8F0-E77AF6FC3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0412" y="2064563"/>
            <a:ext cx="5474900" cy="381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7907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TM02900720[[fn=Интеграл]]</Template>
  <TotalTime>277</TotalTime>
  <Words>270</Words>
  <Application>Microsoft Office PowerPoint</Application>
  <PresentationFormat>Произвольный</PresentationFormat>
  <Paragraphs>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HDOfficeLightV0</vt:lpstr>
      <vt:lpstr>Натуральные материалы</vt:lpstr>
      <vt:lpstr>ОБОСОБЛЕННОЕ СТРУКТУРНОЕ ПОДРАЗДЕЛЕНИЕ «РОСИНКА» Муниципальное бюджетное дошкольное образовательное учреждение  Детский сад №28 Млекопитающие Красной книги Ростовской области</vt:lpstr>
      <vt:lpstr>Красная книга</vt:lpstr>
      <vt:lpstr>Красная книга Ростовской области </vt:lpstr>
      <vt:lpstr>Красная книга Ростовской области стала меньше </vt:lpstr>
      <vt:lpstr>Млекопитающие </vt:lpstr>
      <vt:lpstr>Выхухоль русская </vt:lpstr>
      <vt:lpstr>Ушастый ёж</vt:lpstr>
      <vt:lpstr>Гигантская вечерница</vt:lpstr>
      <vt:lpstr>Малая вечерница</vt:lpstr>
      <vt:lpstr>Прудовая ночница</vt:lpstr>
      <vt:lpstr>Бурый ушан</vt:lpstr>
      <vt:lpstr>Емуранчик обыкновенный</vt:lpstr>
      <vt:lpstr>Тарбаганчик</vt:lpstr>
      <vt:lpstr>Степная мышовка</vt:lpstr>
      <vt:lpstr>Степная пеструшка</vt:lpstr>
      <vt:lpstr>Выдра речная </vt:lpstr>
      <vt:lpstr>Горностай</vt:lpstr>
      <vt:lpstr>Калмыкский корсак</vt:lpstr>
      <vt:lpstr>Лесная кошка</vt:lpstr>
      <vt:lpstr>Кавказская европейская норка</vt:lpstr>
      <vt:lpstr>Перевязка</vt:lpstr>
      <vt:lpstr>Рысь</vt:lpstr>
      <vt:lpstr>Степной хорь</vt:lpstr>
      <vt:lpstr>Лесной хорь</vt:lpstr>
      <vt:lpstr>Черноморская морская свинья</vt:lpstr>
      <vt:lpstr>Зубр</vt:lpstr>
      <vt:lpstr>Сайга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красной книги Ростовской области</dc:title>
  <dc:creator>Марина Дубовская</dc:creator>
  <cp:lastModifiedBy>Я</cp:lastModifiedBy>
  <cp:revision>22</cp:revision>
  <dcterms:created xsi:type="dcterms:W3CDTF">2018-03-29T10:29:44Z</dcterms:created>
  <dcterms:modified xsi:type="dcterms:W3CDTF">2018-03-30T14:39:45Z</dcterms:modified>
</cp:coreProperties>
</file>